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56" r:id="rId5"/>
    <p:sldId id="279" r:id="rId6"/>
    <p:sldId id="273" r:id="rId7"/>
    <p:sldId id="282" r:id="rId8"/>
    <p:sldId id="281" r:id="rId9"/>
    <p:sldId id="284" r:id="rId10"/>
    <p:sldId id="280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 Viljakainen" userId="31f03692-df5d-4046-a9e0-25d0beb92039" providerId="ADAL" clId="{EBDC2B9F-017E-454D-AAAF-18FF998EDED5}"/>
    <pc:docChg chg="modSld modMainMaster">
      <pc:chgData name="Nea Viljakainen" userId="31f03692-df5d-4046-a9e0-25d0beb92039" providerId="ADAL" clId="{EBDC2B9F-017E-454D-AAAF-18FF998EDED5}" dt="2023-02-27T12:01:54.798" v="21"/>
      <pc:docMkLst>
        <pc:docMk/>
      </pc:docMkLst>
      <pc:sldChg chg="modSp mod">
        <pc:chgData name="Nea Viljakainen" userId="31f03692-df5d-4046-a9e0-25d0beb92039" providerId="ADAL" clId="{EBDC2B9F-017E-454D-AAAF-18FF998EDED5}" dt="2023-02-27T11:59:44.131" v="3" actId="20577"/>
        <pc:sldMkLst>
          <pc:docMk/>
          <pc:sldMk cId="2555081870" sldId="273"/>
        </pc:sldMkLst>
        <pc:spChg chg="mod">
          <ac:chgData name="Nea Viljakainen" userId="31f03692-df5d-4046-a9e0-25d0beb92039" providerId="ADAL" clId="{EBDC2B9F-017E-454D-AAAF-18FF998EDED5}" dt="2023-02-27T11:59:44.131" v="3" actId="20577"/>
          <ac:spMkLst>
            <pc:docMk/>
            <pc:sldMk cId="2555081870" sldId="273"/>
            <ac:spMk id="3" creationId="{326DDE45-A503-5A45-A106-78A97ECA3897}"/>
          </ac:spMkLst>
        </pc:spChg>
      </pc:sldChg>
      <pc:sldChg chg="modSp mod">
        <pc:chgData name="Nea Viljakainen" userId="31f03692-df5d-4046-a9e0-25d0beb92039" providerId="ADAL" clId="{EBDC2B9F-017E-454D-AAAF-18FF998EDED5}" dt="2023-02-27T12:01:04.861" v="14" actId="20577"/>
        <pc:sldMkLst>
          <pc:docMk/>
          <pc:sldMk cId="912842727" sldId="280"/>
        </pc:sldMkLst>
        <pc:spChg chg="mod">
          <ac:chgData name="Nea Viljakainen" userId="31f03692-df5d-4046-a9e0-25d0beb92039" providerId="ADAL" clId="{EBDC2B9F-017E-454D-AAAF-18FF998EDED5}" dt="2023-02-27T12:01:04.861" v="14" actId="20577"/>
          <ac:spMkLst>
            <pc:docMk/>
            <pc:sldMk cId="912842727" sldId="280"/>
            <ac:spMk id="3" creationId="{326DDE45-A503-5A45-A106-78A97ECA3897}"/>
          </ac:spMkLst>
        </pc:spChg>
      </pc:sldChg>
      <pc:sldChg chg="modSp mod">
        <pc:chgData name="Nea Viljakainen" userId="31f03692-df5d-4046-a9e0-25d0beb92039" providerId="ADAL" clId="{EBDC2B9F-017E-454D-AAAF-18FF998EDED5}" dt="2023-02-27T12:00:35.750" v="11" actId="20577"/>
        <pc:sldMkLst>
          <pc:docMk/>
          <pc:sldMk cId="632854636" sldId="281"/>
        </pc:sldMkLst>
        <pc:spChg chg="mod">
          <ac:chgData name="Nea Viljakainen" userId="31f03692-df5d-4046-a9e0-25d0beb92039" providerId="ADAL" clId="{EBDC2B9F-017E-454D-AAAF-18FF998EDED5}" dt="2023-02-27T12:00:35.750" v="11" actId="20577"/>
          <ac:spMkLst>
            <pc:docMk/>
            <pc:sldMk cId="632854636" sldId="281"/>
            <ac:spMk id="3" creationId="{852ED41E-AFA3-7E44-B34B-610010AA32E4}"/>
          </ac:spMkLst>
        </pc:spChg>
      </pc:sldChg>
      <pc:sldChg chg="modSp mod">
        <pc:chgData name="Nea Viljakainen" userId="31f03692-df5d-4046-a9e0-25d0beb92039" providerId="ADAL" clId="{EBDC2B9F-017E-454D-AAAF-18FF998EDED5}" dt="2023-02-27T12:00:15.661" v="5" actId="255"/>
        <pc:sldMkLst>
          <pc:docMk/>
          <pc:sldMk cId="1101323461" sldId="282"/>
        </pc:sldMkLst>
        <pc:spChg chg="mod">
          <ac:chgData name="Nea Viljakainen" userId="31f03692-df5d-4046-a9e0-25d0beb92039" providerId="ADAL" clId="{EBDC2B9F-017E-454D-AAAF-18FF998EDED5}" dt="2023-02-27T12:00:15.661" v="5" actId="255"/>
          <ac:spMkLst>
            <pc:docMk/>
            <pc:sldMk cId="1101323461" sldId="282"/>
            <ac:spMk id="3" creationId="{326DDE45-A503-5A45-A106-78A97ECA3897}"/>
          </ac:spMkLst>
        </pc:spChg>
      </pc:sldChg>
      <pc:sldMasterChg chg="modSldLayout">
        <pc:chgData name="Nea Viljakainen" userId="31f03692-df5d-4046-a9e0-25d0beb92039" providerId="ADAL" clId="{EBDC2B9F-017E-454D-AAAF-18FF998EDED5}" dt="2023-02-27T12:01:54.798" v="21"/>
        <pc:sldMasterMkLst>
          <pc:docMk/>
          <pc:sldMasterMk cId="3298400526" sldId="2147483684"/>
        </pc:sldMasterMkLst>
        <pc:sldLayoutChg chg="modSp mod">
          <pc:chgData name="Nea Viljakainen" userId="31f03692-df5d-4046-a9e0-25d0beb92039" providerId="ADAL" clId="{EBDC2B9F-017E-454D-AAAF-18FF998EDED5}" dt="2023-02-27T12:01:30.197" v="15"/>
          <pc:sldLayoutMkLst>
            <pc:docMk/>
            <pc:sldMasterMk cId="3298400526" sldId="2147483684"/>
            <pc:sldLayoutMk cId="3044630653" sldId="2147483686"/>
          </pc:sldLayoutMkLst>
          <pc:spChg chg="mod">
            <ac:chgData name="Nea Viljakainen" userId="31f03692-df5d-4046-a9e0-25d0beb92039" providerId="ADAL" clId="{EBDC2B9F-017E-454D-AAAF-18FF998EDED5}" dt="2023-02-27T12:01:30.197" v="15"/>
            <ac:spMkLst>
              <pc:docMk/>
              <pc:sldMasterMk cId="3298400526" sldId="2147483684"/>
              <pc:sldLayoutMk cId="3044630653" sldId="2147483686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EBDC2B9F-017E-454D-AAAF-18FF998EDED5}" dt="2023-02-27T12:01:33.810" v="16"/>
          <pc:sldLayoutMkLst>
            <pc:docMk/>
            <pc:sldMasterMk cId="3298400526" sldId="2147483684"/>
            <pc:sldLayoutMk cId="1923722244" sldId="2147483687"/>
          </pc:sldLayoutMkLst>
          <pc:spChg chg="mod">
            <ac:chgData name="Nea Viljakainen" userId="31f03692-df5d-4046-a9e0-25d0beb92039" providerId="ADAL" clId="{EBDC2B9F-017E-454D-AAAF-18FF998EDED5}" dt="2023-02-27T12:01:33.810" v="16"/>
            <ac:spMkLst>
              <pc:docMk/>
              <pc:sldMasterMk cId="3298400526" sldId="2147483684"/>
              <pc:sldLayoutMk cId="1923722244" sldId="2147483687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EBDC2B9F-017E-454D-AAAF-18FF998EDED5}" dt="2023-02-27T12:01:37.080" v="17"/>
          <pc:sldLayoutMkLst>
            <pc:docMk/>
            <pc:sldMasterMk cId="3298400526" sldId="2147483684"/>
            <pc:sldLayoutMk cId="3405050894" sldId="2147483688"/>
          </pc:sldLayoutMkLst>
          <pc:spChg chg="mod">
            <ac:chgData name="Nea Viljakainen" userId="31f03692-df5d-4046-a9e0-25d0beb92039" providerId="ADAL" clId="{EBDC2B9F-017E-454D-AAAF-18FF998EDED5}" dt="2023-02-27T12:01:37.080" v="17"/>
            <ac:spMkLst>
              <pc:docMk/>
              <pc:sldMasterMk cId="3298400526" sldId="2147483684"/>
              <pc:sldLayoutMk cId="3405050894" sldId="2147483688"/>
              <ac:spMk id="6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EBDC2B9F-017E-454D-AAAF-18FF998EDED5}" dt="2023-02-27T12:01:47.076" v="19"/>
          <pc:sldLayoutMkLst>
            <pc:docMk/>
            <pc:sldMasterMk cId="3298400526" sldId="2147483684"/>
            <pc:sldLayoutMk cId="2635086702" sldId="2147483689"/>
          </pc:sldLayoutMkLst>
          <pc:spChg chg="mod">
            <ac:chgData name="Nea Viljakainen" userId="31f03692-df5d-4046-a9e0-25d0beb92039" providerId="ADAL" clId="{EBDC2B9F-017E-454D-AAAF-18FF998EDED5}" dt="2023-02-27T12:01:47.076" v="19"/>
            <ac:spMkLst>
              <pc:docMk/>
              <pc:sldMasterMk cId="3298400526" sldId="2147483684"/>
              <pc:sldLayoutMk cId="2635086702" sldId="2147483689"/>
              <ac:spMk id="8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EBDC2B9F-017E-454D-AAAF-18FF998EDED5}" dt="2023-02-27T12:01:42.295" v="18"/>
          <pc:sldLayoutMkLst>
            <pc:docMk/>
            <pc:sldMasterMk cId="3298400526" sldId="2147483684"/>
            <pc:sldLayoutMk cId="3305560169" sldId="2147483690"/>
          </pc:sldLayoutMkLst>
          <pc:spChg chg="mod">
            <ac:chgData name="Nea Viljakainen" userId="31f03692-df5d-4046-a9e0-25d0beb92039" providerId="ADAL" clId="{EBDC2B9F-017E-454D-AAAF-18FF998EDED5}" dt="2023-02-27T12:01:42.295" v="18"/>
            <ac:spMkLst>
              <pc:docMk/>
              <pc:sldMasterMk cId="3298400526" sldId="2147483684"/>
              <pc:sldLayoutMk cId="3305560169" sldId="2147483690"/>
              <ac:spMk id="4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EBDC2B9F-017E-454D-AAAF-18FF998EDED5}" dt="2023-02-27T12:01:51.842" v="20"/>
          <pc:sldLayoutMkLst>
            <pc:docMk/>
            <pc:sldMasterMk cId="3298400526" sldId="2147483684"/>
            <pc:sldLayoutMk cId="1326100343" sldId="2147483691"/>
          </pc:sldLayoutMkLst>
          <pc:spChg chg="mod">
            <ac:chgData name="Nea Viljakainen" userId="31f03692-df5d-4046-a9e0-25d0beb92039" providerId="ADAL" clId="{EBDC2B9F-017E-454D-AAAF-18FF998EDED5}" dt="2023-02-27T12:01:51.842" v="20"/>
            <ac:spMkLst>
              <pc:docMk/>
              <pc:sldMasterMk cId="3298400526" sldId="2147483684"/>
              <pc:sldLayoutMk cId="1326100343" sldId="2147483691"/>
              <ac:spMk id="3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EBDC2B9F-017E-454D-AAAF-18FF998EDED5}" dt="2023-02-27T12:01:54.798" v="21"/>
          <pc:sldLayoutMkLst>
            <pc:docMk/>
            <pc:sldMasterMk cId="3298400526" sldId="2147483684"/>
            <pc:sldLayoutMk cId="2326047509" sldId="2147483692"/>
          </pc:sldLayoutMkLst>
          <pc:spChg chg="mod">
            <ac:chgData name="Nea Viljakainen" userId="31f03692-df5d-4046-a9e0-25d0beb92039" providerId="ADAL" clId="{EBDC2B9F-017E-454D-AAAF-18FF998EDED5}" dt="2023-02-27T12:01:54.798" v="21"/>
            <ac:spMkLst>
              <pc:docMk/>
              <pc:sldMasterMk cId="3298400526" sldId="2147483684"/>
              <pc:sldLayoutMk cId="2326047509" sldId="2147483692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9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älykkyyden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ja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muiden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psyykkisten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toimintojen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mittaaminen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119759"/>
          </a:xfrm>
        </p:spPr>
        <p:txBody>
          <a:bodyPr>
            <a:normAutofit fontScale="90000"/>
          </a:bodyPr>
          <a:lstStyle/>
          <a:p>
            <a:r>
              <a:rPr lang="fi-FI" dirty="0"/>
              <a:t>Psyykkisen toiminnon mittaaminen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57375"/>
            <a:ext cx="6696486" cy="425524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</a:t>
            </a:r>
            <a:r>
              <a:rPr lang="fi-FI" sz="2400" dirty="0">
                <a:ea typeface="+mn-lt"/>
                <a:cs typeface="+mn-lt"/>
              </a:rPr>
              <a:t>psyykkistä toimintoa ei voi mitata suoraan, kuten pituutta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mittaaminen vaatii </a:t>
            </a:r>
            <a:r>
              <a:rPr lang="fi-FI" sz="2400" b="1" dirty="0">
                <a:ea typeface="+mn-lt"/>
                <a:cs typeface="+mn-lt"/>
              </a:rPr>
              <a:t>psykologisen testin</a:t>
            </a: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standardointi</a:t>
            </a:r>
            <a:r>
              <a:rPr lang="fi-FI" sz="2400" dirty="0">
                <a:ea typeface="+mn-lt"/>
                <a:cs typeface="+mn-lt"/>
              </a:rPr>
              <a:t>: testin osat esitetään ja pisteytetään aina samalla tavalla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jos testi on standardoitu, eri ihmisten tuloksia voi vertailla luotettavasti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normiaineisto</a:t>
            </a:r>
            <a:r>
              <a:rPr lang="fi-FI" sz="2400" dirty="0">
                <a:ea typeface="+mn-lt"/>
                <a:cs typeface="+mn-lt"/>
              </a:rPr>
              <a:t>: vertailuaineisto, johon ihmisen tulosta voi verrata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jos testissä on normiaineisto, ihmisen tuloksesta voi laskea miten hyvä tulos on verrattuna muihin hänen kaltaisiinsa ihmisiin</a:t>
            </a: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585216"/>
            <a:ext cx="3612240" cy="58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696486" cy="938784"/>
          </a:xfrm>
        </p:spPr>
        <p:txBody>
          <a:bodyPr>
            <a:normAutofit fontScale="90000"/>
          </a:bodyPr>
          <a:lstStyle/>
          <a:p>
            <a:r>
              <a:rPr lang="fi-FI" dirty="0"/>
              <a:t>Suoraan mitattavat ja piilevät muuttujat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81175"/>
            <a:ext cx="6696486" cy="433144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</a:t>
            </a:r>
            <a:r>
              <a:rPr lang="fi-FI" sz="2800" b="1" dirty="0">
                <a:ea typeface="+mn-lt"/>
                <a:cs typeface="+mn-lt"/>
              </a:rPr>
              <a:t>Suoraan mitattava muuttuja: </a:t>
            </a:r>
            <a:r>
              <a:rPr lang="fi-FI" sz="2800" dirty="0">
                <a:ea typeface="+mn-lt"/>
                <a:cs typeface="+mn-lt"/>
              </a:rPr>
              <a:t>jonkin yksittäisen testin tulos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</a:t>
            </a:r>
            <a:r>
              <a:rPr lang="fi-FI" sz="2800" b="1" dirty="0">
                <a:ea typeface="+mn-lt"/>
                <a:cs typeface="+mn-lt"/>
              </a:rPr>
              <a:t>Piilevä eli latentti muuttuja</a:t>
            </a:r>
            <a:r>
              <a:rPr lang="fi-FI" sz="2800" dirty="0">
                <a:ea typeface="+mn-lt"/>
                <a:cs typeface="+mn-lt"/>
              </a:rPr>
              <a:t>: muuttuja, jota ei voida mitata suoraan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Suurin osa psyykkisistä muuttujista on piileviä muuttujia.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persoonallisuuspiirre on piilevä muuttuja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yksittäinen persoonallisuutta mittaava kyselyn kysymys on suoraan mitattava muuttuja</a:t>
            </a:r>
            <a:endParaRPr lang="fi-FI" sz="2800" dirty="0"/>
          </a:p>
          <a:p>
            <a:pPr>
              <a:buFont typeface="Tw Cen MT" panose="020B0604020202020204" pitchFamily="34" charset="0"/>
              <a:buChar char=" 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968" y="585216"/>
            <a:ext cx="3499314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338697" cy="948309"/>
          </a:xfrm>
        </p:spPr>
        <p:txBody>
          <a:bodyPr>
            <a:normAutofit fontScale="90000"/>
          </a:bodyPr>
          <a:lstStyle/>
          <a:p>
            <a:r>
              <a:rPr lang="fi-FI" dirty="0"/>
              <a:t>Piilevän muuttujan tunnistaminen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57351"/>
            <a:ext cx="7157847" cy="4455272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800" dirty="0">
                <a:ea typeface="+mn-lt"/>
                <a:cs typeface="+mn-lt"/>
              </a:rPr>
              <a:t>Jos moni suoraan mitattava muuttuja </a:t>
            </a:r>
            <a:r>
              <a:rPr lang="fi-FI" sz="2800" b="1" dirty="0">
                <a:ea typeface="+mn-lt"/>
                <a:cs typeface="+mn-lt"/>
              </a:rPr>
              <a:t>korreloi</a:t>
            </a:r>
            <a:r>
              <a:rPr lang="fi-FI" sz="2800" dirty="0">
                <a:ea typeface="+mn-lt"/>
                <a:cs typeface="+mn-lt"/>
              </a:rPr>
              <a:t> positiivisesti keskenään, niiden taustalla on luultavasti yksi tai useampi piilevä muuttuja.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Suoraan mitattavaan muuttujaan voi vaikuttaa usea latentti muuttuja samaan aikaan.</a:t>
            </a:r>
            <a:endParaRPr lang="fi-FI" sz="28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4" y="1803400"/>
            <a:ext cx="3362325" cy="386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971815"/>
          </a:xfrm>
        </p:spPr>
        <p:txBody>
          <a:bodyPr/>
          <a:lstStyle/>
          <a:p>
            <a:r>
              <a:rPr lang="fi-FI" dirty="0"/>
              <a:t>Tilastollinen 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0" y="1809750"/>
            <a:ext cx="7570893" cy="4781909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Malli</a:t>
            </a:r>
            <a:r>
              <a:rPr lang="fi-FI" sz="2400" dirty="0">
                <a:ea typeface="+mn-lt"/>
                <a:cs typeface="+mn-lt"/>
              </a:rPr>
              <a:t>, joka sisältää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suoraan mitattavat muuttujat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piilevät muuttujat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suoraan mitattavien muuttujien ja piilevien muuttujien väliset yhteydet tai </a:t>
            </a:r>
            <a:r>
              <a:rPr lang="fi-FI" sz="2400" b="1" dirty="0">
                <a:ea typeface="+mn-lt"/>
                <a:cs typeface="+mn-lt"/>
              </a:rPr>
              <a:t>korrelaatiot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</a:t>
            </a:r>
            <a:r>
              <a:rPr lang="fi-FI" sz="2400" dirty="0">
                <a:ea typeface="+mn-lt"/>
                <a:cs typeface="+mn-lt"/>
              </a:rPr>
              <a:t>Tilastollisen mallin avulla psyykkisestä toiminnasta muodostettua teoriaa voidaan testata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jos tutkimuksessa löydetään samat piilevät muuttujat kuin teoriassa ja niiden yhteydet ovat teorian mukaiset, teoria saa tukea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jos tutkimuksessa ei löydetä teorian mukaisia muuttujia ja yhteyksiä, teoria pitää hylätä</a:t>
            </a: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4" y="2099426"/>
            <a:ext cx="3085956" cy="46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5AFCFC-2FD8-4774-D204-98B6897C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2795ED-87B0-CE42-FF37-24263F98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Millaiset tilannetekijät voivat vaikuttaa psyykkisen ominaisuuden testaamiseen?</a:t>
            </a:r>
          </a:p>
          <a:p>
            <a:pPr marL="128016" lvl="1" indent="0">
              <a:buNone/>
            </a:pPr>
            <a:endParaRPr lang="fi-FI" sz="2800" dirty="0">
              <a:solidFill>
                <a:srgbClr val="0E0E0F"/>
              </a:solidFill>
              <a:latin typeface="Open Sans" panose="020B0606030504020204" pitchFamily="34" charset="0"/>
            </a:endParaRPr>
          </a:p>
          <a:p>
            <a:pPr marL="128016" lvl="1" indent="0">
              <a:buNone/>
            </a:pPr>
            <a:r>
              <a:rPr lang="fi-FI" sz="2800" dirty="0">
                <a:solidFill>
                  <a:srgbClr val="0E0E0F"/>
                </a:solidFill>
                <a:latin typeface="Open Sans" panose="020B0606030504020204" pitchFamily="34" charset="0"/>
              </a:rPr>
              <a:t>Luetaan alaluku 9.5</a:t>
            </a:r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68F5537-8B70-E790-5699-175CE07E0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2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538722" cy="1119759"/>
          </a:xfrm>
        </p:spPr>
        <p:txBody>
          <a:bodyPr>
            <a:normAutofit fontScale="90000"/>
          </a:bodyPr>
          <a:lstStyle/>
          <a:p>
            <a:r>
              <a:rPr lang="fi-FI" dirty="0"/>
              <a:t>Psyykkisten ominaisuuksien mittaamisen haasteet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04975"/>
            <a:ext cx="6696486" cy="440764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800" b="1" dirty="0">
                <a:ea typeface="+mn-lt"/>
                <a:cs typeface="+mn-lt"/>
              </a:rPr>
              <a:t>Tilannetekijät: </a:t>
            </a:r>
            <a:r>
              <a:rPr lang="fi-FI" sz="2800" dirty="0">
                <a:ea typeface="+mn-lt"/>
                <a:cs typeface="+mn-lt"/>
              </a:rPr>
              <a:t>testistä riippumaton tekijä, joka vaikuttaa mittaamiseen.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väsymys, hermostuneisuus, unen puute…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Tilannetekijät heikentävät testin </a:t>
            </a:r>
            <a:r>
              <a:rPr lang="fi-FI" sz="2800" b="1" dirty="0">
                <a:ea typeface="+mn-lt"/>
                <a:cs typeface="+mn-lt"/>
              </a:rPr>
              <a:t>reliabiliteettia</a:t>
            </a:r>
            <a:r>
              <a:rPr lang="fi-FI" sz="2800" dirty="0">
                <a:ea typeface="+mn-lt"/>
                <a:cs typeface="+mn-lt"/>
              </a:rPr>
              <a:t> eli luotettavuutta.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Älykkyystestejä on kritisoitu siitä, että ne mittaavat vain tiedonkäsittelyä yksinkertaisessa tilanteessa.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monimutkaisemmassa tilanteessa ihminen tekee usein </a:t>
            </a:r>
            <a:r>
              <a:rPr lang="fi-FI" sz="2800" b="1" dirty="0">
                <a:ea typeface="+mn-lt"/>
                <a:cs typeface="+mn-lt"/>
              </a:rPr>
              <a:t>virhepäätelmiä</a:t>
            </a:r>
            <a:endParaRPr lang="fi-FI" sz="28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17" y="585216"/>
            <a:ext cx="38527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53C40-E84E-3ADE-8E7E-376BE5EF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0065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E5A76A-4398-3DB5-D306-706E7380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81150"/>
            <a:ext cx="9720073" cy="4728210"/>
          </a:xfrm>
        </p:spPr>
        <p:txBody>
          <a:bodyPr/>
          <a:lstStyle/>
          <a:p>
            <a:pPr algn="l"/>
            <a:r>
              <a:rPr lang="fi-FI" i="1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Älykkyyden mittaamiseen voidaan orientoitua tekemällä Mensan sivuilta löytyvä nettitesti, joka kertoo suuntaa antavan ÄO-tason. Testi kestää 25 minuuttia.</a:t>
            </a:r>
          </a:p>
          <a:p>
            <a:pPr algn="l"/>
            <a:r>
              <a:rPr lang="fi-FI" b="0" i="1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Hakusanat: Mensa, nettitesti</a:t>
            </a:r>
          </a:p>
          <a:p>
            <a:pPr algn="l"/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Nettitestin tekemisen jälkeen keskustellaan seuraavista kysymyksistä, jotka kertaavat 8. lukua:</a:t>
            </a:r>
          </a:p>
          <a:p>
            <a:pPr algn="l">
              <a:buFont typeface="+mj-lt"/>
              <a:buAutoNum type="arabicPeriod"/>
            </a:pPr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Mitä psykometrisellä älykkyydellä tarkoitetaan?</a:t>
            </a:r>
          </a:p>
          <a:p>
            <a:pPr algn="l">
              <a:buFont typeface="+mj-lt"/>
              <a:buAutoNum type="arabicPeriod"/>
            </a:pPr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Mikä on älykkyysosamäärä (ÄO)?</a:t>
            </a:r>
          </a:p>
          <a:p>
            <a:pPr algn="l">
              <a:buFont typeface="+mj-lt"/>
              <a:buAutoNum type="arabicPeriod"/>
            </a:pPr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Miten älykkyyden osatekijät ilmenivät nettitestissä?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CB5706-2096-6E5D-F3A5-0553BA88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3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AACAE-6EB8-45E6-9D80-77184C5DED69}">
  <ds:schemaRefs>
    <ds:schemaRef ds:uri="42116817-7e29-4aa7-b7a6-c483eebecbb8"/>
    <ds:schemaRef ds:uri="http://purl.org/dc/terms/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9591A3-234F-41C2-844A-AD329887CE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13509</TotalTime>
  <Words>455</Words>
  <Application>Microsoft Office PowerPoint</Application>
  <PresentationFormat>Laajakuva</PresentationFormat>
  <Paragraphs>48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Arial</vt:lpstr>
      <vt:lpstr>Calibri</vt:lpstr>
      <vt:lpstr>Open Sans</vt:lpstr>
      <vt:lpstr>Tw Cen MT</vt:lpstr>
      <vt:lpstr>Tw Cen MT Condensed</vt:lpstr>
      <vt:lpstr>Wingdings 3</vt:lpstr>
      <vt:lpstr>Integraali</vt:lpstr>
      <vt:lpstr>9 älykkyyden ja muiden psyykkisten toimintojen mittaaminen</vt:lpstr>
      <vt:lpstr>Psyykkisen toiminnon mittaaminen</vt:lpstr>
      <vt:lpstr>Suoraan mitattavat ja piilevät muuttujat</vt:lpstr>
      <vt:lpstr>Piilevän muuttujan tunnistaminen</vt:lpstr>
      <vt:lpstr>Tilastollinen malli</vt:lpstr>
      <vt:lpstr>PowerPoint-esitys</vt:lpstr>
      <vt:lpstr>Psyykkisten ominaisuuksien mittaamisen haasteet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Ikonen Marko</cp:lastModifiedBy>
  <cp:revision>681</cp:revision>
  <dcterms:created xsi:type="dcterms:W3CDTF">2021-05-18T05:21:46Z</dcterms:created>
  <dcterms:modified xsi:type="dcterms:W3CDTF">2023-08-30T09:50:13Z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