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721"/>
  </p:normalViewPr>
  <p:slideViewPr>
    <p:cSldViewPr snapToGrid="0" snapToObjects="1">
      <p:cViewPr varScale="1">
        <p:scale>
          <a:sx n="68" d="100"/>
          <a:sy n="68" d="100"/>
        </p:scale>
        <p:origin x="7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1BFA0-04FF-D64D-AC96-9518742151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8DED84-AF5E-2A4A-B877-29D26D088F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3A050-60F5-754A-9F6C-3ABF867B9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CDF0C-3D1D-8142-8124-2AA693FB0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4F3EA-91E0-BC42-8806-B2FEF145F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9639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30B8E-C971-C14C-86BD-18F083C02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449341-71F5-5340-9BEE-CC9EC7700D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A6CC0D-0CC3-F043-BA3E-69A3BEEA0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03E99-27F6-4144-9629-EEA967463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F7FBE-C80E-9344-8898-B7315F9D1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739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B29584-3017-524B-B1C8-DFC0F9713B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269AEB-06BF-114A-91BB-1684AF751C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4585A-5A79-8346-A388-EEC2AF66C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4E846-B2DC-6441-A568-AAA98B40A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50AB6-D0DD-CD48-81E8-945FC51F5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5644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F0656-DFF9-184F-876E-E415BAC2F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B6AC0-4DD8-AB4D-ADEB-31CB865BA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9F475-F618-8A43-B84A-7C07FEC2B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48E127-5FCA-474A-9158-341039235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22D38-3DA2-DE41-B8CB-FABA15162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6729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C119C-E6A2-8442-B060-55454009A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1737EE-684E-0B48-9BE2-48D5DCFF7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005CB-4D3A-9E40-8503-306BC478C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463DF-9489-9646-AFA7-99104216C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2216E-EDB3-3843-844C-DEC0D64C0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0848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D310C-F09B-3A43-89CA-6DD2DE45E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138FC-7AC8-5440-AB9F-42D76A8F1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1DB22-BBDB-6C42-8E1D-8A7B78EFF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30534F-0709-BF4D-878A-E5FA75316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2E1C41-AE7F-C74D-AA81-4356645A4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C58607-39A6-4E40-931B-B42462EEB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096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F571C-E286-6F49-B969-B146D5ABB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E99E7-B03D-B648-AA3B-CE1CAD4CA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491190-81B0-8643-B2F9-A54A260EC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3698B4-1947-8840-8407-F9BFD7791B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F72CE6-4A2D-5D4F-934A-501FEE90F4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0C83EF-E419-F745-9221-7AD73B82A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258E22-D23F-E945-A63D-1CBEBACF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0766AF-22EF-CB43-BF35-3FEA14DD9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9874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EA19B-8E12-E144-B5A4-1F8A1F8BB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36ED86-96B0-2B4B-9773-8B1FC8E06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8532E1-AB7F-9B4A-97C9-9A6BE8352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9C2DB1-F4AD-BE4C-B117-BCF9C52D3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035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30E6B8-A3CB-DB42-8D5F-CF8DF6BAA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A98442-94C4-2144-B60B-54798F6C5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EA81F1-1288-5C4E-8C09-72DD1A312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4225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D7302-8E6D-9640-9C33-003A0FC76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013F0-5E7E-CD42-84F3-82044FEEB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4CDD69-14DD-E049-9992-2973F3138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84DD22-C094-0B48-951B-FC0DF8753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9F3F58-BDBE-8F4B-AB1A-CB81A2BCE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5C9DC-54FB-F34C-85FA-860255EC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8388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DD5E1-8BF7-B943-8413-64441681B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111B03-E637-E74D-9EB3-633C3F5083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896F5C-3BCA-CF4B-B714-E9CBC34012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E6A23D-2A8E-E045-B2ED-FE416BE86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C03440-DFBB-E644-8451-703042F19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F7BA5-CE42-FE46-854E-2DFE804C5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005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890D4C-EDE3-9744-AA21-0FD390698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8DC34C-D5C4-CF4E-92E1-B6B13FE07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6A2E2-20AA-4244-9B5D-43A22E6014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C01E3-7640-7A4F-900C-1BFD6C51472C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7B086-4045-6D40-9560-A8600B5F78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3B818-C206-284F-9B12-987421529A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3395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9. </a:t>
            </a:r>
            <a:r>
              <a:rPr lang="en-US" b="1" dirty="0" err="1"/>
              <a:t>Lahjakkuus</a:t>
            </a:r>
            <a:r>
              <a:rPr lang="en-US" b="1" dirty="0"/>
              <a:t>, </a:t>
            </a:r>
            <a:r>
              <a:rPr lang="en-US" b="1" dirty="0" err="1"/>
              <a:t>luovuus</a:t>
            </a:r>
            <a:r>
              <a:rPr lang="en-US" b="1" dirty="0"/>
              <a:t> ja </a:t>
            </a:r>
            <a:r>
              <a:rPr lang="en-US" b="1" dirty="0" err="1"/>
              <a:t>vahvuudet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s. 122-131</a:t>
            </a:r>
          </a:p>
        </p:txBody>
      </p:sp>
    </p:spTree>
    <p:extLst>
      <p:ext uri="{BB962C8B-B14F-4D97-AF65-F5344CB8AC3E}">
        <p14:creationId xmlns:p14="http://schemas.microsoft.com/office/powerpoint/2010/main" val="172250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3663"/>
            <a:ext cx="10515600" cy="1325563"/>
          </a:xfrm>
        </p:spPr>
        <p:txBody>
          <a:bodyPr/>
          <a:lstStyle/>
          <a:p>
            <a:r>
              <a:rPr lang="fi-FI" b="1" dirty="0"/>
              <a:t>Lahjakkuus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5413"/>
            <a:ext cx="10515600" cy="4351338"/>
          </a:xfrm>
        </p:spPr>
        <p:txBody>
          <a:bodyPr>
            <a:noAutofit/>
          </a:bodyPr>
          <a:lstStyle/>
          <a:p>
            <a:pPr lvl="0"/>
            <a:r>
              <a:rPr lang="fi-FI" dirty="0"/>
              <a:t>ihmisen kykyä suoriutua jossakin taidossa tai elämän osa-alueella selvästi paremmin verrattuna useimpiin muihin ihmisiin</a:t>
            </a:r>
          </a:p>
          <a:p>
            <a:pPr lvl="0"/>
            <a:r>
              <a:rPr lang="fi-FI" dirty="0"/>
              <a:t>voidaan tarkastella synnynnäisenä kykynä tai tämän kyvyn harjoittamisena ja saavuttamisena</a:t>
            </a:r>
          </a:p>
          <a:p>
            <a:pPr lvl="0"/>
            <a:r>
              <a:rPr lang="fi-FI" dirty="0"/>
              <a:t>lähtökohtana synnynnäiset kyvyt, mutta jonka päätepisteenä harjoitettu ja selvä lahjakkuuden ilmeneminen</a:t>
            </a:r>
          </a:p>
        </p:txBody>
      </p:sp>
    </p:spTree>
    <p:extLst>
      <p:ext uri="{BB962C8B-B14F-4D97-AF65-F5344CB8AC3E}">
        <p14:creationId xmlns:p14="http://schemas.microsoft.com/office/powerpoint/2010/main" val="361419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FECC6-A6CC-684C-B74E-BB651DB5D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Lahjakkuuteen vaikuttavia tekijöitä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76035-AF1C-204D-9B58-B7DB349A5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lähtökohtaiset kyvyt</a:t>
            </a:r>
          </a:p>
          <a:p>
            <a:pPr lvl="0"/>
            <a:r>
              <a:rPr lang="fi-FI" dirty="0"/>
              <a:t>yleisälykkyys jossakin määrin yhteydessä lahjakkuuteen</a:t>
            </a:r>
          </a:p>
          <a:p>
            <a:pPr lvl="0"/>
            <a:r>
              <a:rPr lang="fi-FI" dirty="0"/>
              <a:t>ympäristön tarjoama stimulaatio = lahjakkuutta tukevaa ja kehitystasolle sopivaa harjoitetta</a:t>
            </a:r>
          </a:p>
          <a:p>
            <a:pPr lvl="0"/>
            <a:r>
              <a:rPr lang="fi-FI" dirty="0"/>
              <a:t>motivaatiolla todella tärkeä rooli </a:t>
            </a:r>
          </a:p>
          <a:p>
            <a:pPr lvl="1"/>
            <a:r>
              <a:rPr lang="fi-FI" dirty="0"/>
              <a:t>sisäinen ja ulkoinen motivaatio voivat tukea lahjakkuuden kehittymistä</a:t>
            </a:r>
          </a:p>
          <a:p>
            <a:pPr lvl="0"/>
            <a:r>
              <a:rPr lang="fi-FI" dirty="0"/>
              <a:t>persoonallisuuden piirteet eivät suuresti yhteydessä lahjakkuuteen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8109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5C282-00F6-F942-970F-2E8C218D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Luovuus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3A5EA-D703-704C-AE1C-30E7D7685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kykyä luoda jotakin korkealaatuista, aineellisesti tai aineettomasti uutta ja sovellettavissa olevaa</a:t>
            </a:r>
          </a:p>
          <a:p>
            <a:pPr lvl="0"/>
            <a:r>
              <a:rPr lang="fi-FI" dirty="0"/>
              <a:t>luovan toiminnan kaksi kriteeriä: </a:t>
            </a:r>
          </a:p>
          <a:p>
            <a:pPr marL="914400" lvl="1" indent="-457200">
              <a:buFont typeface="+mj-lt"/>
              <a:buAutoNum type="arabicParenR"/>
            </a:pPr>
            <a:r>
              <a:rPr lang="fi-FI" dirty="0"/>
              <a:t>uutta tai yllättävää </a:t>
            </a:r>
          </a:p>
          <a:p>
            <a:pPr marL="914400" lvl="1" indent="-457200">
              <a:buFont typeface="+mj-lt"/>
              <a:buAutoNum type="arabicParenR"/>
            </a:pPr>
            <a:r>
              <a:rPr lang="fi-FI" dirty="0"/>
              <a:t>tarkoitettuun toimintaan soveltuvaa</a:t>
            </a:r>
          </a:p>
          <a:p>
            <a:pPr lvl="0"/>
            <a:r>
              <a:rPr lang="fi-FI" dirty="0"/>
              <a:t>yksilön ja yhteisön ominaisuus</a:t>
            </a:r>
          </a:p>
          <a:p>
            <a:pPr lvl="1"/>
            <a:r>
              <a:rPr lang="fi-FI" dirty="0"/>
              <a:t>vasta yhteisö määrittelee jonkin toiminnan luovaksi</a:t>
            </a:r>
          </a:p>
          <a:p>
            <a:pPr lvl="1"/>
            <a:r>
              <a:rPr lang="fi-FI" dirty="0"/>
              <a:t>aiemmat tiedot ja taidot, joita yksilö on omaksunut yhteisöltä, ovat keskeisessä asemassa luovassa toiminnassa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133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7045-0124-484D-9730-7D50D55D6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Luovuutta edistävät tekijät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47E3B-FF52-934C-95BA-355E95DAA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fi-FI" dirty="0"/>
              <a:t>älykkyys korreloi vain vähän luovuuden kanssa</a:t>
            </a:r>
          </a:p>
          <a:p>
            <a:pPr lvl="0"/>
            <a:r>
              <a:rPr lang="fi-FI" b="1" dirty="0"/>
              <a:t>kiteytynyt älykkyys </a:t>
            </a:r>
            <a:r>
              <a:rPr lang="fi-FI" dirty="0"/>
              <a:t>tärkeää</a:t>
            </a:r>
            <a:r>
              <a:rPr lang="fi-FI" b="1" dirty="0"/>
              <a:t> </a:t>
            </a:r>
            <a:r>
              <a:rPr lang="fi-FI" dirty="0"/>
              <a:t>luovuudelle aloilla, jossa aiemman tiedon omaksuminen välttämätöntä</a:t>
            </a:r>
          </a:p>
          <a:p>
            <a:pPr lvl="0"/>
            <a:r>
              <a:rPr lang="fi-FI" b="1" dirty="0"/>
              <a:t>joustava älykkyys </a:t>
            </a:r>
            <a:r>
              <a:rPr lang="fi-FI" dirty="0"/>
              <a:t>voi olla yhteydessä luovuuteen aloilla, joissa luovalle toiminnalle olennaista uudet ideat</a:t>
            </a:r>
          </a:p>
          <a:p>
            <a:pPr lvl="0"/>
            <a:r>
              <a:rPr lang="fi-FI" b="1" dirty="0"/>
              <a:t>sisäinen motivaatio </a:t>
            </a:r>
            <a:r>
              <a:rPr lang="fi-FI" dirty="0"/>
              <a:t>tärkeää luovuudelle</a:t>
            </a:r>
          </a:p>
          <a:p>
            <a:pPr lvl="0"/>
            <a:r>
              <a:rPr lang="fi-FI" dirty="0"/>
              <a:t>luovia ideoita tukeva ja niitä hyväksyvä kasvuympäristö sekä toimintaympäristö tärkeitä luovuuden ilmenemiselle</a:t>
            </a:r>
          </a:p>
          <a:p>
            <a:pPr lvl="0"/>
            <a:r>
              <a:rPr lang="fi-FI" dirty="0"/>
              <a:t>tehtävään liittyvä </a:t>
            </a:r>
            <a:r>
              <a:rPr lang="fi-FI" b="1" dirty="0"/>
              <a:t>aikapaine</a:t>
            </a:r>
            <a:r>
              <a:rPr lang="fi-FI" dirty="0"/>
              <a:t> voi edistää luovuutta</a:t>
            </a:r>
          </a:p>
          <a:p>
            <a:pPr lvl="1"/>
            <a:r>
              <a:rPr lang="fi-FI" dirty="0"/>
              <a:t>liiallisena usein ehkäisee luovien ideoiden ilmenemistä</a:t>
            </a:r>
          </a:p>
        </p:txBody>
      </p:sp>
    </p:spTree>
    <p:extLst>
      <p:ext uri="{BB962C8B-B14F-4D97-AF65-F5344CB8AC3E}">
        <p14:creationId xmlns:p14="http://schemas.microsoft.com/office/powerpoint/2010/main" val="1011340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0C54F-F7D7-D542-8061-6906B3C32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Luovuuden tutkiminen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7DFFE-C7C6-2545-84D4-0E4AC5FFB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fi-FI" dirty="0"/>
              <a:t>voidaan tutkita tarkastelemalla jonkun luovan henkilön elämää ja toimintaa</a:t>
            </a:r>
          </a:p>
          <a:p>
            <a:pPr lvl="0"/>
            <a:r>
              <a:rPr lang="fi-FI" dirty="0"/>
              <a:t>testataan divergenttiin ajatteluun liittyvillä testeillä</a:t>
            </a:r>
          </a:p>
          <a:p>
            <a:pPr lvl="0"/>
            <a:r>
              <a:rPr lang="fi-FI" b="1" dirty="0"/>
              <a:t>divergentti ajattelu = </a:t>
            </a:r>
            <a:r>
              <a:rPr lang="fi-FI" dirty="0"/>
              <a:t>ajattelutapoja, jotka ovat uutta luovia ja asiaa monesta eri näkökulmasta katsovia</a:t>
            </a:r>
          </a:p>
          <a:p>
            <a:pPr lvl="0"/>
            <a:r>
              <a:rPr lang="fi-FI" b="1" dirty="0"/>
              <a:t>konvergentti ajattelu </a:t>
            </a:r>
            <a:r>
              <a:rPr lang="fi-FI" dirty="0"/>
              <a:t>= ajattelua, jossa pyritään yhteen oikeaan ratkaisuun</a:t>
            </a:r>
          </a:p>
          <a:p>
            <a:pPr lvl="0"/>
            <a:r>
              <a:rPr lang="fi-FI" b="1" dirty="0"/>
              <a:t>kypsyttelyaika</a:t>
            </a:r>
            <a:r>
              <a:rPr lang="fi-FI" dirty="0"/>
              <a:t> tärkeää luovuudelle </a:t>
            </a:r>
          </a:p>
          <a:p>
            <a:pPr lvl="1"/>
            <a:r>
              <a:rPr lang="fi-FI" dirty="0"/>
              <a:t>ideoiden ja ajatusten kypsyttelyä esim. jonkin rutiininomaisen tehtävän aikana </a:t>
            </a:r>
          </a:p>
          <a:p>
            <a:pPr lvl="0"/>
            <a:r>
              <a:rPr lang="fi-FI" dirty="0"/>
              <a:t>liika ärsykkeiden määrä voi vaikeuttaa luovuuden ilmenemistä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599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57550-D119-154C-AB3C-B164725B9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Luonteenvahvuudet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AAE7A-BDB4-A642-85A7-02CB59F36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fi-FI" dirty="0"/>
              <a:t>ominaisuuksia, jotka </a:t>
            </a:r>
            <a:r>
              <a:rPr lang="fi-FI" dirty="0" err="1"/>
              <a:t>edistävät</a:t>
            </a:r>
            <a:r>
              <a:rPr lang="fi-FI" dirty="0"/>
              <a:t> </a:t>
            </a:r>
            <a:r>
              <a:rPr lang="fi-FI" dirty="0" err="1"/>
              <a:t>yksilön</a:t>
            </a:r>
            <a:r>
              <a:rPr lang="fi-FI" dirty="0"/>
              <a:t> ja </a:t>
            </a:r>
            <a:r>
              <a:rPr lang="fi-FI" dirty="0" err="1"/>
              <a:t>hänen</a:t>
            </a:r>
            <a:r>
              <a:rPr lang="fi-FI" dirty="0"/>
              <a:t> </a:t>
            </a:r>
            <a:r>
              <a:rPr lang="fi-FI" dirty="0" err="1"/>
              <a:t>ympäristönsa</a:t>
            </a:r>
            <a:r>
              <a:rPr lang="fi-FI" dirty="0"/>
              <a:t>̈ hyvinvointia</a:t>
            </a:r>
            <a:endParaRPr lang="fi-FI" sz="2400" dirty="0"/>
          </a:p>
          <a:p>
            <a:pPr lvl="1"/>
            <a:r>
              <a:rPr lang="fi-FI" dirty="0"/>
              <a:t>esim. uteliaisuus, oppimisen ilo, urheus, sinnikkyys, rehellisyys, innokkuus, reiluus, harkitsevaisuus, luovuus</a:t>
            </a:r>
            <a:endParaRPr lang="fi-FI" sz="2000" dirty="0"/>
          </a:p>
          <a:p>
            <a:pPr lvl="0"/>
            <a:r>
              <a:rPr lang="fi-FI" dirty="0"/>
              <a:t>osin </a:t>
            </a:r>
            <a:r>
              <a:rPr lang="fi-FI" dirty="0" err="1"/>
              <a:t>päällekkäisia</a:t>
            </a:r>
            <a:r>
              <a:rPr lang="fi-FI" dirty="0"/>
              <a:t>̈ muiden ominaisuuksien ja kykyjen, esim. motivaation ja </a:t>
            </a:r>
            <a:r>
              <a:rPr lang="fi-FI" dirty="0" err="1"/>
              <a:t>itsesäätelytaitojen</a:t>
            </a:r>
            <a:r>
              <a:rPr lang="fi-FI" dirty="0"/>
              <a:t> kanssa</a:t>
            </a:r>
          </a:p>
          <a:p>
            <a:pPr lvl="0"/>
            <a:r>
              <a:rPr lang="fi-FI" dirty="0"/>
              <a:t>omien luonteenvahvuuksien tunnistaminen ja </a:t>
            </a:r>
            <a:r>
              <a:rPr lang="fi-FI" dirty="0" err="1"/>
              <a:t>hyödyntäminen</a:t>
            </a:r>
            <a:r>
              <a:rPr lang="fi-FI" dirty="0"/>
              <a:t> lisäävät onnellisuutta ja hyvinvointia</a:t>
            </a:r>
          </a:p>
          <a:p>
            <a:r>
              <a:rPr lang="fi-FI" b="1" dirty="0"/>
              <a:t>ydinvahvuudet </a:t>
            </a:r>
            <a:r>
              <a:rPr lang="fi-FI" dirty="0"/>
              <a:t>= jokaisella </a:t>
            </a:r>
            <a:r>
              <a:rPr lang="fi-FI" dirty="0" err="1"/>
              <a:t>yksilölla</a:t>
            </a:r>
            <a:r>
              <a:rPr lang="fi-FI" dirty="0"/>
              <a:t>̈ olevat keskeiset vahvuudet </a:t>
            </a:r>
            <a:endParaRPr lang="fi-FI" sz="2400" dirty="0"/>
          </a:p>
          <a:p>
            <a:pPr lvl="0"/>
            <a:r>
              <a:rPr lang="fi-FI" dirty="0"/>
              <a:t>Martin </a:t>
            </a:r>
            <a:r>
              <a:rPr lang="fi-FI" dirty="0" err="1"/>
              <a:t>Seligman</a:t>
            </a:r>
            <a:r>
              <a:rPr lang="fi-FI" dirty="0"/>
              <a:t> &amp; Christopher </a:t>
            </a:r>
            <a:r>
              <a:rPr lang="fi-FI" dirty="0" err="1"/>
              <a:t>Peterson</a:t>
            </a:r>
            <a:r>
              <a:rPr lang="fi-FI" dirty="0"/>
              <a:t>: 24 luonteenvahvuutta, jotka sisältyvät kuuden hyveen alle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128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64AD8-8F50-4140-88FF-29472CF0C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Hyveet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20948-869A-0247-8C41-C8FD1CA7A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hyve = myönteinen luonteenpiirre </a:t>
            </a:r>
          </a:p>
          <a:p>
            <a:pPr lvl="0"/>
            <a:r>
              <a:rPr lang="fi-FI" dirty="0"/>
              <a:t>hyveet: viisaus, rohkeus, inhimillisyys, oikeudenmukaisuus, kohtuullisuus, henkisyys</a:t>
            </a:r>
          </a:p>
          <a:p>
            <a:pPr lvl="0"/>
            <a:r>
              <a:rPr lang="fi-FI" dirty="0" err="1"/>
              <a:t>hyveita</a:t>
            </a:r>
            <a:r>
              <a:rPr lang="fi-FI" dirty="0"/>
              <a:t>̈ </a:t>
            </a:r>
            <a:r>
              <a:rPr lang="fi-FI" dirty="0" err="1"/>
              <a:t>kehittämälla</a:t>
            </a:r>
            <a:r>
              <a:rPr lang="fi-FI" dirty="0"/>
              <a:t>̈ ja vahvistamalla mahdollista </a:t>
            </a:r>
            <a:r>
              <a:rPr lang="fi-FI" dirty="0" err="1"/>
              <a:t>lisäta</a:t>
            </a:r>
            <a:r>
              <a:rPr lang="fi-FI" dirty="0"/>
              <a:t>̈ omaa onnellisuuttaan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421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F72C-B74F-A141-BE44-55A93295D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49" y="242462"/>
            <a:ext cx="10515600" cy="1325563"/>
          </a:xfrm>
        </p:spPr>
        <p:txBody>
          <a:bodyPr/>
          <a:lstStyle/>
          <a:p>
            <a:r>
              <a:rPr lang="fi-FI" b="1" dirty="0"/>
              <a:t>Vahvuudet ja hyveet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5BDF4E3-19F6-C549-85A2-DEA2734B23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1773" b="4840"/>
          <a:stretch/>
        </p:blipFill>
        <p:spPr>
          <a:xfrm>
            <a:off x="1540727" y="1489966"/>
            <a:ext cx="9088244" cy="5103800"/>
          </a:xfrm>
        </p:spPr>
      </p:pic>
    </p:spTree>
    <p:extLst>
      <p:ext uri="{BB962C8B-B14F-4D97-AF65-F5344CB8AC3E}">
        <p14:creationId xmlns:p14="http://schemas.microsoft.com/office/powerpoint/2010/main" val="187487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400</Words>
  <Application>Microsoft Office PowerPoint</Application>
  <PresentationFormat>Laajakuva</PresentationFormat>
  <Paragraphs>49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9. Lahjakkuus, luovuus ja vahvuudet</vt:lpstr>
      <vt:lpstr>Lahjakkuus</vt:lpstr>
      <vt:lpstr>Lahjakkuuteen vaikuttavia tekijöitä</vt:lpstr>
      <vt:lpstr>Luovuus</vt:lpstr>
      <vt:lpstr>Luovuutta edistävät tekijät</vt:lpstr>
      <vt:lpstr>Luovuuden tutkiminen</vt:lpstr>
      <vt:lpstr>Luonteenvahvuudet</vt:lpstr>
      <vt:lpstr>Hyveet</vt:lpstr>
      <vt:lpstr>Vahvuudet ja hyveet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Lahjakkuus, luovuus ja vahvuudet</dc:title>
  <dc:creator>Åhs, Vesa A A</dc:creator>
  <cp:lastModifiedBy>Syrjäläinen Jarno Antero</cp:lastModifiedBy>
  <cp:revision>8</cp:revision>
  <dcterms:created xsi:type="dcterms:W3CDTF">2018-06-13T09:35:00Z</dcterms:created>
  <dcterms:modified xsi:type="dcterms:W3CDTF">2019-09-10T10:45:36Z</dcterms:modified>
</cp:coreProperties>
</file>