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61" r:id="rId7"/>
    <p:sldId id="274" r:id="rId8"/>
    <p:sldId id="322" r:id="rId9"/>
    <p:sldId id="262" r:id="rId10"/>
    <p:sldId id="266" r:id="rId11"/>
    <p:sldId id="267" r:id="rId12"/>
    <p:sldId id="263" r:id="rId13"/>
    <p:sldId id="264" r:id="rId14"/>
    <p:sldId id="271" r:id="rId15"/>
    <p:sldId id="317" r:id="rId16"/>
    <p:sldId id="318" r:id="rId17"/>
    <p:sldId id="269" r:id="rId18"/>
    <p:sldId id="268" r:id="rId19"/>
    <p:sldId id="319" r:id="rId20"/>
    <p:sldId id="321" r:id="rId21"/>
    <p:sldId id="270" r:id="rId22"/>
    <p:sldId id="273" r:id="rId23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74CB21-C4CE-B6C8-1CA1-D2ADC27761DE}" v="6" dt="2026-08-26T11:17:26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017" y="0"/>
            <a:ext cx="2945659" cy="49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6125"/>
            <a:ext cx="4962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358" y="4715154"/>
            <a:ext cx="4984962" cy="446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spcBef>
                <a:spcPts val="36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914400" marR="0" lvl="1" indent="-317500" algn="l" rtl="0">
              <a:spcBef>
                <a:spcPts val="36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1371600" marR="0" lvl="2" indent="-317500" algn="l" rtl="0">
              <a:spcBef>
                <a:spcPts val="36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828800" marR="0" lvl="3" indent="-317500" algn="l" rtl="0">
              <a:spcBef>
                <a:spcPts val="36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2286000" marR="0" lvl="4" indent="-317500" algn="l" rtl="0">
              <a:spcBef>
                <a:spcPts val="36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743200" marR="0" lvl="5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3200400" marR="0" lvl="6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657600" marR="0" lvl="7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4114800" marR="0" lvl="8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306"/>
            <a:ext cx="2945659" cy="49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017" y="9430306"/>
            <a:ext cx="2945659" cy="49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906358" y="4715154"/>
            <a:ext cx="4984962" cy="4466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>
          <a:extLst>
            <a:ext uri="{FF2B5EF4-FFF2-40B4-BE49-F238E27FC236}">
              <a16:creationId xmlns:a16="http://schemas.microsoft.com/office/drawing/2014/main" id="{C05C581C-0BFF-74FA-EBE4-009486C5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ae8fddfd9_0_2113:notes">
            <a:extLst>
              <a:ext uri="{FF2B5EF4-FFF2-40B4-BE49-F238E27FC236}">
                <a16:creationId xmlns:a16="http://schemas.microsoft.com/office/drawing/2014/main" id="{CEBC5723-3664-8A15-85A8-BF65FF6471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42" name="Google Shape;342;gae8fddfd9_0_2113:notes">
            <a:extLst>
              <a:ext uri="{FF2B5EF4-FFF2-40B4-BE49-F238E27FC236}">
                <a16:creationId xmlns:a16="http://schemas.microsoft.com/office/drawing/2014/main" id="{2D8679AC-FEA4-AD78-FE4D-9C963AE951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6145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ae8fddfd9_0_212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48" name="Google Shape;348;gae8fddfd9_0_2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ae8fddfd9_0_211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42" name="Google Shape;342;gae8fddfd9_0_2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>
          <a:extLst>
            <a:ext uri="{FF2B5EF4-FFF2-40B4-BE49-F238E27FC236}">
              <a16:creationId xmlns:a16="http://schemas.microsoft.com/office/drawing/2014/main" id="{1E7B1399-EDF6-6308-8AFF-96FB72BBE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ae8fddfd9_0_2128:notes">
            <a:extLst>
              <a:ext uri="{FF2B5EF4-FFF2-40B4-BE49-F238E27FC236}">
                <a16:creationId xmlns:a16="http://schemas.microsoft.com/office/drawing/2014/main" id="{45831710-C4BD-11F7-C5D7-E587D4B24F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54" name="Google Shape;354;gae8fddfd9_0_2128:notes">
            <a:extLst>
              <a:ext uri="{FF2B5EF4-FFF2-40B4-BE49-F238E27FC236}">
                <a16:creationId xmlns:a16="http://schemas.microsoft.com/office/drawing/2014/main" id="{C15BA081-EB26-5A8B-858A-0852E18CBF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4896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ae8fddfd9_0_2128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54" name="Google Shape;354;gae8fddfd9_0_2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0:notes"/>
          <p:cNvSpPr txBox="1">
            <a:spLocks noGrp="1"/>
          </p:cNvSpPr>
          <p:nvPr>
            <p:ph type="body" idx="1"/>
          </p:nvPr>
        </p:nvSpPr>
        <p:spPr>
          <a:xfrm>
            <a:off x="906358" y="4715154"/>
            <a:ext cx="4984962" cy="4466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73" name="Google Shape;3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ae8fddfd9_0_1924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77" name="Google Shape;77;gae8fddfd9_0_1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ae8fddfd9_0_89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294" name="Google Shape;294;gae8fddfd9_0_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ae8fddfd9_0_106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dirty="0">
              <a:uFillTx/>
            </a:endParaRPr>
          </a:p>
        </p:txBody>
      </p:sp>
      <p:sp>
        <p:nvSpPr>
          <p:cNvPr id="302" name="Google Shape;302;gae8fddfd9_0_1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6d5920f3e_0_38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30" name="Google Shape;330;g16d5920f3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6d5920f3e_0_45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36" name="Google Shape;336;g16d5920f3e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ae8fddfd9_0_123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08" name="Google Shape;308;gae8fddfd9_0_1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ae8fddfd9_0_1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ae8fddfd9_0_1663:notes"/>
          <p:cNvSpPr txBox="1">
            <a:spLocks noGrp="1"/>
          </p:cNvSpPr>
          <p:nvPr>
            <p:ph type="body" idx="1"/>
          </p:nvPr>
        </p:nvSpPr>
        <p:spPr>
          <a:xfrm>
            <a:off x="906358" y="4715154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16" name="Google Shape;316;gae8fddfd9_0_1663:notes"/>
          <p:cNvSpPr txBox="1">
            <a:spLocks noGrp="1"/>
          </p:cNvSpPr>
          <p:nvPr>
            <p:ph type="sldNum" idx="12"/>
          </p:nvPr>
        </p:nvSpPr>
        <p:spPr>
          <a:xfrm>
            <a:off x="3852017" y="9430306"/>
            <a:ext cx="2945700" cy="496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i-FI">
                <a:uFillTx/>
              </a:rPr>
              <a:t>10</a:t>
            </a:fld>
            <a:endParaRPr>
              <a:uFillTx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e8fddfd9_0_2133:notes"/>
          <p:cNvSpPr txBox="1">
            <a:spLocks noGrp="1"/>
          </p:cNvSpPr>
          <p:nvPr>
            <p:ph type="body" idx="1"/>
          </p:nvPr>
        </p:nvSpPr>
        <p:spPr>
          <a:xfrm>
            <a:off x="906357" y="4715147"/>
            <a:ext cx="4985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60" name="Google Shape;360;gae8fddfd9_0_2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-19050" y="-19050"/>
            <a:ext cx="9183688" cy="689768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381000" y="2438400"/>
            <a:ext cx="8382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-889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rebuchet MS"/>
              <a:buNone/>
              <a:defRPr>
                <a:uFillTx/>
              </a:defRPr>
            </a:lvl1pPr>
            <a:lvl2pPr marL="742950" marR="0" lvl="1" indent="-23495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2pPr>
            <a:lvl3pPr marL="1143000" marR="0" lvl="2" indent="-2159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3pPr>
            <a:lvl4pPr marL="1600200" marR="0" lvl="3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4pPr>
            <a:lvl5pPr marL="2057400" marR="0" lvl="4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5pPr>
            <a:lvl6pPr marL="2514600" marR="0" lvl="5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6pPr>
            <a:lvl7pPr marL="2971800" marR="0" lvl="6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7pPr>
            <a:lvl8pPr marL="3429000" marR="0" lvl="7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8pPr>
            <a:lvl9pPr marL="3886200" marR="0" lvl="8" indent="-190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838200" y="152400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 rot="5400000">
            <a:off x="2819400" y="990600"/>
            <a:ext cx="35052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 rot="5400000">
            <a:off x="5086350" y="2876550"/>
            <a:ext cx="4572000" cy="18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 rot="5400000">
            <a:off x="1276350" y="1085850"/>
            <a:ext cx="4572000" cy="5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61" name="Google Shape;61;p12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152400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1219200" y="2590800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1pPr>
            <a:lvl2pPr marL="91440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2pPr>
            <a:lvl3pPr marL="137160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152400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219200" y="2590800"/>
            <a:ext cx="3276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648200" y="2590800"/>
            <a:ext cx="3276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8200" y="152400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56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1pPr>
            <a:lvl2pPr marL="914400" lvl="1" indent="-317500" rtl="0">
              <a:spcBef>
                <a:spcPts val="44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2pPr>
            <a:lvl3pPr marL="1371600" lvl="2" indent="-317500" rtl="0">
              <a:spcBef>
                <a:spcPts val="320"/>
              </a:spcBef>
              <a:spcAft>
                <a:spcPts val="0"/>
              </a:spcAft>
              <a:buSzPts val="1400"/>
              <a:buChar char="•"/>
              <a:defRPr>
                <a:uFillTx/>
              </a:defRPr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–"/>
              <a:defRPr>
                <a:uFillTx/>
              </a:defRPr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51" name="Google Shape;51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28600" rtl="0">
              <a:spcBef>
                <a:spcPts val="56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1pPr>
            <a:lvl2pPr marL="914400" lvl="1" indent="-228600" rtl="0">
              <a:spcBef>
                <a:spcPts val="44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2pPr>
            <a:lvl3pPr marL="1371600" lvl="2" indent="-228600" rtl="0">
              <a:spcBef>
                <a:spcPts val="32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3pPr>
            <a:lvl4pPr marL="1828800" lvl="3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4pPr>
            <a:lvl5pPr marL="2286000" lvl="4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5pPr>
            <a:lvl6pPr marL="2743200" lvl="5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6pPr>
            <a:lvl7pPr marL="3200400" lvl="6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7pPr>
            <a:lvl8pPr marL="3657600" lvl="7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8pPr>
            <a:lvl9pPr marL="4114800" lvl="8" indent="-228600" rtl="0">
              <a:spcBef>
                <a:spcPts val="400"/>
              </a:spcBef>
              <a:spcAft>
                <a:spcPts val="0"/>
              </a:spcAft>
              <a:buSzPts val="1400"/>
              <a:buFont typeface="Domine"/>
              <a:buNone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3"/>
          <a:srcRect/>
          <a:stretch/>
        </p:blipFill>
        <p:spPr>
          <a:xfrm>
            <a:off x="0" y="0"/>
            <a:ext cx="3498850" cy="121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14"/>
          <a:srcRect/>
          <a:stretch/>
        </p:blipFill>
        <p:spPr>
          <a:xfrm>
            <a:off x="0" y="2719388"/>
            <a:ext cx="9183688" cy="41386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838200" y="152400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4572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9144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13716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18288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1219200" y="2590800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1pPr>
            <a:lvl2pPr marL="914400" marR="0" lvl="1" indent="-317500" algn="l" rtl="0"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2pPr>
            <a:lvl3pPr marL="1371600" marR="0" lvl="2" indent="-317500" algn="l" rtl="0"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>
                <a:uFillTx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>
                <a:uFillTx/>
              </a:defRPr>
            </a:lvl4pPr>
            <a:lvl5pPr marL="2286000" marR="0" lvl="4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5pPr>
            <a:lvl6pPr marL="2743200" marR="0" lvl="5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6pPr>
            <a:lvl7pPr marL="3200400" marR="0" lvl="6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7pPr>
            <a:lvl8pPr marL="3657600" marR="0" lvl="7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8pPr>
            <a:lvl9pPr marL="4114800" marR="0" lvl="8" indent="-317500" algn="l" rtl="0"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68300" y="6515100"/>
            <a:ext cx="8458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uFillTx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uFillTx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uFillTx/>
              </a:defRPr>
            </a:lvl9pPr>
          </a:lstStyle>
          <a:p>
            <a:endParaRPr>
              <a:uFillTx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forssa/forssan-yhteislyseo/paivitettavia-sivuja/opiskelu/ajsp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rssa.inschool.fi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forssanyhteislyseo/" TargetMode="External"/><Relationship Id="rId3" Type="http://schemas.openxmlformats.org/officeDocument/2006/relationships/hyperlink" Target="https://forssanyhteislyseo.fi/" TargetMode="External"/><Relationship Id="rId7" Type="http://schemas.openxmlformats.org/officeDocument/2006/relationships/hyperlink" Target="https://forssa.inschool.fi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da.net/forssa/forssan-yhteislyseo" TargetMode="External"/><Relationship Id="rId5" Type="http://schemas.openxmlformats.org/officeDocument/2006/relationships/hyperlink" Target="https://desku1.desku.fi/index.php?route=login" TargetMode="External"/><Relationship Id="rId4" Type="http://schemas.openxmlformats.org/officeDocument/2006/relationships/hyperlink" Target="https://forssanyhteislyseo.fi/forssan-yhteislyseo/tapahtumakalenteri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381000" y="798268"/>
            <a:ext cx="8382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600" dirty="0">
                <a:solidFill>
                  <a:srgbClr val="FFFFE9"/>
                </a:solidFill>
                <a:uFillTx/>
                <a:latin typeface="Trebuchet MS"/>
                <a:ea typeface="Trebuchet MS"/>
                <a:cs typeface="Trebuchet MS"/>
                <a:sym typeface="Trebuchet MS"/>
              </a:rPr>
              <a:t>Ykkösten huoltajailta</a:t>
            </a:r>
            <a:endParaRPr sz="3600" dirty="0">
              <a:solidFill>
                <a:srgbClr val="FFFFE9"/>
              </a:solidFill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600">
                <a:solidFill>
                  <a:srgbClr val="FFFFE9"/>
                </a:solidFill>
                <a:latin typeface="Trebuchet MS"/>
                <a:ea typeface="Trebuchet MS"/>
                <a:cs typeface="Trebuchet MS"/>
                <a:sym typeface="Trebuchet MS"/>
              </a:rPr>
              <a:t>2026</a:t>
            </a:r>
            <a:endParaRPr sz="3600" dirty="0">
              <a:solidFill>
                <a:srgbClr val="FFFFE9"/>
              </a:solidFill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FFFFE9"/>
              </a:solidFill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4800600"/>
            <a:ext cx="91440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2A45D4-7513-9E37-3279-F608ADC6AD8F}"/>
              </a:ext>
            </a:extLst>
          </p:cNvPr>
          <p:cNvSpPr txBox="1"/>
          <p:nvPr/>
        </p:nvSpPr>
        <p:spPr>
          <a:xfrm>
            <a:off x="1054099" y="2320845"/>
            <a:ext cx="6709586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Opintojen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rakenne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Opintojen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tukeminen</a:t>
            </a:r>
            <a:endParaRPr lang="en-US" sz="240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Miten </a:t>
            </a:r>
            <a:r>
              <a:rPr lang="en-US" sz="2400" dirty="0" err="1">
                <a:solidFill>
                  <a:schemeClr val="bg1"/>
                </a:solidFill>
              </a:rPr>
              <a:t>opiskelu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eroaa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peruskoulusta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Opintojen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seuranta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Wilmassa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957825" y="993531"/>
            <a:ext cx="7467600" cy="7121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600" dirty="0"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Uusintakokeet</a:t>
            </a:r>
            <a:endParaRPr sz="3600" dirty="0"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F6D08D-68EC-9493-7874-F2FCB98D8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6532"/>
            <a:ext cx="9144000" cy="42170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9" descr="Large confetti"/>
          <p:cNvSpPr txBox="1">
            <a:spLocks noGrp="1"/>
          </p:cNvSpPr>
          <p:nvPr>
            <p:ph type="title"/>
          </p:nvPr>
        </p:nvSpPr>
        <p:spPr>
          <a:xfrm>
            <a:off x="533400" y="223875"/>
            <a:ext cx="7333200" cy="11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Opintojen </a:t>
            </a:r>
            <a:r>
              <a:rPr lang="fi-FI" sz="36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tukeminen</a:t>
            </a:r>
            <a:endParaRPr sz="3600">
              <a:solidFill>
                <a:schemeClr val="dk2"/>
              </a:solidFill>
              <a:uFillTx/>
            </a:endParaRPr>
          </a:p>
        </p:txBody>
      </p:sp>
      <p:sp>
        <p:nvSpPr>
          <p:cNvPr id="363" name="Google Shape;363;p29"/>
          <p:cNvSpPr txBox="1">
            <a:spLocks noGrp="1"/>
          </p:cNvSpPr>
          <p:nvPr>
            <p:ph type="body" idx="1"/>
          </p:nvPr>
        </p:nvSpPr>
        <p:spPr>
          <a:xfrm>
            <a:off x="304800" y="1404475"/>
            <a:ext cx="8674800" cy="49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4170">
              <a:lnSpc>
                <a:spcPct val="90000"/>
              </a:lnSpc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Jaksamista tukevat kouluruoka, aamupuuro (ke), iltapäivähedelmä, jääkaappi </a:t>
            </a:r>
            <a:r>
              <a:rPr lang="fi-FI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eväille</a:t>
            </a:r>
          </a:p>
          <a:p>
            <a:pPr marL="342900" marR="0" lvl="0" indent="-344170" algn="l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1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ryhmänohjaaja, </a:t>
            </a:r>
            <a:r>
              <a:rPr lang="fi-FI" sz="240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aineenopettajat</a:t>
            </a:r>
            <a:endParaRPr lang="en-US" sz="2400">
              <a:solidFill>
                <a:schemeClr val="dk1"/>
              </a:solidFill>
              <a:uFillTx/>
            </a:endParaRPr>
          </a:p>
          <a:p>
            <a:pPr marL="342900" marR="0" lvl="0" indent="-34417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opinto-ohjaajat, rehtorit</a:t>
            </a:r>
            <a:endParaRPr sz="2400" b="0" i="0" u="none" strike="noStrike" cap="none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417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erityisopettaja, psykologi, 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•   kuraattori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•   terveydenhoitaja, lääkäri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417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hyvinvointiryhmä, 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moni-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   alainen asiantuntijaryhmä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   (perustetaan tapauskohtai-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   sesti opiskelijan luvalla)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417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1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vanhemmat!</a:t>
            </a:r>
            <a:endParaRPr sz="2400" b="1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4" name="Google Shape;364;p29" descr="yo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953000" y="2976208"/>
            <a:ext cx="3886200" cy="329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5BF0F-A2F6-1447-CBAF-67B028EE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0025"/>
            <a:ext cx="7467600" cy="762000"/>
          </a:xfrm>
        </p:spPr>
        <p:txBody>
          <a:bodyPr/>
          <a:lstStyle/>
          <a:p>
            <a:pPr indent="0">
              <a:buNone/>
            </a:pPr>
            <a:r>
              <a:rPr lang="en-US" sz="2800" dirty="0">
                <a:latin typeface="Times New Roman"/>
                <a:cs typeface="Times New Roman"/>
              </a:rPr>
              <a:t>Tuen </a:t>
            </a:r>
            <a:r>
              <a:rPr lang="en-US" sz="2800" dirty="0" err="1">
                <a:latin typeface="Times New Roman"/>
                <a:cs typeface="Times New Roman"/>
              </a:rPr>
              <a:t>uudistuksia</a:t>
            </a:r>
            <a:endParaRPr lang="en-US" dirty="0" err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EBDB3A-C735-53C5-F9DA-05C684CC3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060" y="1844544"/>
            <a:ext cx="6705600" cy="3505200"/>
          </a:xfrm>
        </p:spPr>
        <p:txBody>
          <a:bodyPr/>
          <a:lstStyle/>
          <a:p>
            <a:r>
              <a:rPr lang="en-US" sz="2000" dirty="0" err="1">
                <a:latin typeface="Times New Roman"/>
                <a:cs typeface="Times New Roman"/>
              </a:rPr>
              <a:t>Ykkösille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uutena</a:t>
            </a:r>
            <a:r>
              <a:rPr lang="en-US" sz="2000" dirty="0">
                <a:latin typeface="Times New Roman"/>
                <a:cs typeface="Times New Roman"/>
              </a:rPr>
              <a:t> 1.a-jakson </a:t>
            </a:r>
            <a:r>
              <a:rPr lang="en-US" sz="2000" dirty="0" err="1">
                <a:latin typeface="Times New Roman"/>
                <a:cs typeface="Times New Roman"/>
              </a:rPr>
              <a:t>pituinen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orientaatiokurssi</a:t>
            </a:r>
            <a:r>
              <a:rPr lang="en-US" sz="2000" dirty="0">
                <a:latin typeface="Times New Roman"/>
                <a:cs typeface="Times New Roman"/>
              </a:rPr>
              <a:t>, OPO3</a:t>
            </a:r>
          </a:p>
          <a:p>
            <a:r>
              <a:rPr lang="en-US" sz="2000" dirty="0">
                <a:latin typeface="Times New Roman"/>
                <a:cs typeface="Times New Roman"/>
              </a:rPr>
              <a:t>Luki- ja </a:t>
            </a:r>
            <a:r>
              <a:rPr lang="en-US" sz="2000" dirty="0" err="1">
                <a:latin typeface="Times New Roman"/>
                <a:cs typeface="Times New Roman"/>
              </a:rPr>
              <a:t>matikkaseula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tehdään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kaikille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1.b-jaksossa </a:t>
            </a:r>
            <a:r>
              <a:rPr lang="en-US" sz="2000" dirty="0" err="1">
                <a:latin typeface="Times New Roman"/>
                <a:cs typeface="Times New Roman"/>
              </a:rPr>
              <a:t>matematiikan</a:t>
            </a:r>
            <a:r>
              <a:rPr lang="en-US" sz="2000" dirty="0">
                <a:latin typeface="Times New Roman"/>
                <a:cs typeface="Times New Roman"/>
              </a:rPr>
              <a:t> ja </a:t>
            </a:r>
            <a:r>
              <a:rPr lang="en-US" sz="2000" dirty="0" err="1">
                <a:latin typeface="Times New Roman"/>
                <a:cs typeface="Times New Roman"/>
              </a:rPr>
              <a:t>kielten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kertauskursseja</a:t>
            </a:r>
            <a:r>
              <a:rPr lang="en-US" sz="2000" dirty="0">
                <a:latin typeface="Times New Roman"/>
                <a:cs typeface="Times New Roman"/>
              </a:rPr>
              <a:t>: </a:t>
            </a:r>
            <a:r>
              <a:rPr lang="en-US" sz="2000" dirty="0" err="1">
                <a:latin typeface="Times New Roman"/>
                <a:cs typeface="Times New Roman"/>
              </a:rPr>
              <a:t>pyritään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cs typeface="Times New Roman"/>
              </a:rPr>
              <a:t>ohjaamaan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niille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tarpeiden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mukaan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 err="1">
                <a:latin typeface="Times New Roman"/>
                <a:cs typeface="Times New Roman"/>
              </a:rPr>
              <a:t>Erityisopetusta</a:t>
            </a:r>
            <a:r>
              <a:rPr lang="en-US" sz="2000" dirty="0">
                <a:latin typeface="Times New Roman"/>
                <a:cs typeface="Times New Roman"/>
              </a:rPr>
              <a:t> on </a:t>
            </a:r>
            <a:r>
              <a:rPr lang="en-US" sz="2000" dirty="0" err="1">
                <a:latin typeface="Times New Roman"/>
                <a:cs typeface="Times New Roman"/>
              </a:rPr>
              <a:t>saatavilla</a:t>
            </a:r>
            <a:r>
              <a:rPr lang="en-US" sz="2000" dirty="0">
                <a:latin typeface="Times New Roman"/>
                <a:cs typeface="Times New Roman"/>
              </a:rPr>
              <a:t>: Susanne Petersen, Venla Veistola, Minna </a:t>
            </a:r>
            <a:r>
              <a:rPr lang="en-US" sz="2000" dirty="0" err="1">
                <a:latin typeface="Times New Roman"/>
                <a:cs typeface="Times New Roman"/>
              </a:rPr>
              <a:t>Kultanen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Ns. </a:t>
            </a:r>
            <a:r>
              <a:rPr lang="en-US" sz="2000" dirty="0" err="1">
                <a:latin typeface="Times New Roman"/>
                <a:cs typeface="Times New Roman"/>
              </a:rPr>
              <a:t>Resurssiopettajia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apuna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tunneilla</a:t>
            </a:r>
            <a:r>
              <a:rPr lang="en-US" sz="2000" dirty="0">
                <a:latin typeface="Times New Roman"/>
                <a:cs typeface="Times New Roman"/>
              </a:rPr>
              <a:t> + </a:t>
            </a:r>
            <a:r>
              <a:rPr lang="en-US" sz="2000" dirty="0" err="1">
                <a:latin typeface="Times New Roman"/>
                <a:cs typeface="Times New Roman"/>
              </a:rPr>
              <a:t>tukiopetuksessa</a:t>
            </a:r>
            <a:r>
              <a:rPr lang="en-US" sz="2000" dirty="0">
                <a:latin typeface="Times New Roman"/>
                <a:cs typeface="Times New Roman"/>
              </a:rPr>
              <a:t>: Satu Finning, Juho Heikkilä, Elina Kauppi</a:t>
            </a:r>
          </a:p>
          <a:p>
            <a:pPr marL="139700" indent="0"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0776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>
          <a:extLst>
            <a:ext uri="{FF2B5EF4-FFF2-40B4-BE49-F238E27FC236}">
              <a16:creationId xmlns:a16="http://schemas.microsoft.com/office/drawing/2014/main" id="{2D5875C6-A066-72F2-4B96-875F8FB64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" descr="Large confetti">
            <a:extLst>
              <a:ext uri="{FF2B5EF4-FFF2-40B4-BE49-F238E27FC236}">
                <a16:creationId xmlns:a16="http://schemas.microsoft.com/office/drawing/2014/main" id="{BB957B47-CEE1-BF4A-302C-AD443AC000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2350" y="851025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0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Miten lukio-opiskelu eroaa peruskoulusta?</a:t>
            </a:r>
            <a:endParaRPr sz="3000">
              <a:uFillTx/>
            </a:endParaRPr>
          </a:p>
        </p:txBody>
      </p:sp>
      <p:sp>
        <p:nvSpPr>
          <p:cNvPr id="345" name="Google Shape;345;p26">
            <a:extLst>
              <a:ext uri="{FF2B5EF4-FFF2-40B4-BE49-F238E27FC236}">
                <a16:creationId xmlns:a16="http://schemas.microsoft.com/office/drawing/2014/main" id="{7F9AE0E5-E451-29D3-14F0-514B6F3F97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1752600"/>
            <a:ext cx="84582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lang="fi-FI" sz="2400" dirty="0">
              <a:solidFill>
                <a:schemeClr val="dk1"/>
              </a:solidFill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6426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7" descr="Large confetti"/>
          <p:cNvSpPr txBox="1">
            <a:spLocks noGrp="1"/>
          </p:cNvSpPr>
          <p:nvPr>
            <p:ph type="title"/>
          </p:nvPr>
        </p:nvSpPr>
        <p:spPr>
          <a:xfrm>
            <a:off x="838200" y="9191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Oppitunti = 75 min.</a:t>
            </a:r>
            <a:endParaRPr sz="3600">
              <a:uFillTx/>
            </a:endParaRPr>
          </a:p>
        </p:txBody>
      </p:sp>
      <p:sp>
        <p:nvSpPr>
          <p:cNvPr id="351" name="Google Shape;351;p27"/>
          <p:cNvSpPr txBox="1">
            <a:spLocks noGrp="1"/>
          </p:cNvSpPr>
          <p:nvPr>
            <p:ph type="body" idx="1"/>
          </p:nvPr>
        </p:nvSpPr>
        <p:spPr>
          <a:xfrm>
            <a:off x="685800" y="1905000"/>
            <a:ext cx="84582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2380"/>
              <a:buFont typeface="Times New Roman"/>
              <a:buChar char="•"/>
            </a:pPr>
            <a:r>
              <a:rPr lang="fi-FI" sz="280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Selkein ero peruskoulun tunteihin! </a:t>
            </a:r>
            <a:endParaRPr lang="en-US">
              <a:solidFill>
                <a:schemeClr val="dk1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380"/>
              <a:buFont typeface="Times New Roman"/>
              <a:buChar char="•"/>
            </a:pPr>
            <a:r>
              <a:rPr lang="fi-FI" sz="2800">
                <a:solidFill>
                  <a:schemeClr val="dk1"/>
                </a:solidFill>
                <a:latin typeface="Times New Roman"/>
                <a:cs typeface="Times New Roman"/>
              </a:rPr>
              <a:t>Tutoreiden kokemuksia?</a:t>
            </a:r>
            <a:br>
              <a:rPr lang="fi-FI" sz="2800" dirty="0">
                <a:solidFill>
                  <a:schemeClr val="dk1"/>
                </a:solidFill>
                <a:latin typeface="Times New Roman"/>
                <a:cs typeface="Times New Roman"/>
              </a:rPr>
            </a:br>
            <a:endParaRPr lang="fi-FI" sz="2800" dirty="0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380"/>
              <a:buFont typeface="Times New Roman"/>
              <a:buChar char="•"/>
            </a:pPr>
            <a:r>
              <a:rPr lang="fi-FI" sz="2800">
                <a:solidFill>
                  <a:schemeClr val="dk1"/>
                </a:solidFill>
                <a:latin typeface="Times New Roman"/>
                <a:cs typeface="Times New Roman"/>
              </a:rPr>
              <a:t>Oppitunteja tauotetaan Liikkuvan koulun opein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ts val="2380"/>
              <a:buFont typeface="Times New Roman"/>
              <a:buChar char="•"/>
            </a:pPr>
            <a:r>
              <a:rPr lang="fi-FI" sz="2800">
                <a:solidFill>
                  <a:schemeClr val="dk1"/>
                </a:solidFill>
                <a:latin typeface="Times New Roman"/>
                <a:cs typeface="Times New Roman"/>
              </a:rPr>
              <a:t>Ilman kännykkää olo vaatii harjoittelua</a:t>
            </a:r>
            <a:endParaRPr lang="fi-FI" sz="280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" descr="Large confetti"/>
          <p:cNvSpPr txBox="1">
            <a:spLocks noGrp="1"/>
          </p:cNvSpPr>
          <p:nvPr>
            <p:ph type="title"/>
          </p:nvPr>
        </p:nvSpPr>
        <p:spPr>
          <a:xfrm>
            <a:off x="782350" y="851025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0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Miten lukio-opiskelu eroaa peruskoulusta?</a:t>
            </a:r>
            <a:endParaRPr sz="3000">
              <a:uFillTx/>
            </a:endParaRPr>
          </a:p>
        </p:txBody>
      </p:sp>
      <p:sp>
        <p:nvSpPr>
          <p:cNvPr id="345" name="Google Shape;345;p26"/>
          <p:cNvSpPr txBox="1">
            <a:spLocks noGrp="1"/>
          </p:cNvSpPr>
          <p:nvPr>
            <p:ph type="body" idx="1"/>
          </p:nvPr>
        </p:nvSpPr>
        <p:spPr>
          <a:xfrm>
            <a:off x="685800" y="1752600"/>
            <a:ext cx="84582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”lukemista on paljon enemmän, kun taas ns. virallisia läksyjä on vähemmän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”oppitunneilla tahti on nopeampi”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”oma vastuu isompi”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”lukiossa rennompaa”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”jumalattoman iso koealue”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”lepposempaa…ei katota kokoajan läksyjen perään…mutta kokeissa vaaditaan enemmän”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”opiskelutekniikkaa on joutunut muokkaamaan mm. säännöllisemmäksi”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”luokkakaverit vaihtuvat melkein joka tunti”</a:t>
            </a:r>
            <a:endParaRPr>
              <a:uFillTx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”tunneilla rauhallisempaa”</a:t>
            </a:r>
            <a:endParaRPr>
              <a:uFillTx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>
          <a:extLst>
            <a:ext uri="{FF2B5EF4-FFF2-40B4-BE49-F238E27FC236}">
              <a16:creationId xmlns:a16="http://schemas.microsoft.com/office/drawing/2014/main" id="{B1DCE443-A941-4FBA-C778-40A3D3011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8" descr="Large confetti">
            <a:extLst>
              <a:ext uri="{FF2B5EF4-FFF2-40B4-BE49-F238E27FC236}">
                <a16:creationId xmlns:a16="http://schemas.microsoft.com/office/drawing/2014/main" id="{D07E33AE-FE39-DC22-1C58-52C52ABE9A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2448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indent="0">
              <a:buNone/>
            </a:pPr>
            <a:r>
              <a:rPr lang="fi-FI" sz="3600">
                <a:solidFill>
                  <a:schemeClr val="dk2"/>
                </a:solidFill>
                <a:latin typeface="Times New Roman"/>
                <a:cs typeface="Times New Roman"/>
              </a:rPr>
              <a:t>Opintojen seuranta Wilmassa</a:t>
            </a:r>
            <a:endParaRPr lang="en-US">
              <a:solidFill>
                <a:schemeClr val="dk2"/>
              </a:solidFill>
            </a:endParaRPr>
          </a:p>
        </p:txBody>
      </p:sp>
      <p:sp>
        <p:nvSpPr>
          <p:cNvPr id="357" name="Google Shape;357;p28">
            <a:extLst>
              <a:ext uri="{FF2B5EF4-FFF2-40B4-BE49-F238E27FC236}">
                <a16:creationId xmlns:a16="http://schemas.microsoft.com/office/drawing/2014/main" id="{4445E6CB-9CE4-2A19-0AC9-3CD2F734FA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2283725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</a:pPr>
            <a:r>
              <a:rPr lang="fi-FI" sz="3200">
                <a:solidFill>
                  <a:schemeClr val="dk1"/>
                </a:solidFill>
                <a:latin typeface="Times New Roman"/>
                <a:cs typeface="Times New Roman"/>
              </a:rPr>
              <a:t>Poissaolot</a:t>
            </a:r>
          </a:p>
          <a:p>
            <a:pPr indent="-457200">
              <a:spcBef>
                <a:spcPts val="0"/>
              </a:spcBef>
              <a:buClr>
                <a:schemeClr val="dk1"/>
              </a:buClr>
              <a:buSzPts val="2720"/>
            </a:pPr>
            <a:r>
              <a:rPr lang="fi-FI" sz="3200">
                <a:solidFill>
                  <a:schemeClr val="dk1"/>
                </a:solidFill>
                <a:latin typeface="Times New Roman"/>
                <a:cs typeface="Times New Roman"/>
              </a:rPr>
              <a:t>Jaksotodistus</a:t>
            </a:r>
            <a:endParaRPr lang="fi-FI" sz="3200" dirty="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3998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590A7A-6855-E145-D7D6-89C34C76A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096"/>
            <a:ext cx="9144000" cy="516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9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8" descr="Large confetti"/>
          <p:cNvSpPr txBox="1">
            <a:spLocks noGrp="1"/>
          </p:cNvSpPr>
          <p:nvPr>
            <p:ph type="title"/>
          </p:nvPr>
        </p:nvSpPr>
        <p:spPr>
          <a:xfrm>
            <a:off x="838200" y="12448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Jaksotodistus </a:t>
            </a:r>
            <a:r>
              <a:rPr lang="fi-FI" sz="36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Wilmassa</a:t>
            </a:r>
            <a:endParaRPr sz="3600">
              <a:solidFill>
                <a:schemeClr val="dk2"/>
              </a:solidFill>
              <a:uFillTx/>
            </a:endParaRPr>
          </a:p>
        </p:txBody>
      </p:sp>
      <p:sp>
        <p:nvSpPr>
          <p:cNvPr id="357" name="Google Shape;357;p28"/>
          <p:cNvSpPr txBox="1">
            <a:spLocks noGrp="1"/>
          </p:cNvSpPr>
          <p:nvPr>
            <p:ph type="body" idx="1"/>
          </p:nvPr>
        </p:nvSpPr>
        <p:spPr>
          <a:xfrm>
            <a:off x="1115291" y="2000337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dirty="0">
                <a:solidFill>
                  <a:schemeClr val="dk1"/>
                </a:solidFill>
                <a:ea typeface="Times New Roman"/>
                <a:hlinkClick r:id="rId3"/>
              </a:rPr>
              <a:t>Arviointi</a:t>
            </a:r>
            <a:endParaRPr lang="fi-FI" sz="3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arvioidut </a:t>
            </a:r>
            <a:r>
              <a:rPr lang="fi-FI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opintojaksot</a:t>
            </a:r>
            <a:r>
              <a:rPr lang="fi-FI" sz="32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: numero / S</a:t>
            </a:r>
            <a:endParaRPr>
              <a:solidFill>
                <a:schemeClr val="dk1"/>
              </a:solidFill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valitut </a:t>
            </a:r>
            <a:r>
              <a:rPr lang="fi-FI" sz="3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opintojaksot</a:t>
            </a:r>
            <a:r>
              <a:rPr lang="fi-FI" sz="32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: P, V, K</a:t>
            </a:r>
            <a:endParaRPr dirty="0"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poissaolot</a:t>
            </a:r>
            <a:endParaRPr dirty="0"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Wilmassa kaikki suoritukset </a:t>
            </a:r>
            <a:r>
              <a:rPr lang="fi-FI" sz="3200" u="sng" dirty="0">
                <a:solidFill>
                  <a:schemeClr val="hlink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https://forssa.inschool.fi/</a:t>
            </a:r>
            <a:r>
              <a:rPr lang="fi-FI" sz="32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dirty="0">
              <a:solidFill>
                <a:schemeClr val="dk1"/>
              </a:solidFill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Char char="•"/>
            </a:pPr>
            <a:r>
              <a:rPr lang="fi-FI" sz="32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huoltajan tunnukset voimassa siihen asti, kun opiskelija täyttää 18 v.</a:t>
            </a:r>
            <a:endParaRPr dirty="0">
              <a:uFillTx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1"/>
          <p:cNvSpPr txBox="1">
            <a:spLocks noGrp="1"/>
          </p:cNvSpPr>
          <p:nvPr>
            <p:ph type="ctrTitle"/>
          </p:nvPr>
        </p:nvSpPr>
        <p:spPr>
          <a:xfrm>
            <a:off x="381000" y="2438400"/>
            <a:ext cx="8382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indent="0">
              <a:buNone/>
            </a:pPr>
            <a:r>
              <a:rPr lang="en-US" sz="46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Saa </a:t>
            </a:r>
            <a:r>
              <a:rPr lang="en-US" sz="4600" b="1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kysyä</a:t>
            </a:r>
            <a:r>
              <a:rPr lang="en-US" sz="4600" b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!</a:t>
            </a:r>
            <a:endParaRPr sz="4600" b="1" i="0" u="none" strike="noStrike" cap="none" dirty="0">
              <a:solidFill>
                <a:schemeClr val="lt1"/>
              </a:solidFill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6" name="Google Shape;376;p31"/>
          <p:cNvSpPr txBox="1"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rebuchet MS"/>
              <a:buNone/>
            </a:pPr>
            <a:endParaRPr sz="2400" b="1" i="0" u="none" strike="noStrike" cap="none">
              <a:solidFill>
                <a:schemeClr val="lt1"/>
              </a:solidFill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 descr="Large confetti"/>
          <p:cNvSpPr txBox="1">
            <a:spLocks noGrp="1"/>
          </p:cNvSpPr>
          <p:nvPr>
            <p:ph type="title"/>
          </p:nvPr>
        </p:nvSpPr>
        <p:spPr>
          <a:xfrm>
            <a:off x="838200" y="1436914"/>
            <a:ext cx="7467600" cy="431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000" dirty="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r>
              <a:rPr lang="fi-FI" sz="3000" b="0" i="0" u="none" strike="noStrike" cap="none" dirty="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htey</a:t>
            </a:r>
            <a:r>
              <a:rPr lang="fi-FI" sz="3000" dirty="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stiedot ja tiedotus</a:t>
            </a:r>
            <a:endParaRPr sz="3000" dirty="0">
              <a:uFillTx/>
            </a:endParaRPr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1219200" y="1972491"/>
            <a:ext cx="6705600" cy="4769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fi-FI" sz="2400" dirty="0"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yhmänohjaaja </a:t>
            </a:r>
            <a:endParaRPr sz="2400" dirty="0"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22580">
              <a:spcBef>
                <a:spcPts val="640"/>
              </a:spcBef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1">
                <a:latin typeface="Times New Roman"/>
                <a:ea typeface="Times New Roman"/>
                <a:cs typeface="Times New Roman"/>
                <a:sym typeface="Times New Roman"/>
              </a:rPr>
              <a:t>Fylenteri</a:t>
            </a:r>
            <a:r>
              <a:rPr lang="fi-FI" sz="2400">
                <a:latin typeface="Times New Roman"/>
                <a:ea typeface="Times New Roman"/>
                <a:cs typeface="Times New Roman"/>
                <a:sym typeface="Times New Roman"/>
              </a:rPr>
              <a:t> kannattaa pyytää luettavaksi!</a:t>
            </a:r>
            <a:endParaRPr sz="2400">
              <a:uFillTx/>
              <a:latin typeface="Times New Roman"/>
              <a:ea typeface="Times New Roman"/>
              <a:cs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fi-FI" sz="2400" dirty="0"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oulun kotisivut: 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https://forssanyhteislyseo.fi/</a:t>
            </a:r>
            <a:endParaRPr lang="fi-FI"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00100" lvl="1" indent="-322580">
              <a:spcBef>
                <a:spcPts val="640"/>
              </a:spcBef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Tapahtumakalenteri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Desku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: käyttöliittymä opiskelijoille esim. Wilma</a:t>
            </a: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u="sng" dirty="0">
                <a:solidFill>
                  <a:schemeClr val="hlink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Peda.net -oppimisalusta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Wilma: </a:t>
            </a:r>
            <a:r>
              <a:rPr lang="fi-FI" sz="2400" u="sng" dirty="0">
                <a:solidFill>
                  <a:schemeClr val="hlink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https://forssa.inschool.fi/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800100" lvl="1" indent="-322580">
              <a:spcBef>
                <a:spcPts val="640"/>
              </a:spcBef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Vanhempien Wilma-tunnukset tulleet kirjeitse</a:t>
            </a:r>
            <a:endParaRPr sz="200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u="sng" dirty="0">
                <a:solidFill>
                  <a:schemeClr val="hlink"/>
                </a:solidFill>
                <a:uFillTx/>
                <a:latin typeface="Times New Roman"/>
                <a:cs typeface="Times New Roman"/>
                <a:sym typeface="Times New Roman"/>
                <a:hlinkClick r:id="rId8"/>
              </a:rPr>
              <a:t>Instagram</a:t>
            </a:r>
            <a:endParaRPr sz="2400" dirty="0">
              <a:uFillTx/>
            </a:endParaRPr>
          </a:p>
          <a:p>
            <a:pPr marL="342900" marR="0" lvl="0" indent="-17018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None/>
            </a:pPr>
            <a:endParaRPr sz="3200" b="0" i="0" u="none" strike="noStrike" cap="none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" descr="Large confetti"/>
          <p:cNvSpPr txBox="1">
            <a:spLocks noGrp="1"/>
          </p:cNvSpPr>
          <p:nvPr>
            <p:ph type="title"/>
          </p:nvPr>
        </p:nvSpPr>
        <p:spPr>
          <a:xfrm>
            <a:off x="767425" y="1143000"/>
            <a:ext cx="7467600" cy="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b="0" i="0" u="none" strike="noStrike" cap="none" dirty="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Opiskelu lukiossa</a:t>
            </a:r>
            <a:endParaRPr sz="3600" dirty="0">
              <a:uFillTx/>
            </a:endParaRPr>
          </a:p>
        </p:txBody>
      </p:sp>
      <p:sp>
        <p:nvSpPr>
          <p:cNvPr id="297" name="Google Shape;297;p19"/>
          <p:cNvSpPr txBox="1">
            <a:spLocks noGrp="1"/>
          </p:cNvSpPr>
          <p:nvPr>
            <p:ph type="body" idx="1"/>
          </p:nvPr>
        </p:nvSpPr>
        <p:spPr>
          <a:xfrm>
            <a:off x="1148425" y="1691100"/>
            <a:ext cx="6705600" cy="3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225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uokattomuus	</a:t>
            </a:r>
            <a:endParaRPr lang="fi-FI" sz="2400">
              <a:solidFill>
                <a:schemeClr val="dk1"/>
              </a:solidFill>
              <a:uFillTx/>
              <a:latin typeface="Times New Roman"/>
              <a:cs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opinto</a:t>
            </a: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tarjotin	</a:t>
            </a:r>
            <a:endParaRPr lang="fi-FI" sz="2400">
              <a:solidFill>
                <a:schemeClr val="dk1"/>
              </a:solidFill>
              <a:uFillTx/>
              <a:latin typeface="Times New Roman"/>
              <a:cs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kiertotunti</a:t>
            </a:r>
            <a:endParaRPr sz="2400">
              <a:solidFill>
                <a:schemeClr val="dk1"/>
              </a:solidFill>
              <a:uFillTx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päättöviikko</a:t>
            </a:r>
            <a:endParaRPr sz="2400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u</a:t>
            </a:r>
            <a:r>
              <a:rPr lang="fi-FI" sz="24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usintak</a:t>
            </a: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oe</a:t>
            </a:r>
          </a:p>
          <a:p>
            <a:pPr marL="342900" indent="-322580">
              <a:spcBef>
                <a:spcPts val="640"/>
              </a:spcBef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itsenäinen suoritus</a:t>
            </a:r>
          </a:p>
          <a:p>
            <a:pPr marL="20320" indent="0">
              <a:spcBef>
                <a:spcPts val="640"/>
              </a:spcBef>
              <a:buClr>
                <a:schemeClr val="dk1"/>
              </a:buClr>
              <a:buSzPts val="2400"/>
              <a:buNone/>
            </a:pPr>
            <a:endParaRPr lang="fi-FI" sz="2400" dirty="0">
              <a:solidFill>
                <a:schemeClr val="dk1"/>
              </a:solidFill>
              <a:uFillTx/>
              <a:latin typeface="Times New Roman"/>
              <a:cs typeface="Times New Roman"/>
            </a:endParaRPr>
          </a:p>
          <a:p>
            <a:pPr marL="342900" marR="0" lvl="0" indent="-3225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fi-FI" sz="2400" b="0" i="0" u="none" strike="noStrike" cap="none" dirty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itsenäinen suoritus</a:t>
            </a:r>
          </a:p>
          <a:p>
            <a:pPr marL="2032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i-FI" sz="2400" dirty="0">
                <a:solidFill>
                  <a:schemeClr val="dk1"/>
                </a:solidFill>
                <a:uFillTx/>
                <a:latin typeface="Times New Roman"/>
                <a:cs typeface="Times New Roman"/>
                <a:sym typeface="Times New Roman"/>
              </a:rPr>
              <a:t>   </a:t>
            </a:r>
            <a:endParaRPr sz="2400" dirty="0">
              <a:uFillTx/>
            </a:endParaRPr>
          </a:p>
          <a:p>
            <a:pPr marL="342900" marR="0" lvl="0" indent="-17018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Times New Roman"/>
              <a:buNone/>
            </a:pPr>
            <a:endParaRPr sz="3200" b="0" i="0" u="none" strike="noStrike" cap="none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8" name="Google Shape;298;p19" descr="laborointia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209626" y="1270480"/>
            <a:ext cx="2819400" cy="21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-38550" y="4757030"/>
            <a:ext cx="9221099" cy="286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uora yhdysviiva 35"/>
          <p:cNvCxnSpPr/>
          <p:nvPr/>
        </p:nvCxnSpPr>
        <p:spPr>
          <a:xfrm>
            <a:off x="2390158" y="2348881"/>
            <a:ext cx="3225958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Vuokaaviosymboli: Tallennettu tieto 3"/>
          <p:cNvSpPr/>
          <p:nvPr/>
        </p:nvSpPr>
        <p:spPr>
          <a:xfrm>
            <a:off x="147046" y="1998133"/>
            <a:ext cx="2016224" cy="720080"/>
          </a:xfrm>
          <a:prstGeom prst="flowChartOnlineStorag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Pakolliset opinnot</a:t>
            </a:r>
          </a:p>
        </p:txBody>
      </p:sp>
      <p:sp>
        <p:nvSpPr>
          <p:cNvPr id="5" name="Ellipsi 4"/>
          <p:cNvSpPr/>
          <p:nvPr/>
        </p:nvSpPr>
        <p:spPr>
          <a:xfrm>
            <a:off x="1958110" y="2060849"/>
            <a:ext cx="590466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2735796" y="2060849"/>
            <a:ext cx="590466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Ellipsi 6"/>
          <p:cNvSpPr/>
          <p:nvPr/>
        </p:nvSpPr>
        <p:spPr>
          <a:xfrm>
            <a:off x="3527884" y="2060849"/>
            <a:ext cx="590466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/>
          <p:cNvSpPr/>
          <p:nvPr/>
        </p:nvSpPr>
        <p:spPr>
          <a:xfrm>
            <a:off x="5054454" y="2060849"/>
            <a:ext cx="590466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Tekstiruutu 42"/>
          <p:cNvSpPr txBox="1"/>
          <p:nvPr/>
        </p:nvSpPr>
        <p:spPr>
          <a:xfrm>
            <a:off x="445942" y="2780929"/>
            <a:ext cx="6502322" cy="338554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600" dirty="0">
                <a:latin typeface="Arial Rounded MT Bold" panose="020F0704030504030204" pitchFamily="34" charset="0"/>
              </a:rPr>
              <a:t>valtakunnallisesti määritetyt yhteiset tavoitteet ja sisällöt</a:t>
            </a:r>
          </a:p>
        </p:txBody>
      </p:sp>
      <p:sp>
        <p:nvSpPr>
          <p:cNvPr id="46" name="Vuokaaviosymboli: Tallennettu tieto 45"/>
          <p:cNvSpPr/>
          <p:nvPr/>
        </p:nvSpPr>
        <p:spPr>
          <a:xfrm rot="10800000">
            <a:off x="5349687" y="1988841"/>
            <a:ext cx="3607601" cy="720080"/>
          </a:xfrm>
          <a:prstGeom prst="flowChartOnlineStorage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7" name="Tekstiruutu 46"/>
          <p:cNvSpPr txBox="1"/>
          <p:nvPr/>
        </p:nvSpPr>
        <p:spPr>
          <a:xfrm>
            <a:off x="6024793" y="1993339"/>
            <a:ext cx="28803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latin typeface="Arial Rounded MT Bold" panose="020F0704030504030204" pitchFamily="34" charset="0"/>
              </a:rPr>
              <a:t>Jokaisen opiskeltava 94-102 opintopistettä riippuen matematiikan valinnasta</a:t>
            </a:r>
          </a:p>
        </p:txBody>
      </p:sp>
      <p:sp>
        <p:nvSpPr>
          <p:cNvPr id="32" name="Suorakulmio 31"/>
          <p:cNvSpPr/>
          <p:nvPr/>
        </p:nvSpPr>
        <p:spPr>
          <a:xfrm>
            <a:off x="134624" y="1118694"/>
            <a:ext cx="8680254" cy="538609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rtDeco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i-FI" sz="7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fi-FI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Lukio-opinnot mitoitetaan opintopisteinä. Opiskelijan on suoritettava vähintään 150 opintopistettä.</a:t>
            </a:r>
            <a:endParaRPr lang="fi-FI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fi-FI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34" name="Otsikko 33"/>
          <p:cNvSpPr txBox="1">
            <a:spLocks noGrp="1"/>
          </p:cNvSpPr>
          <p:nvPr>
            <p:ph type="title"/>
          </p:nvPr>
        </p:nvSpPr>
        <p:spPr>
          <a:xfrm>
            <a:off x="3147548" y="325730"/>
            <a:ext cx="3698418" cy="553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>
              <a:buNone/>
            </a:pPr>
            <a:r>
              <a:rPr lang="fi-FI" sz="2400" b="1">
                <a:latin typeface="Arial Rounded MT Bold"/>
              </a:rPr>
              <a:t>TUTKINNON RAKENNE</a:t>
            </a:r>
          </a:p>
        </p:txBody>
      </p:sp>
      <p:grpSp>
        <p:nvGrpSpPr>
          <p:cNvPr id="2" name="Ryhmä 1">
            <a:extLst>
              <a:ext uri="{FF2B5EF4-FFF2-40B4-BE49-F238E27FC236}">
                <a16:creationId xmlns:a16="http://schemas.microsoft.com/office/drawing/2014/main" id="{FCFECF6B-59C2-4217-BA8E-819DFBED0A04}"/>
              </a:ext>
            </a:extLst>
          </p:cNvPr>
          <p:cNvGrpSpPr/>
          <p:nvPr/>
        </p:nvGrpSpPr>
        <p:grpSpPr>
          <a:xfrm>
            <a:off x="107504" y="3561404"/>
            <a:ext cx="8810242" cy="2828635"/>
            <a:chOff x="107504" y="3561404"/>
            <a:chExt cx="8810242" cy="2828635"/>
          </a:xfrm>
        </p:grpSpPr>
        <p:cxnSp>
          <p:nvCxnSpPr>
            <p:cNvPr id="35" name="Suora yhdysviiva 34">
              <a:extLst>
                <a:ext uri="{FF2B5EF4-FFF2-40B4-BE49-F238E27FC236}">
                  <a16:creationId xmlns:a16="http://schemas.microsoft.com/office/drawing/2014/main" id="{3283DD04-B8DA-437D-9E16-231A14E10E8B}"/>
                </a:ext>
              </a:extLst>
            </p:cNvPr>
            <p:cNvCxnSpPr/>
            <p:nvPr/>
          </p:nvCxnSpPr>
          <p:spPr>
            <a:xfrm>
              <a:off x="2350616" y="3921444"/>
              <a:ext cx="3225958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Vuokaaviosymboli: Tallennettu tieto 47">
              <a:extLst>
                <a:ext uri="{FF2B5EF4-FFF2-40B4-BE49-F238E27FC236}">
                  <a16:creationId xmlns:a16="http://schemas.microsoft.com/office/drawing/2014/main" id="{29592DC3-D90B-41F3-9174-35ED66689986}"/>
                </a:ext>
              </a:extLst>
            </p:cNvPr>
            <p:cNvSpPr/>
            <p:nvPr/>
          </p:nvSpPr>
          <p:spPr>
            <a:xfrm>
              <a:off x="107504" y="3570696"/>
              <a:ext cx="2160612" cy="720080"/>
            </a:xfrm>
            <a:prstGeom prst="flowChartOnlineStorag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200" b="1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Valtakunnalliset valinnaiset</a:t>
              </a:r>
              <a:r>
                <a:rPr lang="fi-FI" sz="1200" b="1" dirty="0">
                  <a:solidFill>
                    <a:schemeClr val="tx1"/>
                  </a:solidFill>
                  <a:latin typeface="Arial Rounded MT Bold" panose="020F0704030504030204" pitchFamily="34" charset="0"/>
                </a:rPr>
                <a:t> </a:t>
              </a:r>
              <a:r>
                <a:rPr lang="fi-FI" sz="1200" b="1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opinnot</a:t>
              </a:r>
              <a:endParaRPr lang="fi-FI" sz="1600" b="1" dirty="0">
                <a:solidFill>
                  <a:srgbClr val="FFFF00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54" name="Ellipsi 53">
              <a:extLst>
                <a:ext uri="{FF2B5EF4-FFF2-40B4-BE49-F238E27FC236}">
                  <a16:creationId xmlns:a16="http://schemas.microsoft.com/office/drawing/2014/main" id="{60E03AEA-B157-4652-838A-587F94926154}"/>
                </a:ext>
              </a:extLst>
            </p:cNvPr>
            <p:cNvSpPr/>
            <p:nvPr/>
          </p:nvSpPr>
          <p:spPr>
            <a:xfrm>
              <a:off x="1918568" y="3633412"/>
              <a:ext cx="590466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5" name="Ellipsi 54">
              <a:extLst>
                <a:ext uri="{FF2B5EF4-FFF2-40B4-BE49-F238E27FC236}">
                  <a16:creationId xmlns:a16="http://schemas.microsoft.com/office/drawing/2014/main" id="{1BDB3692-8D3C-407E-9FE7-ACB06F0462B4}"/>
                </a:ext>
              </a:extLst>
            </p:cNvPr>
            <p:cNvSpPr/>
            <p:nvPr/>
          </p:nvSpPr>
          <p:spPr>
            <a:xfrm>
              <a:off x="2696254" y="3633412"/>
              <a:ext cx="590466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6" name="Ellipsi 55">
              <a:extLst>
                <a:ext uri="{FF2B5EF4-FFF2-40B4-BE49-F238E27FC236}">
                  <a16:creationId xmlns:a16="http://schemas.microsoft.com/office/drawing/2014/main" id="{DC6E2364-0A90-4A72-8389-903F5B91E01D}"/>
                </a:ext>
              </a:extLst>
            </p:cNvPr>
            <p:cNvSpPr/>
            <p:nvPr/>
          </p:nvSpPr>
          <p:spPr>
            <a:xfrm>
              <a:off x="3488342" y="3633412"/>
              <a:ext cx="590466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7" name="Ellipsi 56">
              <a:extLst>
                <a:ext uri="{FF2B5EF4-FFF2-40B4-BE49-F238E27FC236}">
                  <a16:creationId xmlns:a16="http://schemas.microsoft.com/office/drawing/2014/main" id="{47FD63E5-CEBD-4C24-8AE0-F14D6078027F}"/>
                </a:ext>
              </a:extLst>
            </p:cNvPr>
            <p:cNvSpPr/>
            <p:nvPr/>
          </p:nvSpPr>
          <p:spPr>
            <a:xfrm>
              <a:off x="5014912" y="3633412"/>
              <a:ext cx="590466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8" name="Tekstiruutu 57">
              <a:extLst>
                <a:ext uri="{FF2B5EF4-FFF2-40B4-BE49-F238E27FC236}">
                  <a16:creationId xmlns:a16="http://schemas.microsoft.com/office/drawing/2014/main" id="{66B85EE5-4F7B-44A1-A857-88C9D95D96C8}"/>
                </a:ext>
              </a:extLst>
            </p:cNvPr>
            <p:cNvSpPr txBox="1"/>
            <p:nvPr/>
          </p:nvSpPr>
          <p:spPr>
            <a:xfrm>
              <a:off x="406400" y="4353492"/>
              <a:ext cx="6541864" cy="338554"/>
            </a:xfrm>
            <a:prstGeom prst="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dirty="0">
                  <a:latin typeface="Arial Rounded MT Bold" panose="020F0704030504030204" pitchFamily="34" charset="0"/>
                </a:rPr>
                <a:t>valtakunnallisesti määritetyt yhteiset tavoitteet ja sisällöt</a:t>
              </a:r>
            </a:p>
          </p:txBody>
        </p:sp>
        <p:sp>
          <p:nvSpPr>
            <p:cNvPr id="59" name="Vuokaaviosymboli: Tallennettu tieto 58">
              <a:extLst>
                <a:ext uri="{FF2B5EF4-FFF2-40B4-BE49-F238E27FC236}">
                  <a16:creationId xmlns:a16="http://schemas.microsoft.com/office/drawing/2014/main" id="{CCC02CF7-E783-40DE-A6C3-841FA717BEDB}"/>
                </a:ext>
              </a:extLst>
            </p:cNvPr>
            <p:cNvSpPr/>
            <p:nvPr/>
          </p:nvSpPr>
          <p:spPr>
            <a:xfrm rot="10800000">
              <a:off x="5310145" y="3561404"/>
              <a:ext cx="3607601" cy="720080"/>
            </a:xfrm>
            <a:prstGeom prst="flowChartOnlineStorag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6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60" name="Tekstiruutu 59">
              <a:extLst>
                <a:ext uri="{FF2B5EF4-FFF2-40B4-BE49-F238E27FC236}">
                  <a16:creationId xmlns:a16="http://schemas.microsoft.com/office/drawing/2014/main" id="{AE055820-0F68-4F7E-9254-17AA013CBBE1}"/>
                </a:ext>
              </a:extLst>
            </p:cNvPr>
            <p:cNvSpPr txBox="1"/>
            <p:nvPr/>
          </p:nvSpPr>
          <p:spPr>
            <a:xfrm>
              <a:off x="6033516" y="3664770"/>
              <a:ext cx="27149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Jokaisen</a:t>
              </a:r>
              <a:r>
                <a:rPr lang="fi-FI" sz="1400" dirty="0">
                  <a:latin typeface="Arial Rounded MT Bold" panose="020F0704030504030204" pitchFamily="34" charset="0"/>
                </a:rPr>
                <a:t> </a:t>
              </a:r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opiskeltava</a:t>
              </a:r>
              <a:r>
                <a:rPr lang="fi-FI" sz="1400" dirty="0">
                  <a:latin typeface="Arial Rounded MT Bold" panose="020F0704030504030204" pitchFamily="34" charset="0"/>
                </a:rPr>
                <a:t> </a:t>
              </a:r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näitä</a:t>
              </a:r>
              <a:r>
                <a:rPr lang="fi-FI" sz="1400" dirty="0">
                  <a:latin typeface="Arial Rounded MT Bold" panose="020F0704030504030204" pitchFamily="34" charset="0"/>
                </a:rPr>
                <a:t> </a:t>
              </a:r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vähintään</a:t>
              </a:r>
              <a:r>
                <a:rPr lang="fi-FI" sz="1400" dirty="0">
                  <a:latin typeface="Arial Rounded MT Bold" panose="020F0704030504030204" pitchFamily="34" charset="0"/>
                </a:rPr>
                <a:t> </a:t>
              </a:r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20</a:t>
              </a:r>
              <a:r>
                <a:rPr lang="fi-FI" sz="1400" dirty="0">
                  <a:latin typeface="Arial Rounded MT Bold" panose="020F0704030504030204" pitchFamily="34" charset="0"/>
                </a:rPr>
                <a:t> </a:t>
              </a:r>
              <a:r>
                <a:rPr lang="fi-FI" sz="1400" dirty="0">
                  <a:solidFill>
                    <a:srgbClr val="FFFF00"/>
                  </a:solidFill>
                  <a:latin typeface="Arial Rounded MT Bold" panose="020F0704030504030204" pitchFamily="34" charset="0"/>
                </a:rPr>
                <a:t>opintopistettä</a:t>
              </a:r>
            </a:p>
          </p:txBody>
        </p:sp>
        <p:cxnSp>
          <p:nvCxnSpPr>
            <p:cNvPr id="70" name="Suora yhdysviiva 69">
              <a:extLst>
                <a:ext uri="{FF2B5EF4-FFF2-40B4-BE49-F238E27FC236}">
                  <a16:creationId xmlns:a16="http://schemas.microsoft.com/office/drawing/2014/main" id="{9191F401-37F0-4F3B-B021-DBE954383903}"/>
                </a:ext>
              </a:extLst>
            </p:cNvPr>
            <p:cNvCxnSpPr/>
            <p:nvPr/>
          </p:nvCxnSpPr>
          <p:spPr>
            <a:xfrm>
              <a:off x="2350616" y="5373216"/>
              <a:ext cx="3225958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Vuokaaviosymboli: Tallennettu tieto 70">
              <a:extLst>
                <a:ext uri="{FF2B5EF4-FFF2-40B4-BE49-F238E27FC236}">
                  <a16:creationId xmlns:a16="http://schemas.microsoft.com/office/drawing/2014/main" id="{9E797F57-2B84-4351-A98A-22DB41BB7505}"/>
                </a:ext>
              </a:extLst>
            </p:cNvPr>
            <p:cNvSpPr/>
            <p:nvPr/>
          </p:nvSpPr>
          <p:spPr>
            <a:xfrm>
              <a:off x="107504" y="5022468"/>
              <a:ext cx="2016224" cy="720080"/>
            </a:xfrm>
            <a:prstGeom prst="flowChartOnlineStorag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1200" b="1" dirty="0">
                  <a:solidFill>
                    <a:schemeClr val="tx1"/>
                  </a:solidFill>
                  <a:latin typeface="Arial Rounded MT Bold" panose="020F0704030504030204" pitchFamily="34" charset="0"/>
                </a:rPr>
                <a:t>Koulukohtaiset valinnaiset opinnot</a:t>
              </a:r>
            </a:p>
          </p:txBody>
        </p:sp>
        <p:sp>
          <p:nvSpPr>
            <p:cNvPr id="72" name="Ellipsi 71">
              <a:extLst>
                <a:ext uri="{FF2B5EF4-FFF2-40B4-BE49-F238E27FC236}">
                  <a16:creationId xmlns:a16="http://schemas.microsoft.com/office/drawing/2014/main" id="{2E23EECD-136C-4D17-9A92-C33A2734F02B}"/>
                </a:ext>
              </a:extLst>
            </p:cNvPr>
            <p:cNvSpPr/>
            <p:nvPr/>
          </p:nvSpPr>
          <p:spPr>
            <a:xfrm>
              <a:off x="1918568" y="5085184"/>
              <a:ext cx="590466" cy="57606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3" name="Ellipsi 72">
              <a:extLst>
                <a:ext uri="{FF2B5EF4-FFF2-40B4-BE49-F238E27FC236}">
                  <a16:creationId xmlns:a16="http://schemas.microsoft.com/office/drawing/2014/main" id="{0CC66DAC-D728-40B9-BB29-EC7F241D88A8}"/>
                </a:ext>
              </a:extLst>
            </p:cNvPr>
            <p:cNvSpPr/>
            <p:nvPr/>
          </p:nvSpPr>
          <p:spPr>
            <a:xfrm>
              <a:off x="2696254" y="5085184"/>
              <a:ext cx="590466" cy="57606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4" name="Ellipsi 73">
              <a:extLst>
                <a:ext uri="{FF2B5EF4-FFF2-40B4-BE49-F238E27FC236}">
                  <a16:creationId xmlns:a16="http://schemas.microsoft.com/office/drawing/2014/main" id="{F8999871-E03F-4952-97E9-F34E78463C20}"/>
                </a:ext>
              </a:extLst>
            </p:cNvPr>
            <p:cNvSpPr/>
            <p:nvPr/>
          </p:nvSpPr>
          <p:spPr>
            <a:xfrm>
              <a:off x="3488342" y="5085184"/>
              <a:ext cx="590466" cy="57606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5" name="Ellipsi 74">
              <a:extLst>
                <a:ext uri="{FF2B5EF4-FFF2-40B4-BE49-F238E27FC236}">
                  <a16:creationId xmlns:a16="http://schemas.microsoft.com/office/drawing/2014/main" id="{5B1F53DB-7827-441F-8401-DC6D695CB90C}"/>
                </a:ext>
              </a:extLst>
            </p:cNvPr>
            <p:cNvSpPr/>
            <p:nvPr/>
          </p:nvSpPr>
          <p:spPr>
            <a:xfrm>
              <a:off x="5014912" y="5085184"/>
              <a:ext cx="590466" cy="57606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6" name="Tekstiruutu 75">
              <a:extLst>
                <a:ext uri="{FF2B5EF4-FFF2-40B4-BE49-F238E27FC236}">
                  <a16:creationId xmlns:a16="http://schemas.microsoft.com/office/drawing/2014/main" id="{7C937F4E-E605-456D-BEF7-DCDDA064926D}"/>
                </a:ext>
              </a:extLst>
            </p:cNvPr>
            <p:cNvSpPr txBox="1"/>
            <p:nvPr/>
          </p:nvSpPr>
          <p:spPr>
            <a:xfrm>
              <a:off x="406400" y="5805264"/>
              <a:ext cx="8054032" cy="584775"/>
            </a:xfrm>
            <a:prstGeom prst="rect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  <a:effectLst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i-FI" sz="1600" dirty="0">
                  <a:latin typeface="Arial Rounded MT Bold" panose="020F0704030504030204" pitchFamily="34" charset="0"/>
                </a:rPr>
                <a:t>lukiodiplomeita, koulutuksen järjestäjän päättämiä opintoja, muualla suoritettuja opintoja, harrastus- järjestötoiminnassa hankittua osaamista </a:t>
              </a:r>
            </a:p>
          </p:txBody>
        </p:sp>
        <p:sp>
          <p:nvSpPr>
            <p:cNvPr id="77" name="Vuokaaviosymboli: Tallennettu tieto 76">
              <a:extLst>
                <a:ext uri="{FF2B5EF4-FFF2-40B4-BE49-F238E27FC236}">
                  <a16:creationId xmlns:a16="http://schemas.microsoft.com/office/drawing/2014/main" id="{09262D27-33C2-4280-94F3-ED97A4C1B662}"/>
                </a:ext>
              </a:extLst>
            </p:cNvPr>
            <p:cNvSpPr/>
            <p:nvPr/>
          </p:nvSpPr>
          <p:spPr>
            <a:xfrm rot="10800000">
              <a:off x="5310145" y="5013176"/>
              <a:ext cx="3607601" cy="720080"/>
            </a:xfrm>
            <a:prstGeom prst="flowChartOnlineStorag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600" b="1" dirty="0">
                <a:solidFill>
                  <a:schemeClr val="bg1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78" name="Tekstiruutu 77">
              <a:extLst>
                <a:ext uri="{FF2B5EF4-FFF2-40B4-BE49-F238E27FC236}">
                  <a16:creationId xmlns:a16="http://schemas.microsoft.com/office/drawing/2014/main" id="{55636753-2F4D-4A7A-8965-FAD3D7473A25}"/>
                </a:ext>
              </a:extLst>
            </p:cNvPr>
            <p:cNvSpPr txBox="1"/>
            <p:nvPr/>
          </p:nvSpPr>
          <p:spPr>
            <a:xfrm>
              <a:off x="6109434" y="5013176"/>
              <a:ext cx="271103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>
                  <a:latin typeface="Arial Rounded MT Bold" panose="020F0704030504030204" pitchFamily="34" charset="0"/>
                </a:rPr>
                <a:t>Näitä ei välttämättä tarvitse opiskella yhtään opintopistettä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710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DBAC6-6314-1D9C-1783-D397C6F79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>
              <a:buNone/>
            </a:pPr>
            <a:r>
              <a:rPr lang="en-US" sz="3200" dirty="0"/>
              <a:t>     </a:t>
            </a:r>
            <a:r>
              <a:rPr lang="en-US" sz="3200" err="1"/>
              <a:t>Käytössä</a:t>
            </a:r>
            <a:r>
              <a:rPr lang="en-US" sz="3200" dirty="0"/>
              <a:t> on </a:t>
            </a:r>
            <a:r>
              <a:rPr lang="en-US" sz="3200" err="1"/>
              <a:t>viisijaksojärjestelmä</a:t>
            </a:r>
            <a:endParaRPr lang="en-US" sz="3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728983-69D8-650B-AF14-B72DAF7DF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3994800"/>
            <a:ext cx="7178565" cy="1201200"/>
          </a:xfrm>
        </p:spPr>
        <p:txBody>
          <a:bodyPr/>
          <a:lstStyle/>
          <a:p>
            <a:r>
              <a:rPr lang="en-US" sz="2400" dirty="0" err="1"/>
              <a:t>Jakso</a:t>
            </a:r>
            <a:r>
              <a:rPr lang="en-US" sz="2400" dirty="0"/>
              <a:t> </a:t>
            </a:r>
            <a:r>
              <a:rPr lang="en-US" sz="2400" dirty="0" err="1"/>
              <a:t>kestää</a:t>
            </a:r>
            <a:r>
              <a:rPr lang="en-US" sz="2400" dirty="0"/>
              <a:t> </a:t>
            </a:r>
            <a:r>
              <a:rPr lang="en-US" sz="2400" dirty="0" err="1"/>
              <a:t>noin</a:t>
            </a:r>
            <a:r>
              <a:rPr lang="en-US" sz="2400" dirty="0"/>
              <a:t> </a:t>
            </a:r>
            <a:r>
              <a:rPr lang="en-US" sz="2400" dirty="0" err="1"/>
              <a:t>seitsemän</a:t>
            </a:r>
            <a:r>
              <a:rPr lang="en-US" sz="2400" dirty="0"/>
              <a:t> </a:t>
            </a:r>
            <a:r>
              <a:rPr lang="en-US" sz="2400" dirty="0" err="1"/>
              <a:t>viikkoa</a:t>
            </a:r>
            <a:endParaRPr lang="en-US" sz="2400" dirty="0"/>
          </a:p>
          <a:p>
            <a:r>
              <a:rPr lang="en-US" sz="2400" dirty="0" err="1"/>
              <a:t>Fylenteristä</a:t>
            </a:r>
            <a:r>
              <a:rPr lang="en-US" sz="2400" dirty="0"/>
              <a:t> </a:t>
            </a:r>
            <a:r>
              <a:rPr lang="en-US" sz="2400" dirty="0" err="1"/>
              <a:t>näkee</a:t>
            </a:r>
            <a:r>
              <a:rPr lang="en-US" sz="2400" dirty="0"/>
              <a:t> </a:t>
            </a:r>
            <a:r>
              <a:rPr lang="en-US" sz="2400" dirty="0" err="1"/>
              <a:t>helpoimmin</a:t>
            </a:r>
            <a:r>
              <a:rPr lang="en-US" sz="2400" dirty="0"/>
              <a:t> </a:t>
            </a:r>
            <a:r>
              <a:rPr lang="en-US" sz="2400" dirty="0" err="1"/>
              <a:t>vuoden</a:t>
            </a:r>
            <a:r>
              <a:rPr lang="en-US" sz="2400" dirty="0"/>
              <a:t> </a:t>
            </a:r>
            <a:r>
              <a:rPr lang="en-US" sz="2400" dirty="0" err="1"/>
              <a:t>kalenterin</a:t>
            </a:r>
            <a:r>
              <a:rPr lang="en-US" sz="2400" dirty="0"/>
              <a:t>, </a:t>
            </a:r>
            <a:r>
              <a:rPr lang="en-US" sz="2400" dirty="0" err="1"/>
              <a:t>Wilmasta</a:t>
            </a:r>
            <a:r>
              <a:rPr lang="en-US" sz="2400" dirty="0"/>
              <a:t> </a:t>
            </a:r>
            <a:r>
              <a:rPr lang="en-US" sz="2400" dirty="0" err="1"/>
              <a:t>toki</a:t>
            </a:r>
            <a:r>
              <a:rPr lang="en-US" sz="2400" dirty="0"/>
              <a:t> </a:t>
            </a:r>
            <a:r>
              <a:rPr lang="en-US" sz="2400" dirty="0" err="1"/>
              <a:t>myös</a:t>
            </a:r>
          </a:p>
        </p:txBody>
      </p:sp>
      <p:grpSp>
        <p:nvGrpSpPr>
          <p:cNvPr id="33" name="Google Shape;88;p16">
            <a:extLst>
              <a:ext uri="{FF2B5EF4-FFF2-40B4-BE49-F238E27FC236}">
                <a16:creationId xmlns:a16="http://schemas.microsoft.com/office/drawing/2014/main" id="{00A1021F-BBA2-1A50-E195-ACFDD17F5740}"/>
              </a:ext>
            </a:extLst>
          </p:cNvPr>
          <p:cNvGrpSpPr/>
          <p:nvPr/>
        </p:nvGrpSpPr>
        <p:grpSpPr>
          <a:xfrm>
            <a:off x="650412" y="2589230"/>
            <a:ext cx="7843174" cy="1406770"/>
            <a:chOff x="596900" y="2006595"/>
            <a:chExt cx="7924800" cy="1257167"/>
          </a:xfrm>
        </p:grpSpPr>
        <p:sp>
          <p:nvSpPr>
            <p:cNvPr id="5" name="Google Shape;89;p16">
              <a:extLst>
                <a:ext uri="{FF2B5EF4-FFF2-40B4-BE49-F238E27FC236}">
                  <a16:creationId xmlns:a16="http://schemas.microsoft.com/office/drawing/2014/main" id="{C3DA9332-19E4-436C-AEA0-8337D9578A2E}"/>
                </a:ext>
              </a:extLst>
            </p:cNvPr>
            <p:cNvSpPr txBox="1">
              <a:spLocks/>
            </p:cNvSpPr>
            <p:nvPr/>
          </p:nvSpPr>
          <p:spPr>
            <a:xfrm>
              <a:off x="776289" y="2006595"/>
              <a:ext cx="7643700" cy="893700"/>
            </a:xfrm>
            <a:prstGeom prst="rect">
              <a:avLst/>
            </a:prstGeom>
            <a:gradFill>
              <a:gsLst>
                <a:gs pos="0">
                  <a:srgbClr val="184776"/>
                </a:gs>
                <a:gs pos="50000">
                  <a:srgbClr val="3399FF"/>
                </a:gs>
                <a:gs pos="100000">
                  <a:srgbClr val="184776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" name="Google Shape;90;p16">
              <a:extLst>
                <a:ext uri="{FF2B5EF4-FFF2-40B4-BE49-F238E27FC236}">
                  <a16:creationId xmlns:a16="http://schemas.microsoft.com/office/drawing/2014/main" id="{DC60B273-FB87-C30C-D22A-BD773FE688B4}"/>
                </a:ext>
              </a:extLst>
            </p:cNvPr>
            <p:cNvSpPr txBox="1">
              <a:spLocks/>
            </p:cNvSpPr>
            <p:nvPr/>
          </p:nvSpPr>
          <p:spPr>
            <a:xfrm>
              <a:off x="3843337" y="2584450"/>
              <a:ext cx="1284300" cy="342900"/>
            </a:xfrm>
            <a:prstGeom prst="rect">
              <a:avLst/>
            </a:prstGeom>
            <a:gradFill>
              <a:gsLst>
                <a:gs pos="0">
                  <a:srgbClr val="43433D"/>
                </a:gs>
                <a:gs pos="50000">
                  <a:srgbClr val="FFFFE9"/>
                </a:gs>
                <a:gs pos="100000">
                  <a:srgbClr val="43433D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" name="Google Shape;91;p16">
              <a:extLst>
                <a:ext uri="{FF2B5EF4-FFF2-40B4-BE49-F238E27FC236}">
                  <a16:creationId xmlns:a16="http://schemas.microsoft.com/office/drawing/2014/main" id="{9E433A82-0AA4-A1E8-60D4-8EA24167B593}"/>
                </a:ext>
              </a:extLst>
            </p:cNvPr>
            <p:cNvSpPr txBox="1">
              <a:spLocks/>
            </p:cNvSpPr>
            <p:nvPr/>
          </p:nvSpPr>
          <p:spPr>
            <a:xfrm>
              <a:off x="5364162" y="2584450"/>
              <a:ext cx="1284300" cy="342900"/>
            </a:xfrm>
            <a:prstGeom prst="rect">
              <a:avLst/>
            </a:prstGeom>
            <a:gradFill>
              <a:gsLst>
                <a:gs pos="0">
                  <a:srgbClr val="43433D"/>
                </a:gs>
                <a:gs pos="50000">
                  <a:srgbClr val="FFFFE9"/>
                </a:gs>
                <a:gs pos="100000">
                  <a:srgbClr val="43433D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" name="Google Shape;92;p16">
              <a:extLst>
                <a:ext uri="{FF2B5EF4-FFF2-40B4-BE49-F238E27FC236}">
                  <a16:creationId xmlns:a16="http://schemas.microsoft.com/office/drawing/2014/main" id="{1D1D6368-687D-F1A3-0FB7-6A0100D0E26E}"/>
                </a:ext>
              </a:extLst>
            </p:cNvPr>
            <p:cNvSpPr txBox="1">
              <a:spLocks/>
            </p:cNvSpPr>
            <p:nvPr/>
          </p:nvSpPr>
          <p:spPr>
            <a:xfrm>
              <a:off x="596900" y="2989262"/>
              <a:ext cx="6858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elokuu</a:t>
              </a:r>
              <a:endParaRPr>
                <a:uFillTx/>
              </a:endParaRPr>
            </a:p>
          </p:txBody>
        </p:sp>
        <p:sp>
          <p:nvSpPr>
            <p:cNvPr id="9" name="Google Shape;93;p16">
              <a:extLst>
                <a:ext uri="{FF2B5EF4-FFF2-40B4-BE49-F238E27FC236}">
                  <a16:creationId xmlns:a16="http://schemas.microsoft.com/office/drawing/2014/main" id="{0D7F493D-9956-A10B-1C37-B54E4D5463C3}"/>
                </a:ext>
              </a:extLst>
            </p:cNvPr>
            <p:cNvSpPr txBox="1">
              <a:spLocks/>
            </p:cNvSpPr>
            <p:nvPr/>
          </p:nvSpPr>
          <p:spPr>
            <a:xfrm>
              <a:off x="1600200" y="2209800"/>
              <a:ext cx="204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E9"/>
                </a:buClr>
                <a:buFont typeface="Comic Sans MS"/>
                <a:buNone/>
              </a:pPr>
              <a:r>
                <a:rPr lang="fi-FI" sz="1400" b="1" i="0" u="none" strike="noStrike" cap="none">
                  <a:solidFill>
                    <a:srgbClr val="FFFFE9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1. SYKSY</a:t>
              </a:r>
              <a:endParaRPr>
                <a:uFillTx/>
              </a:endParaRPr>
            </a:p>
          </p:txBody>
        </p:sp>
        <p:sp>
          <p:nvSpPr>
            <p:cNvPr id="10" name="Google Shape;94;p16">
              <a:extLst>
                <a:ext uri="{FF2B5EF4-FFF2-40B4-BE49-F238E27FC236}">
                  <a16:creationId xmlns:a16="http://schemas.microsoft.com/office/drawing/2014/main" id="{789993AA-9A37-490B-2016-742750C3F0D5}"/>
                </a:ext>
              </a:extLst>
            </p:cNvPr>
            <p:cNvSpPr txBox="1">
              <a:spLocks/>
            </p:cNvSpPr>
            <p:nvPr/>
          </p:nvSpPr>
          <p:spPr>
            <a:xfrm>
              <a:off x="5359400" y="2235200"/>
              <a:ext cx="21717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E9"/>
                </a:buClr>
                <a:buFont typeface="Comic Sans MS"/>
                <a:buNone/>
              </a:pPr>
              <a:r>
                <a:rPr lang="fi-FI" sz="1400" b="1" i="0" u="none" strike="noStrike" cap="none">
                  <a:solidFill>
                    <a:srgbClr val="FFFFE9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1. KEVÄT</a:t>
              </a:r>
              <a:endParaRPr>
                <a:uFillTx/>
              </a:endParaRPr>
            </a:p>
          </p:txBody>
        </p:sp>
        <p:sp>
          <p:nvSpPr>
            <p:cNvPr id="11" name="Google Shape;95;p16">
              <a:extLst>
                <a:ext uri="{FF2B5EF4-FFF2-40B4-BE49-F238E27FC236}">
                  <a16:creationId xmlns:a16="http://schemas.microsoft.com/office/drawing/2014/main" id="{5BB6DF35-8304-485E-705A-0F74BA3755CF}"/>
                </a:ext>
              </a:extLst>
            </p:cNvPr>
            <p:cNvSpPr txBox="1">
              <a:spLocks/>
            </p:cNvSpPr>
            <p:nvPr/>
          </p:nvSpPr>
          <p:spPr>
            <a:xfrm>
              <a:off x="1279525" y="2989262"/>
              <a:ext cx="7494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syyskuu</a:t>
              </a:r>
              <a:endParaRPr>
                <a:uFillTx/>
              </a:endParaRPr>
            </a:p>
          </p:txBody>
        </p:sp>
        <p:sp>
          <p:nvSpPr>
            <p:cNvPr id="12" name="Google Shape;96;p16">
              <a:extLst>
                <a:ext uri="{FF2B5EF4-FFF2-40B4-BE49-F238E27FC236}">
                  <a16:creationId xmlns:a16="http://schemas.microsoft.com/office/drawing/2014/main" id="{485680D6-DC37-E9C5-330E-9F6DF932EF7D}"/>
                </a:ext>
              </a:extLst>
            </p:cNvPr>
            <p:cNvSpPr txBox="1">
              <a:spLocks/>
            </p:cNvSpPr>
            <p:nvPr/>
          </p:nvSpPr>
          <p:spPr>
            <a:xfrm>
              <a:off x="2076450" y="2989262"/>
              <a:ext cx="8382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lokakuu</a:t>
              </a:r>
              <a:endParaRPr>
                <a:uFillTx/>
              </a:endParaRPr>
            </a:p>
          </p:txBody>
        </p:sp>
        <p:sp>
          <p:nvSpPr>
            <p:cNvPr id="13" name="Google Shape;97;p16">
              <a:extLst>
                <a:ext uri="{FF2B5EF4-FFF2-40B4-BE49-F238E27FC236}">
                  <a16:creationId xmlns:a16="http://schemas.microsoft.com/office/drawing/2014/main" id="{FF18B3BC-6E47-9F45-F3F8-F312C58C477A}"/>
                </a:ext>
              </a:extLst>
            </p:cNvPr>
            <p:cNvSpPr txBox="1">
              <a:spLocks/>
            </p:cNvSpPr>
            <p:nvPr/>
          </p:nvSpPr>
          <p:spPr>
            <a:xfrm>
              <a:off x="2860675" y="2989262"/>
              <a:ext cx="9525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marraskuu</a:t>
              </a:r>
              <a:endParaRPr>
                <a:uFillTx/>
              </a:endParaRPr>
            </a:p>
          </p:txBody>
        </p:sp>
        <p:sp>
          <p:nvSpPr>
            <p:cNvPr id="14" name="Google Shape;98;p16">
              <a:extLst>
                <a:ext uri="{FF2B5EF4-FFF2-40B4-BE49-F238E27FC236}">
                  <a16:creationId xmlns:a16="http://schemas.microsoft.com/office/drawing/2014/main" id="{DB6088AE-3434-82FE-1D04-44E90EFC00F4}"/>
                </a:ext>
              </a:extLst>
            </p:cNvPr>
            <p:cNvSpPr txBox="1">
              <a:spLocks/>
            </p:cNvSpPr>
            <p:nvPr/>
          </p:nvSpPr>
          <p:spPr>
            <a:xfrm>
              <a:off x="3810000" y="2989262"/>
              <a:ext cx="8127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joulukuu</a:t>
              </a:r>
              <a:endParaRPr>
                <a:uFillTx/>
              </a:endParaRPr>
            </a:p>
          </p:txBody>
        </p:sp>
        <p:sp>
          <p:nvSpPr>
            <p:cNvPr id="15" name="Google Shape;99;p16">
              <a:extLst>
                <a:ext uri="{FF2B5EF4-FFF2-40B4-BE49-F238E27FC236}">
                  <a16:creationId xmlns:a16="http://schemas.microsoft.com/office/drawing/2014/main" id="{888E210A-1B6D-364C-8702-8A4B23F471FD}"/>
                </a:ext>
              </a:extLst>
            </p:cNvPr>
            <p:cNvSpPr txBox="1">
              <a:spLocks/>
            </p:cNvSpPr>
            <p:nvPr/>
          </p:nvSpPr>
          <p:spPr>
            <a:xfrm>
              <a:off x="4622800" y="2989262"/>
              <a:ext cx="10668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tammikuu</a:t>
              </a:r>
              <a:endParaRPr>
                <a:uFillTx/>
              </a:endParaRPr>
            </a:p>
          </p:txBody>
        </p:sp>
        <p:sp>
          <p:nvSpPr>
            <p:cNvPr id="16" name="Google Shape;100;p16">
              <a:extLst>
                <a:ext uri="{FF2B5EF4-FFF2-40B4-BE49-F238E27FC236}">
                  <a16:creationId xmlns:a16="http://schemas.microsoft.com/office/drawing/2014/main" id="{5AC1D858-B2D2-D1F1-5FF2-339FC3402446}"/>
                </a:ext>
              </a:extLst>
            </p:cNvPr>
            <p:cNvSpPr txBox="1">
              <a:spLocks/>
            </p:cNvSpPr>
            <p:nvPr/>
          </p:nvSpPr>
          <p:spPr>
            <a:xfrm>
              <a:off x="5441950" y="2989262"/>
              <a:ext cx="8508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helmikuu</a:t>
              </a:r>
              <a:endParaRPr>
                <a:uFillTx/>
              </a:endParaRPr>
            </a:p>
          </p:txBody>
        </p:sp>
        <p:sp>
          <p:nvSpPr>
            <p:cNvPr id="17" name="Google Shape;101;p16">
              <a:extLst>
                <a:ext uri="{FF2B5EF4-FFF2-40B4-BE49-F238E27FC236}">
                  <a16:creationId xmlns:a16="http://schemas.microsoft.com/office/drawing/2014/main" id="{9D4835BB-6ED3-30BB-A32B-E4C9DBC47581}"/>
                </a:ext>
              </a:extLst>
            </p:cNvPr>
            <p:cNvSpPr txBox="1">
              <a:spLocks/>
            </p:cNvSpPr>
            <p:nvPr/>
          </p:nvSpPr>
          <p:spPr>
            <a:xfrm>
              <a:off x="6223000" y="2989262"/>
              <a:ext cx="8889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maaliskuu</a:t>
              </a:r>
              <a:endParaRPr>
                <a:uFillTx/>
              </a:endParaRPr>
            </a:p>
          </p:txBody>
        </p:sp>
        <p:sp>
          <p:nvSpPr>
            <p:cNvPr id="18" name="Google Shape;102;p16">
              <a:extLst>
                <a:ext uri="{FF2B5EF4-FFF2-40B4-BE49-F238E27FC236}">
                  <a16:creationId xmlns:a16="http://schemas.microsoft.com/office/drawing/2014/main" id="{C2F11FDF-88B9-DF77-EE48-85E5E8D57FF9}"/>
                </a:ext>
              </a:extLst>
            </p:cNvPr>
            <p:cNvSpPr txBox="1">
              <a:spLocks/>
            </p:cNvSpPr>
            <p:nvPr/>
          </p:nvSpPr>
          <p:spPr>
            <a:xfrm>
              <a:off x="6965950" y="2989262"/>
              <a:ext cx="8127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huhtikuu</a:t>
              </a:r>
              <a:endParaRPr>
                <a:uFillTx/>
              </a:endParaRPr>
            </a:p>
          </p:txBody>
        </p:sp>
        <p:sp>
          <p:nvSpPr>
            <p:cNvPr id="19" name="Google Shape;103;p16">
              <a:extLst>
                <a:ext uri="{FF2B5EF4-FFF2-40B4-BE49-F238E27FC236}">
                  <a16:creationId xmlns:a16="http://schemas.microsoft.com/office/drawing/2014/main" id="{A0F47318-701E-AE19-3E4E-0DB993B0A728}"/>
                </a:ext>
              </a:extLst>
            </p:cNvPr>
            <p:cNvSpPr txBox="1">
              <a:spLocks/>
            </p:cNvSpPr>
            <p:nvPr/>
          </p:nvSpPr>
          <p:spPr>
            <a:xfrm>
              <a:off x="7683500" y="2989262"/>
              <a:ext cx="8382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200" b="0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toukokuu</a:t>
              </a:r>
              <a:endParaRPr>
                <a:uFillTx/>
              </a:endParaRPr>
            </a:p>
          </p:txBody>
        </p:sp>
        <p:sp>
          <p:nvSpPr>
            <p:cNvPr id="20" name="Google Shape;104;p16">
              <a:extLst>
                <a:ext uri="{FF2B5EF4-FFF2-40B4-BE49-F238E27FC236}">
                  <a16:creationId xmlns:a16="http://schemas.microsoft.com/office/drawing/2014/main" id="{155F9EA9-062A-8981-0855-84D55C2851AA}"/>
                </a:ext>
              </a:extLst>
            </p:cNvPr>
            <p:cNvSpPr txBox="1">
              <a:spLocks/>
            </p:cNvSpPr>
            <p:nvPr/>
          </p:nvSpPr>
          <p:spPr>
            <a:xfrm>
              <a:off x="776287" y="2584450"/>
              <a:ext cx="1303200" cy="342900"/>
            </a:xfrm>
            <a:prstGeom prst="rect">
              <a:avLst/>
            </a:prstGeom>
            <a:gradFill>
              <a:gsLst>
                <a:gs pos="0">
                  <a:srgbClr val="76766C"/>
                </a:gs>
                <a:gs pos="50000">
                  <a:srgbClr val="FFFFE9"/>
                </a:gs>
                <a:gs pos="100000">
                  <a:srgbClr val="76766C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" name="Google Shape;105;p16">
              <a:extLst>
                <a:ext uri="{FF2B5EF4-FFF2-40B4-BE49-F238E27FC236}">
                  <a16:creationId xmlns:a16="http://schemas.microsoft.com/office/drawing/2014/main" id="{CD71BFBB-C464-5AED-F713-AD50CCB27A63}"/>
                </a:ext>
              </a:extLst>
            </p:cNvPr>
            <p:cNvSpPr txBox="1">
              <a:spLocks/>
            </p:cNvSpPr>
            <p:nvPr/>
          </p:nvSpPr>
          <p:spPr>
            <a:xfrm>
              <a:off x="1030347" y="2489977"/>
              <a:ext cx="8397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300" b="1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1. jakso</a:t>
              </a:r>
              <a:endParaRPr>
                <a:uFillTx/>
              </a:endParaRPr>
            </a:p>
          </p:txBody>
        </p:sp>
        <p:sp>
          <p:nvSpPr>
            <p:cNvPr id="22" name="Google Shape;106;p16">
              <a:extLst>
                <a:ext uri="{FF2B5EF4-FFF2-40B4-BE49-F238E27FC236}">
                  <a16:creationId xmlns:a16="http://schemas.microsoft.com/office/drawing/2014/main" id="{E6D068C5-49DE-6DDB-5F71-4C4AB6A3E1FB}"/>
                </a:ext>
              </a:extLst>
            </p:cNvPr>
            <p:cNvSpPr txBox="1">
              <a:spLocks/>
            </p:cNvSpPr>
            <p:nvPr/>
          </p:nvSpPr>
          <p:spPr>
            <a:xfrm>
              <a:off x="2314575" y="2584450"/>
              <a:ext cx="1284300" cy="342900"/>
            </a:xfrm>
            <a:prstGeom prst="rect">
              <a:avLst/>
            </a:prstGeom>
            <a:gradFill>
              <a:gsLst>
                <a:gs pos="0">
                  <a:srgbClr val="43433D"/>
                </a:gs>
                <a:gs pos="50000">
                  <a:srgbClr val="FFFFE9"/>
                </a:gs>
                <a:gs pos="100000">
                  <a:srgbClr val="43433D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" name="Google Shape;107;p16">
              <a:extLst>
                <a:ext uri="{FF2B5EF4-FFF2-40B4-BE49-F238E27FC236}">
                  <a16:creationId xmlns:a16="http://schemas.microsoft.com/office/drawing/2014/main" id="{AAF860CF-AC87-14B1-2150-47A741C165CF}"/>
                </a:ext>
              </a:extLst>
            </p:cNvPr>
            <p:cNvSpPr txBox="1">
              <a:spLocks/>
            </p:cNvSpPr>
            <p:nvPr/>
          </p:nvSpPr>
          <p:spPr>
            <a:xfrm>
              <a:off x="2543214" y="2539987"/>
              <a:ext cx="8397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300" b="1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2. jakso</a:t>
              </a:r>
              <a:endParaRPr>
                <a:uFillTx/>
              </a:endParaRPr>
            </a:p>
          </p:txBody>
        </p:sp>
        <p:sp>
          <p:nvSpPr>
            <p:cNvPr id="24" name="Google Shape;108;p16">
              <a:extLst>
                <a:ext uri="{FF2B5EF4-FFF2-40B4-BE49-F238E27FC236}">
                  <a16:creationId xmlns:a16="http://schemas.microsoft.com/office/drawing/2014/main" id="{788C291C-1C35-671E-E9F9-51EF7ED13E52}"/>
                </a:ext>
              </a:extLst>
            </p:cNvPr>
            <p:cNvSpPr txBox="1">
              <a:spLocks/>
            </p:cNvSpPr>
            <p:nvPr/>
          </p:nvSpPr>
          <p:spPr>
            <a:xfrm>
              <a:off x="4057760" y="2539987"/>
              <a:ext cx="8397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300" b="1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3. jakso</a:t>
              </a:r>
              <a:endParaRPr>
                <a:uFillTx/>
              </a:endParaRPr>
            </a:p>
          </p:txBody>
        </p:sp>
        <p:sp>
          <p:nvSpPr>
            <p:cNvPr id="25" name="Google Shape;109;p16">
              <a:extLst>
                <a:ext uri="{FF2B5EF4-FFF2-40B4-BE49-F238E27FC236}">
                  <a16:creationId xmlns:a16="http://schemas.microsoft.com/office/drawing/2014/main" id="{214F5712-9E32-D10E-673D-2A03E7F218B2}"/>
                </a:ext>
              </a:extLst>
            </p:cNvPr>
            <p:cNvSpPr txBox="1">
              <a:spLocks/>
            </p:cNvSpPr>
            <p:nvPr/>
          </p:nvSpPr>
          <p:spPr>
            <a:xfrm>
              <a:off x="5587322" y="2539987"/>
              <a:ext cx="8397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300" b="1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4. jakso</a:t>
              </a:r>
              <a:endParaRPr>
                <a:uFillTx/>
              </a:endParaRPr>
            </a:p>
          </p:txBody>
        </p:sp>
        <p:sp>
          <p:nvSpPr>
            <p:cNvPr id="26" name="Google Shape;110;p16">
              <a:extLst>
                <a:ext uri="{FF2B5EF4-FFF2-40B4-BE49-F238E27FC236}">
                  <a16:creationId xmlns:a16="http://schemas.microsoft.com/office/drawing/2014/main" id="{A1EC298E-1C5C-F8E2-BE8B-F5B38EAD34E2}"/>
                </a:ext>
              </a:extLst>
            </p:cNvPr>
            <p:cNvSpPr txBox="1">
              <a:spLocks/>
            </p:cNvSpPr>
            <p:nvPr/>
          </p:nvSpPr>
          <p:spPr>
            <a:xfrm>
              <a:off x="6932571" y="2513740"/>
              <a:ext cx="1284300" cy="342900"/>
            </a:xfrm>
            <a:prstGeom prst="rect">
              <a:avLst/>
            </a:prstGeom>
            <a:gradFill>
              <a:gsLst>
                <a:gs pos="0">
                  <a:srgbClr val="43433D"/>
                </a:gs>
                <a:gs pos="50000">
                  <a:srgbClr val="FFFFE9"/>
                </a:gs>
                <a:gs pos="100000">
                  <a:srgbClr val="43433D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" name="Google Shape;111;p16">
              <a:extLst>
                <a:ext uri="{FF2B5EF4-FFF2-40B4-BE49-F238E27FC236}">
                  <a16:creationId xmlns:a16="http://schemas.microsoft.com/office/drawing/2014/main" id="{3D170E89-1BB4-D383-7CFC-E6FC153E4309}"/>
                </a:ext>
              </a:extLst>
            </p:cNvPr>
            <p:cNvSpPr txBox="1">
              <a:spLocks/>
            </p:cNvSpPr>
            <p:nvPr/>
          </p:nvSpPr>
          <p:spPr>
            <a:xfrm>
              <a:off x="7154862" y="2608262"/>
              <a:ext cx="8397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6800" rIns="90000" bIns="468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64C"/>
                </a:buClr>
                <a:buFont typeface="Comic Sans MS"/>
                <a:buNone/>
              </a:pPr>
              <a:r>
                <a:rPr lang="fi-FI" sz="1300" b="1" i="0" u="none" strike="noStrike" cap="none">
                  <a:solidFill>
                    <a:srgbClr val="00264C"/>
                  </a:solidFill>
                  <a:uFillTx/>
                  <a:latin typeface="Comic Sans MS"/>
                  <a:ea typeface="Comic Sans MS"/>
                  <a:cs typeface="Comic Sans MS"/>
                  <a:sym typeface="Comic Sans MS"/>
                </a:rPr>
                <a:t>5. jakso</a:t>
              </a:r>
              <a:endParaRPr>
                <a:uFillTx/>
              </a:endParaRPr>
            </a:p>
          </p:txBody>
        </p:sp>
        <p:sp>
          <p:nvSpPr>
            <p:cNvPr id="28" name="Google Shape;112;p16">
              <a:extLst>
                <a:ext uri="{FF2B5EF4-FFF2-40B4-BE49-F238E27FC236}">
                  <a16:creationId xmlns:a16="http://schemas.microsoft.com/office/drawing/2014/main" id="{E7F7CEA3-C547-1977-322A-00C6A821DB31}"/>
                </a:ext>
              </a:extLst>
            </p:cNvPr>
            <p:cNvSpPr txBox="1">
              <a:spLocks/>
            </p:cNvSpPr>
            <p:nvPr/>
          </p:nvSpPr>
          <p:spPr>
            <a:xfrm>
              <a:off x="2073275" y="2584450"/>
              <a:ext cx="250800" cy="342900"/>
            </a:xfrm>
            <a:prstGeom prst="rect">
              <a:avLst/>
            </a:prstGeom>
            <a:gradFill>
              <a:gsLst>
                <a:gs pos="0">
                  <a:srgbClr val="191E32"/>
                </a:gs>
                <a:gs pos="50000">
                  <a:srgbClr val="262D4C"/>
                </a:gs>
                <a:gs pos="100000">
                  <a:srgbClr val="191E32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" name="Google Shape;113;p16">
              <a:extLst>
                <a:ext uri="{FF2B5EF4-FFF2-40B4-BE49-F238E27FC236}">
                  <a16:creationId xmlns:a16="http://schemas.microsoft.com/office/drawing/2014/main" id="{9DB63E04-A919-0160-EC8D-52E14AFBB470}"/>
                </a:ext>
              </a:extLst>
            </p:cNvPr>
            <p:cNvSpPr txBox="1">
              <a:spLocks/>
            </p:cNvSpPr>
            <p:nvPr/>
          </p:nvSpPr>
          <p:spPr>
            <a:xfrm>
              <a:off x="3602037" y="2584450"/>
              <a:ext cx="231900" cy="342900"/>
            </a:xfrm>
            <a:prstGeom prst="rect">
              <a:avLst/>
            </a:prstGeom>
            <a:gradFill>
              <a:gsLst>
                <a:gs pos="0">
                  <a:srgbClr val="191E32"/>
                </a:gs>
                <a:gs pos="50000">
                  <a:srgbClr val="262D4C"/>
                </a:gs>
                <a:gs pos="100000">
                  <a:srgbClr val="191E32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0" name="Google Shape;114;p16">
              <a:extLst>
                <a:ext uri="{FF2B5EF4-FFF2-40B4-BE49-F238E27FC236}">
                  <a16:creationId xmlns:a16="http://schemas.microsoft.com/office/drawing/2014/main" id="{C9B10D2C-BEFA-EBE7-DCDD-C8302178958B}"/>
                </a:ext>
              </a:extLst>
            </p:cNvPr>
            <p:cNvSpPr txBox="1">
              <a:spLocks/>
            </p:cNvSpPr>
            <p:nvPr/>
          </p:nvSpPr>
          <p:spPr>
            <a:xfrm>
              <a:off x="5121275" y="2584450"/>
              <a:ext cx="231900" cy="342900"/>
            </a:xfrm>
            <a:prstGeom prst="rect">
              <a:avLst/>
            </a:prstGeom>
            <a:gradFill>
              <a:gsLst>
                <a:gs pos="0">
                  <a:srgbClr val="191E32"/>
                </a:gs>
                <a:gs pos="50000">
                  <a:srgbClr val="262D4C"/>
                </a:gs>
                <a:gs pos="100000">
                  <a:srgbClr val="191E32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" name="Google Shape;115;p16">
              <a:extLst>
                <a:ext uri="{FF2B5EF4-FFF2-40B4-BE49-F238E27FC236}">
                  <a16:creationId xmlns:a16="http://schemas.microsoft.com/office/drawing/2014/main" id="{B3517E31-E43D-9463-3E16-B69643CD9548}"/>
                </a:ext>
              </a:extLst>
            </p:cNvPr>
            <p:cNvSpPr txBox="1">
              <a:spLocks/>
            </p:cNvSpPr>
            <p:nvPr/>
          </p:nvSpPr>
          <p:spPr>
            <a:xfrm>
              <a:off x="6661150" y="2584450"/>
              <a:ext cx="231900" cy="342900"/>
            </a:xfrm>
            <a:prstGeom prst="rect">
              <a:avLst/>
            </a:prstGeom>
            <a:gradFill>
              <a:gsLst>
                <a:gs pos="0">
                  <a:srgbClr val="191E32"/>
                </a:gs>
                <a:gs pos="50000">
                  <a:srgbClr val="262D4C"/>
                </a:gs>
                <a:gs pos="100000">
                  <a:srgbClr val="191E32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" name="Google Shape;116;p16">
              <a:extLst>
                <a:ext uri="{FF2B5EF4-FFF2-40B4-BE49-F238E27FC236}">
                  <a16:creationId xmlns:a16="http://schemas.microsoft.com/office/drawing/2014/main" id="{43E10537-B05F-D2C3-FD57-D377850386B6}"/>
                </a:ext>
              </a:extLst>
            </p:cNvPr>
            <p:cNvSpPr txBox="1">
              <a:spLocks/>
            </p:cNvSpPr>
            <p:nvPr/>
          </p:nvSpPr>
          <p:spPr>
            <a:xfrm>
              <a:off x="8175625" y="2584450"/>
              <a:ext cx="231900" cy="342900"/>
            </a:xfrm>
            <a:prstGeom prst="rect">
              <a:avLst/>
            </a:prstGeom>
            <a:gradFill>
              <a:gsLst>
                <a:gs pos="0">
                  <a:srgbClr val="191E32"/>
                </a:gs>
                <a:gs pos="50000">
                  <a:srgbClr val="262D4C"/>
                </a:gs>
                <a:gs pos="100000">
                  <a:srgbClr val="191E32"/>
                </a:gs>
              </a:gsLst>
              <a:lin ang="5400012" scaled="0"/>
            </a:gradFill>
            <a:ln w="12700" cap="sq" cmpd="sng">
              <a:solidFill>
                <a:srgbClr val="3333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264C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567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" descr="Large confetti"/>
          <p:cNvSpPr txBox="1">
            <a:spLocks noGrp="1"/>
          </p:cNvSpPr>
          <p:nvPr>
            <p:ph type="title"/>
          </p:nvPr>
        </p:nvSpPr>
        <p:spPr>
          <a:xfrm>
            <a:off x="838200" y="1158251"/>
            <a:ext cx="7467600" cy="32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endParaRPr dirty="0">
              <a:uFillTx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dirty="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Kiertotuntikaavio</a:t>
            </a:r>
            <a:endParaRPr sz="3600" dirty="0">
              <a:uFillTx/>
            </a:endParaRP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12747"/>
            <a:ext cx="8106745" cy="40662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 descr="Large confetti"/>
          <p:cNvSpPr txBox="1">
            <a:spLocks noGrp="1"/>
          </p:cNvSpPr>
          <p:nvPr>
            <p:ph type="title"/>
          </p:nvPr>
        </p:nvSpPr>
        <p:spPr>
          <a:xfrm>
            <a:off x="838200" y="11582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endParaRPr>
              <a:uFillTx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Erilaisia lukujärjestyksiä</a:t>
            </a:r>
            <a:endParaRPr sz="3600"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AD7436-7B69-5A1D-BC67-86756580B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" y="1924948"/>
            <a:ext cx="9144000" cy="39021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5" descr="Large confetti"/>
          <p:cNvSpPr txBox="1">
            <a:spLocks noGrp="1"/>
          </p:cNvSpPr>
          <p:nvPr>
            <p:ph type="title"/>
          </p:nvPr>
        </p:nvSpPr>
        <p:spPr>
          <a:xfrm>
            <a:off x="838200" y="11582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endParaRPr>
              <a:uFillTx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Erilaisia lukujärjestyksiä</a:t>
            </a:r>
            <a:endParaRPr sz="3600"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262CC9-63A8-15F3-C352-FB2C51A4C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1421"/>
            <a:ext cx="9144000" cy="38121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1" descr="Large confetti"/>
          <p:cNvSpPr txBox="1">
            <a:spLocks noGrp="1"/>
          </p:cNvSpPr>
          <p:nvPr>
            <p:ph type="title"/>
          </p:nvPr>
        </p:nvSpPr>
        <p:spPr>
          <a:xfrm>
            <a:off x="838200" y="1063850"/>
            <a:ext cx="7467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imes New Roman"/>
              <a:buNone/>
            </a:pPr>
            <a:r>
              <a:rPr lang="fi-FI" sz="3600" b="0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Jaksot päättyvät </a:t>
            </a:r>
            <a:r>
              <a:rPr lang="fi-FI" sz="3600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päättöviikkoon</a:t>
            </a:r>
            <a:endParaRPr sz="3600">
              <a:uFillTx/>
            </a:endParaRPr>
          </a:p>
        </p:txBody>
      </p:sp>
      <p:sp>
        <p:nvSpPr>
          <p:cNvPr id="311" name="Google Shape;311;p21"/>
          <p:cNvSpPr txBox="1">
            <a:spLocks noGrp="1"/>
          </p:cNvSpPr>
          <p:nvPr>
            <p:ph type="body" idx="1"/>
          </p:nvPr>
        </p:nvSpPr>
        <p:spPr>
          <a:xfrm>
            <a:off x="1219200" y="2590800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uFillTx/>
            </a:endParaRPr>
          </a:p>
        </p:txBody>
      </p:sp>
      <p:sp>
        <p:nvSpPr>
          <p:cNvPr id="5" name="Google Shape;311;p21"/>
          <p:cNvSpPr txBox="1">
            <a:spLocks/>
          </p:cNvSpPr>
          <p:nvPr/>
        </p:nvSpPr>
        <p:spPr>
          <a:xfrm>
            <a:off x="1028700" y="2699239"/>
            <a:ext cx="6705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•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–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C78"/>
              </a:buClr>
              <a:buSzPts val="1400"/>
              <a:buFont typeface="Domine"/>
              <a:buChar char="»"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Domine"/>
              <a:buNone/>
            </a:pPr>
            <a:r>
              <a:rPr lang="fi-FI" sz="320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fi-FI">
              <a:uFillTx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EE21D-6481-757A-8CA1-20AD89878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375" y="1825625"/>
            <a:ext cx="4108450" cy="42633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DD0394840E9047B79FC2F85E94387E" ma:contentTypeVersion="13" ma:contentTypeDescription="Create a new document." ma:contentTypeScope="" ma:versionID="c7638aa61822bd52e63b5bb3c4a0bd8c">
  <xsd:schema xmlns:xsd="http://www.w3.org/2001/XMLSchema" xmlns:xs="http://www.w3.org/2001/XMLSchema" xmlns:p="http://schemas.microsoft.com/office/2006/metadata/properties" xmlns:ns3="2aaec76f-df8f-441d-a649-5d32f9469c67" xmlns:ns4="808b8312-1270-4b82-af52-1872dcb5b36c" targetNamespace="http://schemas.microsoft.com/office/2006/metadata/properties" ma:root="true" ma:fieldsID="d0cb503b0a3a937d80ade80c07d73923" ns3:_="" ns4:_="">
    <xsd:import namespace="2aaec76f-df8f-441d-a649-5d32f9469c67"/>
    <xsd:import namespace="808b8312-1270-4b82-af52-1872dcb5b36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aec76f-df8f-441d-a649-5d32f9469c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b8312-1270-4b82-af52-1872dcb5b36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74D6C8-CEDD-41A2-A0AF-C43BDB465741}">
  <ds:schemaRefs>
    <ds:schemaRef ds:uri="http://schemas.microsoft.com/office/2006/documentManagement/types"/>
    <ds:schemaRef ds:uri="808b8312-1270-4b82-af52-1872dcb5b36c"/>
    <ds:schemaRef ds:uri="2aaec76f-df8f-441d-a649-5d32f9469c67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590EC2-8E11-4A59-AACC-21741E618C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057B2B-DFDF-4C8E-9F04-F327AC26D8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aec76f-df8f-441d-a649-5d32f9469c67"/>
    <ds:schemaRef ds:uri="808b8312-1270-4b82-af52-1872dcb5b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533</Words>
  <Application>Microsoft Office PowerPoint</Application>
  <PresentationFormat>On-screen Show (4:3)</PresentationFormat>
  <Paragraphs>125</Paragraphs>
  <Slides>19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Blank Presentation</vt:lpstr>
      <vt:lpstr>Ykkösten huoltajailta 2026 </vt:lpstr>
      <vt:lpstr>Yhteystiedot ja tiedotus</vt:lpstr>
      <vt:lpstr>Opiskelu lukiossa</vt:lpstr>
      <vt:lpstr>TUTKINNON RAKENNE</vt:lpstr>
      <vt:lpstr>     Käytössä on viisijaksojärjestelmä</vt:lpstr>
      <vt:lpstr> Kiertotuntikaavio</vt:lpstr>
      <vt:lpstr> Erilaisia lukujärjestyksiä</vt:lpstr>
      <vt:lpstr> Erilaisia lukujärjestyksiä</vt:lpstr>
      <vt:lpstr>Jaksot päättyvät päättöviikkoon</vt:lpstr>
      <vt:lpstr>Uusintakokeet</vt:lpstr>
      <vt:lpstr>Opintojen tukeminen</vt:lpstr>
      <vt:lpstr>Tuen uudistuksia</vt:lpstr>
      <vt:lpstr>Miten lukio-opiskelu eroaa peruskoulusta?</vt:lpstr>
      <vt:lpstr>Oppitunti = 75 min.</vt:lpstr>
      <vt:lpstr>Miten lukio-opiskelu eroaa peruskoulusta?</vt:lpstr>
      <vt:lpstr>Opintojen seuranta Wilmassa</vt:lpstr>
      <vt:lpstr>PowerPoint Presentation</vt:lpstr>
      <vt:lpstr>Jaksotodistus Wilmassa</vt:lpstr>
      <vt:lpstr>Saa kysyä!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Ykkösten vanhempainilta 2018</dc:title>
  <dc:creator>Tinke</dc:creator>
  <cp:lastModifiedBy>Taina Kemppi</cp:lastModifiedBy>
  <cp:revision>271</cp:revision>
  <cp:lastPrinted>2019-08-23T06:28:42Z</cp:lastPrinted>
  <dcterms:modified xsi:type="dcterms:W3CDTF">2026-08-26T11:34:29Z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0x010100E4DD0394840E9047B79FC2F85E94387E</vt:lpwstr>
  </property>
</Properties>
</file>