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embeddedFontLst>
    <p:embeddedFont>
      <p:font typeface="Verdana" pitchFamily="34" charset="0"/>
      <p:regular r:id="rId11"/>
      <p:bold r:id="rId12"/>
      <p:italic r:id="rId13"/>
      <p:boldItalic r:id="rId14"/>
    </p:embeddedFont>
    <p:embeddedFont>
      <p:font typeface="Merriweather Sans" charset="0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ti Koh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7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8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23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Forum 3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4267200" y="1981200"/>
            <a:ext cx="2607353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x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Luvun otsikko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4419600" y="2133600"/>
            <a:ext cx="33558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17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Unioni yhteistä turvaa etsimässä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848" y="334551"/>
            <a:ext cx="4282493" cy="590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3057" y="334551"/>
            <a:ext cx="3945250" cy="914400"/>
          </a:xfrm>
        </p:spPr>
        <p:txBody>
          <a:bodyPr/>
          <a:lstStyle/>
          <a:p>
            <a:r>
              <a:rPr lang="fi-FI" dirty="0"/>
              <a:t>Kokonaisvaltainen kriisinhallinta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03057" y="1614506"/>
            <a:ext cx="3658813" cy="4434602"/>
          </a:xfrm>
        </p:spPr>
        <p:txBody>
          <a:bodyPr/>
          <a:lstStyle/>
          <a:p>
            <a:pPr marL="101600" lv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fi-FI" b="1" dirty="0"/>
              <a:t>Tehtävät</a:t>
            </a:r>
          </a:p>
          <a:p>
            <a:pPr marL="457200" lvl="0" indent="-355600">
              <a:lnSpc>
                <a:spcPts val="2200"/>
              </a:lnSpc>
              <a:spcBef>
                <a:spcPts val="0"/>
              </a:spcBef>
              <a:buFont typeface="Verdana"/>
              <a:buAutoNum type="arabicPeriod"/>
            </a:pPr>
            <a:endParaRPr lang="fi-FI" dirty="0"/>
          </a:p>
          <a:p>
            <a:pPr marL="457200" lvl="0" indent="-355600">
              <a:lnSpc>
                <a:spcPts val="2200"/>
              </a:lnSpc>
              <a:spcBef>
                <a:spcPts val="0"/>
              </a:spcBef>
              <a:buFont typeface="Verdana"/>
              <a:buAutoNum type="arabicPeriod"/>
            </a:pPr>
            <a:r>
              <a:rPr lang="fi-FI" dirty="0"/>
              <a:t>Valitse jokin tällä hetkellä meneillään oleva kriisi, jota EU pyrkii hallitsemaan.</a:t>
            </a:r>
          </a:p>
          <a:p>
            <a:pPr marL="457200" lvl="0" indent="-355600">
              <a:lnSpc>
                <a:spcPts val="2200"/>
              </a:lnSpc>
              <a:spcBef>
                <a:spcPts val="0"/>
              </a:spcBef>
              <a:buFont typeface="Verdana"/>
              <a:buAutoNum type="arabicPeriod"/>
            </a:pPr>
            <a:endParaRPr lang="fi-FI" dirty="0"/>
          </a:p>
          <a:p>
            <a:pPr marL="457200" lvl="0" indent="-355600">
              <a:lnSpc>
                <a:spcPts val="2200"/>
              </a:lnSpc>
              <a:spcBef>
                <a:spcPts val="0"/>
              </a:spcBef>
              <a:buFont typeface="Verdana"/>
              <a:buAutoNum type="arabicPeriod"/>
            </a:pPr>
            <a:r>
              <a:rPr lang="fi-FI" dirty="0"/>
              <a:t>Etsi tarkemmin tietoa siitä, mitä </a:t>
            </a:r>
            <a:r>
              <a:rPr lang="fi-FI" dirty="0" err="1"/>
              <a:t>kokonais</a:t>
            </a:r>
            <a:r>
              <a:rPr lang="fi-FI" dirty="0"/>
              <a:t>- kriisinhallinnan eri keinoja EU käyttää kyseiseen kriisiin. Lisää viimeiseen diaan lähteet ja linkit, joita käytit.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478301" y="311000"/>
            <a:ext cx="3600573" cy="1539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b="1" dirty="0">
                <a:latin typeface="Verdana"/>
                <a:ea typeface="Verdana"/>
                <a:cs typeface="Verdana"/>
                <a:sym typeface="Verdana"/>
              </a:rPr>
              <a:t>1. Mikä kriisi? Esittele se tässä diassa ja luo tarvittaessa uusi dia.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929" y="2133159"/>
            <a:ext cx="2541318" cy="210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112" y="4412175"/>
            <a:ext cx="2914950" cy="163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4385375" y="311000"/>
            <a:ext cx="4276500" cy="57383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b="1" dirty="0">
                <a:latin typeface="Verdana"/>
                <a:ea typeface="Verdana"/>
                <a:cs typeface="Verdana"/>
                <a:sym typeface="Verdana"/>
              </a:rPr>
              <a:t>Kriisin esittely: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351014" y="312511"/>
            <a:ext cx="3894361" cy="1374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b="1" dirty="0">
                <a:latin typeface="Verdana"/>
                <a:ea typeface="Verdana"/>
                <a:cs typeface="Verdana"/>
                <a:sym typeface="Verdana"/>
              </a:rPr>
              <a:t>2. Mitä sotilaallisen kriisinhallinnan keinoja EU kriisissä käyttää?</a:t>
            </a:r>
          </a:p>
        </p:txBody>
      </p:sp>
      <p:sp>
        <p:nvSpPr>
          <p:cNvPr id="184" name="Shape 184"/>
          <p:cNvSpPr/>
          <p:nvPr/>
        </p:nvSpPr>
        <p:spPr>
          <a:xfrm>
            <a:off x="4385375" y="311001"/>
            <a:ext cx="4276500" cy="570997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b="1" dirty="0">
                <a:latin typeface="Verdana"/>
                <a:ea typeface="Verdana"/>
                <a:cs typeface="Verdana"/>
                <a:sym typeface="Verdana"/>
              </a:rPr>
              <a:t>Sotilaallinen kriisinhallinta: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94" y="2152357"/>
            <a:ext cx="3778799" cy="3207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99" y="2250832"/>
            <a:ext cx="3778800" cy="306675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4385375" y="310999"/>
            <a:ext cx="4276500" cy="5681837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2000" b="1" dirty="0">
                <a:latin typeface="Verdana"/>
                <a:ea typeface="Verdana"/>
                <a:cs typeface="Verdana"/>
                <a:sym typeface="Verdana"/>
              </a:rPr>
              <a:t>Siviilikriisinhallinta:</a:t>
            </a: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409199" y="312511"/>
            <a:ext cx="3778800" cy="1374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b="1" dirty="0">
                <a:latin typeface="Verdana"/>
                <a:ea typeface="Verdana"/>
                <a:cs typeface="Verdana"/>
                <a:sym typeface="Verdana"/>
              </a:rPr>
              <a:t>2. Mitä ei-sotilaallisia kriisinhallinnan keinoja EU kriisissä käyttää?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326575" y="311000"/>
            <a:ext cx="3918800" cy="13035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b="1" dirty="0">
                <a:latin typeface="Verdana"/>
                <a:ea typeface="Verdana"/>
                <a:cs typeface="Verdana"/>
                <a:sym typeface="Verdana"/>
              </a:rPr>
              <a:t>3. Mitä tämän kolmannen nuolen osoittamia keinoja EU kriisissä käyttää?</a:t>
            </a:r>
          </a:p>
        </p:txBody>
      </p:sp>
      <p:sp>
        <p:nvSpPr>
          <p:cNvPr id="198" name="Shape 198"/>
          <p:cNvSpPr/>
          <p:nvPr/>
        </p:nvSpPr>
        <p:spPr>
          <a:xfrm>
            <a:off x="4385375" y="310999"/>
            <a:ext cx="4276500" cy="5681837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fi-FI" sz="2000" b="1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i-FI" sz="2000" b="1" dirty="0">
                <a:latin typeface="Verdana"/>
                <a:ea typeface="Verdana"/>
                <a:cs typeface="Verdana"/>
                <a:sym typeface="Verdana"/>
              </a:rPr>
              <a:t>Kolmannen nuolen sisältämät keinot: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354" y="2335237"/>
            <a:ext cx="3964021" cy="2953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28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fi-FI" dirty="0"/>
              <a:t>ähteitä ja linkkejä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i-FI"/>
              <a:t>Kerää tänne käyttämäsi lähteet ja linkit.</a:t>
            </a:r>
          </a:p>
        </p:txBody>
      </p:sp>
      <p:sp>
        <p:nvSpPr>
          <p:cNvPr id="207" name="Shape 207"/>
          <p:cNvSpPr/>
          <p:nvPr/>
        </p:nvSpPr>
        <p:spPr>
          <a:xfrm>
            <a:off x="4572000" y="1600200"/>
            <a:ext cx="4190999" cy="444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174138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fi-FI" dirty="0"/>
              <a:t>Lisätehtäviä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23557" y="1180514"/>
            <a:ext cx="4248443" cy="4787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27000" lvl="0" indent="0">
              <a:spcBef>
                <a:spcPts val="0"/>
              </a:spcBef>
              <a:buNone/>
            </a:pPr>
            <a:endParaRPr lang="fi-FI"/>
          </a:p>
          <a:p>
            <a:pPr marL="584200" lvl="0" indent="-457200">
              <a:spcBef>
                <a:spcPts val="0"/>
              </a:spcBef>
              <a:buAutoNum type="arabicPeriod"/>
            </a:pPr>
            <a:r>
              <a:rPr lang="fi-FI"/>
              <a:t>Etsi Finlexistä Laki sotilaallisesta kriisinhallinnasta. Minkälaisiin operaatioihin Suomi voi lain mukaan osallistua ja kuka niistä päättää?</a:t>
            </a:r>
          </a:p>
          <a:p>
            <a:pPr marL="127000" lvl="0" indent="0">
              <a:spcBef>
                <a:spcPts val="0"/>
              </a:spcBef>
              <a:buNone/>
            </a:pPr>
            <a:endParaRPr lang="fi-FI" dirty="0"/>
          </a:p>
          <a:p>
            <a:pPr marL="584200" lvl="0" indent="-457200">
              <a:spcBef>
                <a:spcPts val="0"/>
              </a:spcBef>
              <a:buFont typeface="+mj-lt"/>
              <a:buAutoNum type="arabicPeriod" startAt="2"/>
            </a:pPr>
            <a:r>
              <a:rPr lang="fi-FI" dirty="0"/>
              <a:t>Etsi uusin valtioneuvoston  </a:t>
            </a:r>
            <a:r>
              <a:rPr lang="fi-FI" dirty="0" err="1"/>
              <a:t>ulko</a:t>
            </a:r>
            <a:r>
              <a:rPr lang="fi-FI" dirty="0"/>
              <a:t>- ja turvallisuus-poliittinen selonteko. </a:t>
            </a:r>
            <a:r>
              <a:rPr lang="fi-FI"/>
              <a:t>Mitä siinä </a:t>
            </a:r>
            <a:r>
              <a:rPr lang="fi-FI" dirty="0"/>
              <a:t>sanotaan konfliktin hallinnasta ja rauhan turvaamisesta?</a:t>
            </a:r>
          </a:p>
        </p:txBody>
      </p:sp>
      <p:sp>
        <p:nvSpPr>
          <p:cNvPr id="207" name="Shape 207"/>
          <p:cNvSpPr/>
          <p:nvPr/>
        </p:nvSpPr>
        <p:spPr>
          <a:xfrm>
            <a:off x="4572000" y="1600200"/>
            <a:ext cx="4190999" cy="444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Shape 216"/>
          <p:cNvPicPr preferRelativeResize="0"/>
          <p:nvPr/>
        </p:nvPicPr>
        <p:blipFill rotWithShape="1">
          <a:blip r:embed="rId3">
            <a:alphaModFix/>
          </a:blip>
          <a:srcRect b="7390"/>
          <a:stretch/>
        </p:blipFill>
        <p:spPr>
          <a:xfrm>
            <a:off x="4746543" y="1262574"/>
            <a:ext cx="4117950" cy="250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125" y="3938353"/>
            <a:ext cx="4117959" cy="2281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874042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160</Words>
  <Application>Microsoft Office PowerPoint</Application>
  <PresentationFormat>Näytössä katseltava diaesitys (4:3)</PresentationFormat>
  <Paragraphs>91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Verdana</vt:lpstr>
      <vt:lpstr>Merriweather Sans</vt:lpstr>
      <vt:lpstr>Blank Presentation</vt:lpstr>
      <vt:lpstr>Dia 1</vt:lpstr>
      <vt:lpstr>Kokonaisvaltainen kriisinhallinta</vt:lpstr>
      <vt:lpstr>Dia 3</vt:lpstr>
      <vt:lpstr>Dia 4</vt:lpstr>
      <vt:lpstr>Dia 5</vt:lpstr>
      <vt:lpstr>Dia 6</vt:lpstr>
      <vt:lpstr>Lähteitä ja linkkejä</vt:lpstr>
      <vt:lpstr>Lisätehtäviä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Sari Kumpula</dc:creator>
  <cp:lastModifiedBy>Toni Uusimäki</cp:lastModifiedBy>
  <cp:revision>47</cp:revision>
  <dcterms:modified xsi:type="dcterms:W3CDTF">2019-05-15T10:49:45Z</dcterms:modified>
</cp:coreProperties>
</file>