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p. 132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pohj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88"/>
            <a:ext cx="9145589" cy="68627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8156295" y="6248400"/>
            <a:ext cx="301907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kopiosto.fi/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4294967295"/>
          </p:nvPr>
        </p:nvSpPr>
        <p:spPr>
          <a:xfrm>
            <a:off x="8255175" y="6248400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" name="image2.png" descr="or_etusivu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763"/>
            <a:ext cx="9145589" cy="6869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3.png" descr="openroa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1905000"/>
            <a:ext cx="4794250" cy="1133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4.png" descr="pallot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62" y="1447800"/>
            <a:ext cx="9139239" cy="50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23850" y="2997199"/>
            <a:ext cx="8686800" cy="101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 sz="3200">
                <a:solidFill>
                  <a:srgbClr val="802536"/>
                </a:solidFill>
              </a:rPr>
              <a:t>Apuverbien </a:t>
            </a:r>
            <a:br>
              <a:rPr b="1" sz="3200">
                <a:solidFill>
                  <a:srgbClr val="802536"/>
                </a:solidFill>
              </a:rPr>
            </a:br>
            <a:r>
              <a:rPr b="1" sz="3200">
                <a:solidFill>
                  <a:srgbClr val="802536"/>
                </a:solidFill>
              </a:rPr>
              <a:t>erityistapauksia</a:t>
            </a:r>
          </a:p>
        </p:txBody>
      </p:sp>
      <p:sp>
        <p:nvSpPr>
          <p:cNvPr id="26" name="Shape 26"/>
          <p:cNvSpPr/>
          <p:nvPr/>
        </p:nvSpPr>
        <p:spPr>
          <a:xfrm>
            <a:off x="228598" y="6248400"/>
            <a:ext cx="8763004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Julie Silk, Riitta Silk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" name="Shape 58"/>
          <p:cNvSpPr/>
          <p:nvPr/>
        </p:nvSpPr>
        <p:spPr>
          <a:xfrm>
            <a:off x="685800" y="771345"/>
            <a:ext cx="777240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Olla tapana</a:t>
            </a:r>
          </a:p>
        </p:txBody>
      </p:sp>
      <p:sp>
        <p:nvSpPr>
          <p:cNvPr id="59" name="Shape 59"/>
          <p:cNvSpPr/>
          <p:nvPr/>
        </p:nvSpPr>
        <p:spPr>
          <a:xfrm>
            <a:off x="755650" y="1700211"/>
            <a:ext cx="7058025" cy="265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400"/>
              </a:spcBef>
              <a:defRPr b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Selitä ja suomenna.</a:t>
            </a: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buSzPct val="100000"/>
              <a:buAutoNum type="arabicPeriod" startAt="3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Hector has always had a habit of scratching his head.</a:t>
            </a:r>
          </a:p>
          <a:p>
            <a:pPr marL="457200" indent="-457200">
              <a:defRPr b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have a habit of doing sth</a:t>
            </a:r>
            <a:br/>
            <a:r>
              <a:rPr b="0"/>
              <a:t>Hectorilla on aina ollut tapana raapia päätään.</a:t>
            </a: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buSzPct val="100000"/>
              <a:buAutoNum type="arabicPeriod" startAt="4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Are you in the habit of laughing at your own jokes?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145180"/>
                </a:solidFill>
              </a:rPr>
              <a:t>be in the habit of doing sth</a:t>
            </a:r>
            <a:endParaRPr b="1">
              <a:solidFill>
                <a:srgbClr val="145180"/>
              </a:solidFill>
            </a:endParaRP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Onko sinulla tapana nauraa omille vitseillesi?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Num" sz="quarter" idx="4294967295"/>
          </p:nvPr>
        </p:nvSpPr>
        <p:spPr>
          <a:xfrm>
            <a:off x="8169488" y="6248400"/>
            <a:ext cx="288710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" name="Shape 62"/>
          <p:cNvSpPr/>
          <p:nvPr>
            <p:ph type="title" idx="4294967295"/>
          </p:nvPr>
        </p:nvSpPr>
        <p:spPr>
          <a:xfrm>
            <a:off x="539750" y="620712"/>
            <a:ext cx="7772400" cy="94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Be</a:t>
            </a:r>
          </a:p>
        </p:txBody>
      </p:sp>
      <p:sp>
        <p:nvSpPr>
          <p:cNvPr id="63" name="Shape 63"/>
          <p:cNvSpPr/>
          <p:nvPr>
            <p:ph type="body" idx="4294967295"/>
          </p:nvPr>
        </p:nvSpPr>
        <p:spPr>
          <a:xfrm>
            <a:off x="539750" y="1700211"/>
            <a:ext cx="7772400" cy="41148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</a:p>
          <a:p>
            <a:pPr>
              <a:buSzTx/>
              <a:buNone/>
              <a:defRPr sz="2000"/>
            </a:pP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1. The test is about to begin.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Koe alkaa aivan kohta.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2. The parents were not about to give in.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Vanhemmilla ei ollut aikomustakaan antaa periksi.</a:t>
            </a:r>
          </a:p>
          <a:p>
            <a:pPr>
              <a:buSzTx/>
              <a:buNone/>
              <a:defRPr sz="2000">
                <a:solidFill>
                  <a:srgbClr val="145180"/>
                </a:solidFill>
              </a:defRPr>
            </a:pP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3. Were you about to say something?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Olitko aikeissa sanoa jotain?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 idx="4294967295"/>
          </p:nvPr>
        </p:nvSpPr>
        <p:spPr>
          <a:xfrm>
            <a:off x="539750" y="620712"/>
            <a:ext cx="7772400" cy="94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Be</a:t>
            </a:r>
          </a:p>
        </p:txBody>
      </p:sp>
      <p:sp>
        <p:nvSpPr>
          <p:cNvPr id="66" name="Shape 66"/>
          <p:cNvSpPr/>
          <p:nvPr>
            <p:ph type="body" sz="half" idx="4294967295"/>
          </p:nvPr>
        </p:nvSpPr>
        <p:spPr>
          <a:xfrm>
            <a:off x="539750" y="1700211"/>
            <a:ext cx="7772400" cy="29527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</a:p>
          <a:p>
            <a:pPr>
              <a:buSzTx/>
              <a:buNone/>
              <a:defRPr sz="2000"/>
            </a:pP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4. Visitors to the mosque are to remove their shoes.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Moskeijassa vierailevien on riisuttava kenkänsä.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5. The parcel was to arrive today.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Paketin oli määrä saapua tänään.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Shape 69"/>
          <p:cNvSpPr/>
          <p:nvPr/>
        </p:nvSpPr>
        <p:spPr>
          <a:xfrm>
            <a:off x="755650" y="1628774"/>
            <a:ext cx="7489825" cy="363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Vertaa: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a) The Titanic was about to sail.</a:t>
            </a:r>
            <a:r>
              <a:rPr>
                <a:solidFill>
                  <a:srgbClr val="145180"/>
                </a:solidFill>
              </a:rPr>
              <a:t>	</a:t>
            </a:r>
            <a:endParaRPr>
              <a:solidFill>
                <a:srgbClr val="145180"/>
              </a:solidFill>
            </a:endParaRPr>
          </a:p>
          <a:p>
            <a:pPr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Titanic oli juuri lähdössä purjehtimaan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b) The Titanic was to sink.	</a:t>
            </a:r>
            <a:r>
              <a:rPr>
                <a:solidFill>
                  <a:srgbClr val="145180"/>
                </a:solidFill>
              </a:rPr>
              <a:t>	</a:t>
            </a:r>
            <a:endParaRPr>
              <a:solidFill>
                <a:srgbClr val="145180"/>
              </a:solidFill>
            </a:endParaRPr>
          </a:p>
          <a:p>
            <a:pPr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Titanic oli uppoava. / Titanicin kohtalona oli upota.</a:t>
            </a:r>
          </a:p>
          <a:p>
            <a:pPr>
              <a:spcBef>
                <a:spcPts val="400"/>
              </a:spcBef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a) be about to do sth 	</a:t>
            </a:r>
            <a:r>
              <a:rPr b="0"/>
              <a:t>olla tekemäisillään / aikeissa tehdä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b) be to do sth 		</a:t>
            </a:r>
            <a:r>
              <a:rPr b="0"/>
              <a:t>olla määrä, olla tarkoitus /kohtalona</a:t>
            </a:r>
          </a:p>
        </p:txBody>
      </p:sp>
      <p:sp>
        <p:nvSpPr>
          <p:cNvPr id="70" name="Shape 70"/>
          <p:cNvSpPr/>
          <p:nvPr>
            <p:ph type="title" idx="4294967295"/>
          </p:nvPr>
        </p:nvSpPr>
        <p:spPr>
          <a:xfrm>
            <a:off x="684212" y="692150"/>
            <a:ext cx="7772401" cy="936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algn="l" defTabSz="484630">
              <a:defRPr b="1" sz="2300"/>
            </a:pPr>
            <a:br/>
            <a:r>
              <a:rPr sz="1600"/>
              <a:t>Be</a:t>
            </a:r>
            <a:br>
              <a:rPr sz="1600"/>
            </a:b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>
            <p:ph type="body" idx="4294967295"/>
          </p:nvPr>
        </p:nvSpPr>
        <p:spPr>
          <a:xfrm>
            <a:off x="684212" y="1557336"/>
            <a:ext cx="7772401" cy="4114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</a:p>
          <a:p>
            <a:pPr>
              <a:buSzTx/>
              <a:buNone/>
              <a:defRPr sz="2000"/>
            </a:pP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1. Do have some more cake.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Ota toki lisää kakkua.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2. We did call you.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Kyllä me varmasti soitimme sinulle.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3. This does seem difficult.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Tämä näyttää todellakin vaikealta.</a:t>
            </a:r>
          </a:p>
        </p:txBody>
      </p:sp>
      <p:sp>
        <p:nvSpPr>
          <p:cNvPr id="74" name="Shape 74"/>
          <p:cNvSpPr/>
          <p:nvPr>
            <p:ph type="title" idx="4294967295"/>
          </p:nvPr>
        </p:nvSpPr>
        <p:spPr>
          <a:xfrm>
            <a:off x="685800" y="609600"/>
            <a:ext cx="7772400" cy="874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Do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" name="Shape 77"/>
          <p:cNvSpPr/>
          <p:nvPr>
            <p:ph type="title" idx="4294967295"/>
          </p:nvPr>
        </p:nvSpPr>
        <p:spPr>
          <a:xfrm>
            <a:off x="685800" y="609598"/>
            <a:ext cx="7772400" cy="1143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Do</a:t>
            </a:r>
          </a:p>
        </p:txBody>
      </p:sp>
      <p:sp>
        <p:nvSpPr>
          <p:cNvPr id="78" name="Shape 78"/>
          <p:cNvSpPr/>
          <p:nvPr>
            <p:ph type="body" idx="4294967295"/>
          </p:nvPr>
        </p:nvSpPr>
        <p:spPr>
          <a:xfrm>
            <a:off x="684212" y="1700211"/>
            <a:ext cx="7632701" cy="35274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</a:p>
          <a:p>
            <a:pPr>
              <a:lnSpc>
                <a:spcPct val="80000"/>
              </a:lnSpc>
              <a:buSzTx/>
              <a:buNone/>
              <a:defRPr b="1" sz="2000">
                <a:solidFill>
                  <a:srgbClr val="145180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4. Who wants to start? – I do!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Kuka haluaa aloittaa? – Minä!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5. Sabrina hates high heels, and so does Cathy.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Sabrina inhoaa korkkareita, ja niin inhoaa Cathykin.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buSzTx/>
              <a:buNone/>
              <a:defRPr b="1" sz="20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Korostava: I </a:t>
            </a:r>
            <a:r>
              <a:rPr b="1"/>
              <a:t>do</a:t>
            </a:r>
            <a:r>
              <a:t> love roses.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Korvaava:</a:t>
            </a:r>
            <a:r>
              <a:rPr b="1"/>
              <a:t> </a:t>
            </a:r>
            <a:r>
              <a:t>Robin plays well, and so </a:t>
            </a:r>
            <a:r>
              <a:rPr b="1"/>
              <a:t>do</a:t>
            </a:r>
            <a:r>
              <a:t> you.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" name="Shape 81"/>
          <p:cNvSpPr/>
          <p:nvPr>
            <p:ph type="title" idx="4294967295"/>
          </p:nvPr>
        </p:nvSpPr>
        <p:spPr>
          <a:xfrm>
            <a:off x="611187" y="692150"/>
            <a:ext cx="7772401" cy="8032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algn="l">
              <a:defRPr b="1" sz="2400"/>
            </a:pPr>
            <a:r>
              <a:t>Let’s practise: </a:t>
            </a:r>
            <a:br/>
            <a:r>
              <a:t>Ilmaise englanniksi. Käytä korostavaa </a:t>
            </a:r>
            <a:r>
              <a:rPr>
                <a:solidFill>
                  <a:srgbClr val="802536"/>
                </a:solidFill>
              </a:rPr>
              <a:t>do</a:t>
            </a:r>
            <a:r>
              <a:t>-verbiä.</a:t>
            </a:r>
          </a:p>
        </p:txBody>
      </p:sp>
      <p:sp>
        <p:nvSpPr>
          <p:cNvPr id="82" name="Shape 82"/>
          <p:cNvSpPr/>
          <p:nvPr>
            <p:ph type="body" idx="4294967295"/>
          </p:nvPr>
        </p:nvSpPr>
        <p:spPr>
          <a:xfrm>
            <a:off x="684212" y="1700211"/>
            <a:ext cx="8064501" cy="4176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SzTx/>
              <a:buNone/>
              <a:defRPr sz="2000"/>
            </a:pPr>
            <a:r>
              <a:t>1. Me todellakin arvostamme apuasi.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We do appreciate your help.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2. Abigail tosiaan näyttää innostuneelta.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Abigail does look excited.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3. Yritä ihmeessä kovempaa.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Do try harder.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4. Oliver ihan varmasti sanoi niin.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Oliver did say so.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" name="Shape 85"/>
          <p:cNvSpPr/>
          <p:nvPr>
            <p:ph type="title" idx="4294967295"/>
          </p:nvPr>
        </p:nvSpPr>
        <p:spPr>
          <a:xfrm>
            <a:off x="685800" y="533400"/>
            <a:ext cx="7772400" cy="1023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Have</a:t>
            </a:r>
          </a:p>
        </p:txBody>
      </p:sp>
      <p:sp>
        <p:nvSpPr>
          <p:cNvPr id="86" name="Shape 86"/>
          <p:cNvSpPr/>
          <p:nvPr>
            <p:ph type="body" idx="4294967295"/>
          </p:nvPr>
        </p:nvSpPr>
        <p:spPr>
          <a:xfrm>
            <a:off x="684212" y="1844675"/>
            <a:ext cx="7632701" cy="38163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b="1" sz="1700">
                <a:solidFill>
                  <a:srgbClr val="145180"/>
                </a:solidFill>
              </a:defRPr>
            </a:pPr>
            <a:r>
              <a:t>Suomenna lause.</a:t>
            </a: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sz="1700"/>
            </a:pPr>
          </a:p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1. Jeff must have his hair cut before the trip.</a:t>
            </a:r>
          </a:p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sz="1700">
                <a:solidFill>
                  <a:srgbClr val="145180"/>
                </a:solidFill>
              </a:defRPr>
            </a:pPr>
            <a:r>
              <a:t>    Jeffin täytyy leikkauttaa hiuksensa ennen matkaa</a:t>
            </a:r>
            <a:r>
              <a:rPr>
                <a:solidFill>
                  <a:srgbClr val="000000"/>
                </a:solidFill>
              </a:rPr>
              <a:t>.</a:t>
            </a:r>
          </a:p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 </a:t>
            </a:r>
          </a:p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2. The Mayor had his portrait painted.</a:t>
            </a:r>
          </a:p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sz="1700">
                <a:solidFill>
                  <a:srgbClr val="145180"/>
                </a:solidFill>
              </a:defRPr>
            </a:pPr>
            <a:r>
              <a:t>    Pormestari maalautti muotokuvansa.</a:t>
            </a: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b="1" sz="1700"/>
            </a:pP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b="1" sz="1700"/>
            </a:pPr>
          </a:p>
          <a:p>
            <a:pPr marL="291465" indent="-291465" defTabSz="777240">
              <a:lnSpc>
                <a:spcPct val="80000"/>
              </a:lnSpc>
              <a:spcBef>
                <a:spcPts val="400"/>
              </a:spcBef>
              <a:buSzTx/>
              <a:buNone/>
              <a:defRPr b="1" sz="1700"/>
            </a:pPr>
            <a:r>
              <a:t>Have/get something done 	</a:t>
            </a:r>
            <a:r>
              <a:rPr b="0"/>
              <a:t>teettää</a:t>
            </a: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sz="1700"/>
            </a:pP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sz="1000"/>
            </a:pP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sz="600">
                <a:solidFill>
                  <a:srgbClr val="145180"/>
                </a:solidFill>
              </a:defRPr>
            </a:pP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sz="600">
                <a:solidFill>
                  <a:srgbClr val="145180"/>
                </a:solidFill>
              </a:defRPr>
            </a:pPr>
          </a:p>
          <a:p>
            <a:pPr marL="291465" indent="-291465" defTabSz="777240">
              <a:lnSpc>
                <a:spcPct val="80000"/>
              </a:lnSpc>
              <a:spcBef>
                <a:spcPts val="600"/>
              </a:spcBef>
              <a:buSzTx/>
              <a:buNone/>
              <a:defRPr sz="600">
                <a:solidFill>
                  <a:srgbClr val="145180"/>
                </a:solidFill>
              </a:defRPr>
            </a:pPr>
          </a:p>
          <a:p>
            <a:pPr marL="291465" indent="-291465" defTabSz="777240">
              <a:lnSpc>
                <a:spcPct val="80000"/>
              </a:lnSpc>
              <a:spcBef>
                <a:spcPts val="100"/>
              </a:spcBef>
              <a:buSzTx/>
              <a:buNone/>
              <a:defRPr sz="600"/>
            </a:pP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500"/>
                                        <p:tgtEl>
                                          <p:spTgt spid="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4" dur="500"/>
                                        <p:tgtEl>
                                          <p:spTgt spid="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>
            <p:ph type="title" idx="4294967295"/>
          </p:nvPr>
        </p:nvSpPr>
        <p:spPr>
          <a:xfrm>
            <a:off x="685800" y="609598"/>
            <a:ext cx="7772400" cy="1143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Have</a:t>
            </a:r>
          </a:p>
        </p:txBody>
      </p:sp>
      <p:sp>
        <p:nvSpPr>
          <p:cNvPr id="90" name="Shape 90"/>
          <p:cNvSpPr/>
          <p:nvPr>
            <p:ph type="body" idx="4294967295"/>
          </p:nvPr>
        </p:nvSpPr>
        <p:spPr>
          <a:xfrm>
            <a:off x="611186" y="1557336"/>
            <a:ext cx="8208965" cy="42481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marL="609600" indent="-609600">
              <a:lnSpc>
                <a:spcPct val="9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</a:p>
          <a:p>
            <a:pPr marL="609600" indent="-609600">
              <a:lnSpc>
                <a:spcPct val="9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3. Have a nurse check your blood pressure.</a:t>
            </a:r>
          </a:p>
          <a:p>
            <a:pPr marL="609600" indent="-6096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Pyydä hoitajaa mittaamaan verenpaineesi</a:t>
            </a:r>
            <a:r>
              <a:rPr i="1"/>
              <a:t>.</a:t>
            </a:r>
            <a:endParaRPr i="1"/>
          </a:p>
          <a:p>
            <a:pPr marL="609600" indent="-609600">
              <a:lnSpc>
                <a:spcPct val="9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4. I’ll have a plumber fix the leak.</a:t>
            </a:r>
          </a:p>
          <a:p>
            <a:pPr marL="609600" indent="-6096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Pyydän putkimiestä korjaamaan vuodon.</a:t>
            </a:r>
            <a:br/>
            <a:br/>
            <a:endParaRPr b="1"/>
          </a:p>
          <a:p>
            <a:pPr marL="609600" indent="-609600">
              <a:lnSpc>
                <a:spcPct val="90000"/>
              </a:lnSpc>
              <a:spcBef>
                <a:spcPts val="400"/>
              </a:spcBef>
              <a:buSzTx/>
              <a:buNone/>
              <a:defRPr b="1" sz="2000"/>
            </a:pPr>
            <a:r>
              <a:t>Have/ask somebody to do something </a:t>
            </a:r>
            <a:r>
              <a:rPr b="0"/>
              <a:t>pyytää jotakuta tekemään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Shape 93"/>
          <p:cNvSpPr/>
          <p:nvPr>
            <p:ph type="title" idx="4294967295"/>
          </p:nvPr>
        </p:nvSpPr>
        <p:spPr>
          <a:xfrm>
            <a:off x="684212" y="981075"/>
            <a:ext cx="7772401" cy="8032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algn="l">
              <a:defRPr b="1" sz="2400"/>
            </a:pPr>
            <a:r>
              <a:t>Let’s practise: </a:t>
            </a:r>
            <a:br/>
            <a:r>
              <a:t>Ilmaise englanniksi. Käytä </a:t>
            </a:r>
            <a:r>
              <a:rPr>
                <a:solidFill>
                  <a:srgbClr val="802536"/>
                </a:solidFill>
              </a:rPr>
              <a:t>have</a:t>
            </a:r>
            <a:r>
              <a:t>-verbiä.</a:t>
            </a:r>
          </a:p>
        </p:txBody>
      </p:sp>
      <p:sp>
        <p:nvSpPr>
          <p:cNvPr id="94" name="Shape 94"/>
          <p:cNvSpPr/>
          <p:nvPr>
            <p:ph type="body" idx="4294967295"/>
          </p:nvPr>
        </p:nvSpPr>
        <p:spPr>
          <a:xfrm>
            <a:off x="684212" y="1916111"/>
            <a:ext cx="8064501" cy="4176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buSzTx/>
              <a:buNone/>
              <a:defRPr sz="2000"/>
            </a:pP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1. Natalie maalautti talonsa.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Natalie had her house painted.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2. Missä sinä otatit passikuvasi?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Where did you have your passport photo taken?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3. Mike haluaa korjauttaa moponsa.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Mike wants to have his moped fixed/repaired.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4294967295"/>
          </p:nvPr>
        </p:nvSpPr>
        <p:spPr>
          <a:xfrm>
            <a:off x="611187" y="836611"/>
            <a:ext cx="7772401" cy="49688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b="1" sz="1100"/>
            </a:pPr>
            <a:r>
              <a:t>Otavan asiakaspalvelu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Puh. 0800 17117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asiakaspalvelu@otava.fi </a:t>
            </a:r>
          </a:p>
          <a:p>
            <a:pPr marL="336041" indent="-336041" defTabSz="896111">
              <a:lnSpc>
                <a:spcPct val="80000"/>
              </a:lnSpc>
              <a:buSzTx/>
              <a:buNone/>
              <a:defRPr sz="1100"/>
            </a:pP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b="1" sz="1100"/>
            </a:pPr>
            <a:r>
              <a:t>Tilaukset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Kirjavälitys Oy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Puh. 010 345 1520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Faksi 010 345 1454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kvtilaus@kirjavalitys.fi </a:t>
            </a:r>
          </a:p>
          <a:p>
            <a:pPr marL="336041" indent="-336041" defTabSz="896111">
              <a:lnSpc>
                <a:spcPct val="80000"/>
              </a:lnSpc>
              <a:buSzTx/>
              <a:buNone/>
              <a:defRPr sz="1100"/>
            </a:pP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b="1" sz="1100"/>
            </a:pPr>
            <a:r>
              <a:t>Käyttöehdot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Tämä aineisto on suojattu tekijänoikeuslailla (404/1961).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Aineistoa saadaan käyttää luokkaopetustilanteessa sekä 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oppituntien valmistelussa. Aineistoa saadaan muunnella, 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mutta aineiston tai sen osien luovuttaminen eteenpäin tai 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kopioiminen kaupallisiin tarkoituksiin on kiellettyä.</a:t>
            </a:r>
          </a:p>
          <a:p>
            <a:pPr marL="336041" indent="-336041" defTabSz="896111">
              <a:lnSpc>
                <a:spcPct val="80000"/>
              </a:lnSpc>
              <a:buSzTx/>
              <a:buNone/>
              <a:defRPr b="1" sz="1100"/>
            </a:pP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b="1" sz="1100"/>
            </a:pPr>
            <a:r>
              <a:t>Tarkastusoikeus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Käyttöehtojen noudattamista valvoo Kopiosto ry. 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Tarkastusajankohta sovitaan erikseen yhteistyössä 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käyttöoikeuden haltijan kanssa. Lisätietoja luvista ja 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niiden sisällöstä antaa Kopiosto ry,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www.kopiosto.fi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/</a:t>
            </a:r>
            <a:r>
              <a:t>. </a:t>
            </a:r>
          </a:p>
          <a:p>
            <a:pPr marL="336041" indent="-336041" defTabSz="896111">
              <a:lnSpc>
                <a:spcPct val="80000"/>
              </a:lnSpc>
              <a:buSzTx/>
              <a:buNone/>
              <a:defRPr sz="1100"/>
            </a:pPr>
          </a:p>
          <a:p>
            <a:pPr marL="336041" indent="-336041" defTabSz="896111">
              <a:lnSpc>
                <a:spcPct val="80000"/>
              </a:lnSpc>
              <a:buSzTx/>
              <a:buNone/>
              <a:defRPr sz="1100"/>
            </a:pP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KLK 89.5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Tno 09BL</a:t>
            </a:r>
          </a:p>
          <a:p>
            <a:pPr marL="336041" indent="-336041" defTabSz="896111">
              <a:lnSpc>
                <a:spcPct val="80000"/>
              </a:lnSpc>
              <a:spcBef>
                <a:spcPts val="200"/>
              </a:spcBef>
              <a:buSzTx/>
              <a:buNone/>
              <a:defRPr sz="1100"/>
            </a:pPr>
            <a:r>
              <a:t>ISBN: 978-951-126572-6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Shape 97"/>
          <p:cNvSpPr/>
          <p:nvPr>
            <p:ph type="body" idx="4294967295"/>
          </p:nvPr>
        </p:nvSpPr>
        <p:spPr>
          <a:xfrm>
            <a:off x="684212" y="2205036"/>
            <a:ext cx="8064501" cy="33845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4. Minä olen poistattanut kaksi syntymämerkkiä. (remove)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I have had two birthmarks removed.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5. Pyydä hammaslääkäriä valkaisemaan hampaasi.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Have a dentist whiten your teeth.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(Ask a dentist to whiten your teeth.)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6. Pyysin serkkuani tarkastamaan öljyn autossani.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I had my cousin check the oil in my car.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(I asked my cousin to check the oil in my car.)</a:t>
            </a:r>
          </a:p>
        </p:txBody>
      </p:sp>
      <p:sp>
        <p:nvSpPr>
          <p:cNvPr id="98" name="Shape 98"/>
          <p:cNvSpPr/>
          <p:nvPr/>
        </p:nvSpPr>
        <p:spPr>
          <a:xfrm>
            <a:off x="684212" y="986377"/>
            <a:ext cx="7772401" cy="79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Let’s practise: </a:t>
            </a:r>
            <a:br/>
            <a:r>
              <a:t>Ilmaise englanniksi. Käytä </a:t>
            </a:r>
            <a:r>
              <a:rPr>
                <a:solidFill>
                  <a:srgbClr val="802536"/>
                </a:solidFill>
              </a:rPr>
              <a:t>have</a:t>
            </a:r>
            <a:r>
              <a:t>-verbiä.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Shape 101"/>
          <p:cNvSpPr/>
          <p:nvPr>
            <p:ph type="title" idx="4294967295"/>
          </p:nvPr>
        </p:nvSpPr>
        <p:spPr>
          <a:xfrm>
            <a:off x="685800" y="533400"/>
            <a:ext cx="7772400" cy="1023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Shall</a:t>
            </a:r>
          </a:p>
        </p:txBody>
      </p:sp>
      <p:sp>
        <p:nvSpPr>
          <p:cNvPr id="102" name="Shape 102"/>
          <p:cNvSpPr/>
          <p:nvPr>
            <p:ph type="body" idx="4294967295"/>
          </p:nvPr>
        </p:nvSpPr>
        <p:spPr>
          <a:xfrm>
            <a:off x="684212" y="1700211"/>
            <a:ext cx="7632701" cy="403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Mikä sävy? Suomenna lause.</a:t>
            </a:r>
            <a:r>
              <a:rPr b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buSzTx/>
              <a:buNone/>
              <a:defRPr sz="20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1. They shall regret this!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Tätä he saavat vielä katua!   </a:t>
            </a:r>
            <a:r>
              <a:rPr>
                <a:solidFill>
                  <a:srgbClr val="000000"/>
                </a:solidFill>
              </a:rPr>
              <a:t>(uhkaus)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2. You shall get your money back, don’t worry.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Saatte rahanne takaisin, olkaa huoleti.   </a:t>
            </a:r>
            <a:r>
              <a:rPr>
                <a:solidFill>
                  <a:srgbClr val="000000"/>
                </a:solidFill>
              </a:rPr>
              <a:t>(lupaus)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 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3. We shall overcome.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Me tulemme voittamaan.   </a:t>
            </a:r>
            <a:r>
              <a:rPr>
                <a:solidFill>
                  <a:srgbClr val="000000"/>
                </a:solidFill>
              </a:rPr>
              <a:t>(vanhahtavaa kieltä)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>
            <p:ph type="title" idx="4294967295"/>
          </p:nvPr>
        </p:nvSpPr>
        <p:spPr>
          <a:xfrm>
            <a:off x="684212" y="333375"/>
            <a:ext cx="7772401" cy="1023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Will</a:t>
            </a:r>
          </a:p>
        </p:txBody>
      </p:sp>
      <p:sp>
        <p:nvSpPr>
          <p:cNvPr id="106" name="Shape 106"/>
          <p:cNvSpPr/>
          <p:nvPr>
            <p:ph type="body" idx="4294967295"/>
          </p:nvPr>
        </p:nvSpPr>
        <p:spPr>
          <a:xfrm>
            <a:off x="611186" y="1844675"/>
            <a:ext cx="8135940" cy="39592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SzTx/>
              <a:buNone/>
              <a:defRPr sz="2000"/>
            </a:pPr>
            <a:r>
              <a:t>1. Boys will be boys.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Pojat ovat poikia.  </a:t>
            </a:r>
            <a:r>
              <a:rPr>
                <a:solidFill>
                  <a:srgbClr val="000000"/>
                </a:solidFill>
              </a:rPr>
              <a:t>(taipumus)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2. Coffee stains will not come out.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Kahvitahrat eivät tahdo irrota.  </a:t>
            </a:r>
            <a:r>
              <a:rPr>
                <a:solidFill>
                  <a:srgbClr val="000000"/>
                </a:solidFill>
              </a:rPr>
              <a:t>(itsepintaisuus)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3. My cat will sit by the window for hours.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Kissani istuu ikkunan vieressä tuntikausia.  </a:t>
            </a:r>
            <a:r>
              <a:rPr>
                <a:solidFill>
                  <a:srgbClr val="000000"/>
                </a:solidFill>
              </a:rPr>
              <a:t>(tapa)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4. You may see the patient now if you will.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Voitte mennä katsomaan potilasta nyt, mikäli haluatte.  </a:t>
            </a:r>
            <a:r>
              <a:rPr>
                <a:solidFill>
                  <a:srgbClr val="000000"/>
                </a:solidFill>
              </a:rPr>
              <a:t>(halukkuus) </a:t>
            </a:r>
          </a:p>
        </p:txBody>
      </p:sp>
      <p:sp>
        <p:nvSpPr>
          <p:cNvPr id="107" name="Shape 107"/>
          <p:cNvSpPr/>
          <p:nvPr/>
        </p:nvSpPr>
        <p:spPr>
          <a:xfrm>
            <a:off x="611187" y="1341437"/>
            <a:ext cx="778827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Mikä sävy? Suomenna lause.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Shape 110"/>
          <p:cNvSpPr/>
          <p:nvPr>
            <p:ph type="title" idx="4294967295"/>
          </p:nvPr>
        </p:nvSpPr>
        <p:spPr>
          <a:xfrm>
            <a:off x="611187" y="549275"/>
            <a:ext cx="7772401" cy="1023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Should</a:t>
            </a:r>
          </a:p>
        </p:txBody>
      </p:sp>
      <p:sp>
        <p:nvSpPr>
          <p:cNvPr id="111" name="Shape 111"/>
          <p:cNvSpPr/>
          <p:nvPr>
            <p:ph type="body" idx="4294967295"/>
          </p:nvPr>
        </p:nvSpPr>
        <p:spPr>
          <a:xfrm>
            <a:off x="611186" y="1557336"/>
            <a:ext cx="8135940" cy="38163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  <a:r>
              <a:rPr b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buSzTx/>
              <a:buNone/>
              <a:defRPr sz="20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1. Should I be late, there’s food in the fridge.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Jos sattuisin myöhästymään, niin jääkaapissa on ruokaa.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2. If Mary should drop in, tell her I’ll be back soon.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Jos Mary sattuisi pistäytymään, sano, että palaan pian</a:t>
            </a:r>
            <a:r>
              <a:rPr i="1"/>
              <a:t>.</a:t>
            </a:r>
            <a:endParaRPr i="1"/>
          </a:p>
          <a:p>
            <a:pPr>
              <a:lnSpc>
                <a:spcPct val="80000"/>
              </a:lnSpc>
              <a:buSzTx/>
              <a:buNone/>
              <a:defRPr i="1" sz="2000">
                <a:solidFill>
                  <a:srgbClr val="145180"/>
                </a:solidFill>
              </a:defRPr>
            </a:pPr>
          </a:p>
          <a:p>
            <a:pPr>
              <a:lnSpc>
                <a:spcPct val="80000"/>
              </a:lnSpc>
              <a:buSzTx/>
              <a:buNone/>
              <a:defRPr b="1" sz="20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should</a:t>
            </a:r>
            <a:r>
              <a:rPr b="0"/>
              <a:t>		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sattuisi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satunnainen mahdollisuus </a:t>
            </a:r>
            <a:r>
              <a:rPr b="1"/>
              <a:t>if</a:t>
            </a:r>
            <a:r>
              <a:t>-lauseessa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hape 114"/>
          <p:cNvSpPr/>
          <p:nvPr>
            <p:ph type="title" idx="4294967295"/>
          </p:nvPr>
        </p:nvSpPr>
        <p:spPr>
          <a:xfrm>
            <a:off x="685800" y="609600"/>
            <a:ext cx="7772400" cy="874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Should</a:t>
            </a:r>
          </a:p>
        </p:txBody>
      </p:sp>
      <p:sp>
        <p:nvSpPr>
          <p:cNvPr id="115" name="Shape 115"/>
          <p:cNvSpPr/>
          <p:nvPr>
            <p:ph type="body" idx="4294967295"/>
          </p:nvPr>
        </p:nvSpPr>
        <p:spPr>
          <a:xfrm>
            <a:off x="684211" y="1557337"/>
            <a:ext cx="8135940" cy="41036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Tx/>
              <a:buNone/>
              <a:defRPr b="1" sz="1800">
                <a:solidFill>
                  <a:srgbClr val="145180"/>
                </a:solidFill>
              </a:defRPr>
            </a:pPr>
            <a:r>
              <a:t>Suomenna lause. </a:t>
            </a:r>
          </a:p>
          <a:p>
            <a:pPr>
              <a:lnSpc>
                <a:spcPct val="80000"/>
              </a:lnSpc>
              <a:buSzTx/>
              <a:buNone/>
              <a:defRPr sz="18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3. It’s a pity you should miss Ashley’s birthday.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145180"/>
                </a:solidFill>
              </a:defRPr>
            </a:pPr>
            <a:r>
              <a:t>    Vahinko ettet pääse/päässyt Ashleyn syntymäpäiville.</a:t>
            </a:r>
          </a:p>
          <a:p>
            <a:pPr>
              <a:lnSpc>
                <a:spcPct val="80000"/>
              </a:lnSpc>
              <a:buSzTx/>
              <a:buNone/>
              <a:defRPr sz="1800">
                <a:solidFill>
                  <a:srgbClr val="145180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4. It’s strange that Ricky’s girlfriend should be four years older than him.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145180"/>
                </a:solidFill>
              </a:defRPr>
            </a:pPr>
            <a:r>
              <a:t>    On outoa, että Rickyn tyttöystävä on häntä neljä vuotta vanhempi.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5. It was decided that the meeting should be adjourned.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145180"/>
                </a:solidFill>
              </a:defRPr>
            </a:pPr>
            <a:r>
              <a:t>    Päätettiin lopettaa kokous.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1800"/>
            </a:pPr>
            <a:r>
              <a:t>should</a:t>
            </a:r>
            <a:r>
              <a:rPr b="0"/>
              <a:t>		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sivulauseessa mielipideilmaisun jälkeen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sivulauseessa tiettyjen verbien jälkeen, esim. decide, suggest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4294967295"/>
          </p:nvPr>
        </p:nvSpPr>
        <p:spPr>
          <a:xfrm>
            <a:off x="8156292" y="6248400"/>
            <a:ext cx="301906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Shape 118"/>
          <p:cNvSpPr/>
          <p:nvPr>
            <p:ph type="title" idx="4294967295"/>
          </p:nvPr>
        </p:nvSpPr>
        <p:spPr>
          <a:xfrm>
            <a:off x="685800" y="533400"/>
            <a:ext cx="7772400" cy="1023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Would</a:t>
            </a:r>
          </a:p>
        </p:txBody>
      </p:sp>
      <p:sp>
        <p:nvSpPr>
          <p:cNvPr id="119" name="Shape 119"/>
          <p:cNvSpPr/>
          <p:nvPr>
            <p:ph type="body" idx="4294967295"/>
          </p:nvPr>
        </p:nvSpPr>
        <p:spPr>
          <a:xfrm>
            <a:off x="684211" y="1557336"/>
            <a:ext cx="8135940" cy="35274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 </a:t>
            </a:r>
          </a:p>
          <a:p>
            <a:pPr>
              <a:lnSpc>
                <a:spcPct val="80000"/>
              </a:lnSpc>
              <a:spcBef>
                <a:spcPts val="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1. In the old days widows would wear black clothes for a year.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Ennen vanhaan naisleskillä oli tapana käyttää mustia vaatteita vuoden ajan.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i="1" sz="2000">
                <a:solidFill>
                  <a:srgbClr val="145180"/>
                </a:solidFill>
              </a:defRPr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2. Turn off your phone if you would be so kind.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 Voisitteko ystävällisesti sulkea puhelimenne.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would	</a:t>
            </a:r>
            <a:r>
              <a:rPr b="0"/>
              <a:t>	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oli tapana, teki ennen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kohtelias pyyntö </a:t>
            </a:r>
            <a:r>
              <a:rPr b="1"/>
              <a:t>if</a:t>
            </a:r>
            <a:r>
              <a:t>-lauseessa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 idx="4294967295"/>
          </p:nvPr>
        </p:nvSpPr>
        <p:spPr>
          <a:xfrm>
            <a:off x="611187" y="549275"/>
            <a:ext cx="7772401" cy="1023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Used to do</a:t>
            </a:r>
          </a:p>
        </p:txBody>
      </p:sp>
      <p:sp>
        <p:nvSpPr>
          <p:cNvPr id="33" name="Shape 33"/>
          <p:cNvSpPr/>
          <p:nvPr>
            <p:ph type="body" idx="4294967295"/>
          </p:nvPr>
        </p:nvSpPr>
        <p:spPr>
          <a:xfrm>
            <a:off x="539749" y="1773236"/>
            <a:ext cx="7704140" cy="4176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Suomenna lause.</a:t>
            </a:r>
            <a:r>
              <a:rPr b="0" sz="1800">
                <a:solidFill>
                  <a:srgbClr val="000000"/>
                </a:solidFill>
              </a:rPr>
              <a:t> </a:t>
            </a:r>
            <a:endParaRPr sz="1800"/>
          </a:p>
          <a:p>
            <a:pPr>
              <a:lnSpc>
                <a:spcPct val="80000"/>
              </a:lnSpc>
              <a:buSzTx/>
              <a:buNone/>
              <a:defRPr sz="18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1.  Donna used to sing in a band but she doesn’t anymore.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 Donna lauloi ennen bändissä, mutta ei laula enää.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2. 	My dad used to sing in the shower.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 Isälläni oli tapana laulaa suihkussa.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3. 	Our neighbours didn’t use to like it very much.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 Naapurimme eivät juurikaan pitäneet siitä.</a:t>
            </a:r>
          </a:p>
          <a:p>
            <a:pPr>
              <a:lnSpc>
                <a:spcPct val="80000"/>
              </a:lnSpc>
              <a:buSzTx/>
              <a:buNone/>
              <a:defRPr sz="2000">
                <a:solidFill>
                  <a:srgbClr val="145180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b="1" sz="2000"/>
            </a:pPr>
            <a:r>
              <a:t>used to	</a:t>
            </a:r>
            <a:r>
              <a:rPr b="0"/>
              <a:t>’teki ennen’, ’oli tapana’, ’tapahtui yleensä’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käytetään </a:t>
            </a:r>
            <a:r>
              <a:rPr b="1"/>
              <a:t>vain imperfektissä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11187" y="707845"/>
            <a:ext cx="7772401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 used to doing</a:t>
            </a:r>
          </a:p>
        </p:txBody>
      </p:sp>
      <p:sp>
        <p:nvSpPr>
          <p:cNvPr id="36" name="Shape 36"/>
          <p:cNvSpPr/>
          <p:nvPr/>
        </p:nvSpPr>
        <p:spPr>
          <a:xfrm>
            <a:off x="684211" y="1628775"/>
            <a:ext cx="7561265" cy="300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defRPr b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Suomenna lause. 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1. Olga is used to getting excellent grades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>
                <a:solidFill>
                  <a:srgbClr val="145180"/>
                </a:solidFill>
              </a:rPr>
              <a:t>Olga on tottunut saamaan erinomaisia arvosanoja.</a:t>
            </a:r>
            <a:endParaRPr>
              <a:solidFill>
                <a:srgbClr val="145180"/>
              </a:solidFill>
            </a:endParaR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2. I’m not used to travelling in the first class.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>
                <a:solidFill>
                  <a:srgbClr val="145180"/>
                </a:solidFill>
              </a:rPr>
              <a:t>En ole tottunut matkustamaan ensimmäisessä luokassa.</a:t>
            </a:r>
            <a:endParaRPr>
              <a:solidFill>
                <a:srgbClr val="145180"/>
              </a:solidFill>
            </a:endParaRP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3.</a:t>
            </a:r>
            <a:r>
              <a:rPr>
                <a:solidFill>
                  <a:srgbClr val="145180"/>
                </a:solidFill>
              </a:rPr>
              <a:t> </a:t>
            </a:r>
            <a:r>
              <a:t>We were used to being invited to their parties.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>
                <a:solidFill>
                  <a:srgbClr val="145180"/>
                </a:solidFill>
              </a:rPr>
              <a:t>Olimme tottuneet siihen, että meidät kutsuttiin heidän juhliinsa.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4294967295"/>
          </p:nvPr>
        </p:nvSpPr>
        <p:spPr>
          <a:xfrm>
            <a:off x="8255175" y="6248400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Shape 39"/>
          <p:cNvSpPr/>
          <p:nvPr/>
        </p:nvSpPr>
        <p:spPr>
          <a:xfrm>
            <a:off x="684212" y="1700211"/>
            <a:ext cx="7632701" cy="329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4. Some people have never got used to sitting still.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>
                <a:solidFill>
                  <a:srgbClr val="145180"/>
                </a:solidFill>
              </a:rPr>
              <a:t>Jotkut eivät ole koskaan tottuneet istumaan hiljaa.</a:t>
            </a:r>
            <a:endParaRPr>
              <a:solidFill>
                <a:srgbClr val="145180"/>
              </a:solidFill>
            </a:endParaR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5. When will the Rottweiler get used to being left alone?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>
                <a:solidFill>
                  <a:srgbClr val="145180"/>
                </a:solidFill>
              </a:rPr>
              <a:t>Milloin rottweiler tottuu siihen, että se jätetään yksin?</a:t>
            </a:r>
            <a:endParaRPr>
              <a:solidFill>
                <a:srgbClr val="145180"/>
              </a:solidFill>
            </a:endParaRP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buSzPct val="100000"/>
              <a:buChar char="•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be used to doing</a:t>
            </a:r>
            <a:r>
              <a:rPr b="0"/>
              <a:t>   ‘olla tottunut tekemään’</a:t>
            </a:r>
          </a:p>
          <a:p>
            <a:pPr marL="457200" indent="-457200">
              <a:buSzPct val="100000"/>
              <a:buChar char="•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get/become used to doing</a:t>
            </a:r>
            <a:r>
              <a:rPr b="0"/>
              <a:t>   ‘tottua tekemään’</a:t>
            </a:r>
          </a:p>
          <a:p>
            <a:pPr marL="457200" indent="-457200"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Voidaan käyttää kaikissa aikamuodoissa. Muista </a:t>
            </a:r>
            <a:r>
              <a:rPr b="1"/>
              <a:t>ing</a:t>
            </a:r>
            <a:r>
              <a:t>-muoto!</a:t>
            </a:r>
          </a:p>
        </p:txBody>
      </p:sp>
      <p:sp>
        <p:nvSpPr>
          <p:cNvPr id="40" name="Shape 40"/>
          <p:cNvSpPr/>
          <p:nvPr>
            <p:ph type="title" idx="4294967295"/>
          </p:nvPr>
        </p:nvSpPr>
        <p:spPr>
          <a:xfrm>
            <a:off x="684212" y="620712"/>
            <a:ext cx="7772401" cy="86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Be used to doing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4294967295"/>
          </p:nvPr>
        </p:nvSpPr>
        <p:spPr>
          <a:xfrm>
            <a:off x="8255175" y="6248400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" name="Shape 43"/>
          <p:cNvSpPr/>
          <p:nvPr>
            <p:ph type="body" idx="4294967295"/>
          </p:nvPr>
        </p:nvSpPr>
        <p:spPr>
          <a:xfrm>
            <a:off x="539750" y="1773236"/>
            <a:ext cx="8064500" cy="33845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1. Ron pelasi ennen tennistä.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Ron used to play tennis.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2. Hän ei ole tottunut pelaamaan nurmella.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He isn’t used to playing on grass.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3. Matildalla oli tapana juoda mustaa kahvia aamulla.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    </a:t>
            </a:r>
            <a:r>
              <a:rPr>
                <a:solidFill>
                  <a:srgbClr val="145180"/>
                </a:solidFill>
              </a:rPr>
              <a:t>Matilda used to drink black coffee in the morning.</a:t>
            </a:r>
          </a:p>
        </p:txBody>
      </p:sp>
      <p:sp>
        <p:nvSpPr>
          <p:cNvPr id="44" name="Shape 44"/>
          <p:cNvSpPr/>
          <p:nvPr/>
        </p:nvSpPr>
        <p:spPr>
          <a:xfrm>
            <a:off x="611187" y="775581"/>
            <a:ext cx="777240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Let’s practise: Ilmaise englanniksi.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4294967295"/>
          </p:nvPr>
        </p:nvSpPr>
        <p:spPr>
          <a:xfrm>
            <a:off x="8255175" y="6248400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Shape 47"/>
          <p:cNvSpPr/>
          <p:nvPr>
            <p:ph type="body" idx="4294967295"/>
          </p:nvPr>
        </p:nvSpPr>
        <p:spPr>
          <a:xfrm>
            <a:off x="684212" y="1773236"/>
            <a:ext cx="8064501" cy="43719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4. Yritä tottua juomaan teesi ilman sokeria.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Try to get used to drinking your tea without sugar.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5. Me olimme tottuneet ajamaan oikealla.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We were used to driving on the right /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We had got used to driving on the right.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6. Et sinä ennen ollut noin rentoutunut.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    You didn’t use to be so relaxed</a:t>
            </a:r>
            <a:r>
              <a:rPr i="1"/>
              <a:t>.</a:t>
            </a:r>
          </a:p>
        </p:txBody>
      </p:sp>
      <p:sp>
        <p:nvSpPr>
          <p:cNvPr id="48" name="Shape 48"/>
          <p:cNvSpPr/>
          <p:nvPr/>
        </p:nvSpPr>
        <p:spPr>
          <a:xfrm>
            <a:off x="684212" y="775581"/>
            <a:ext cx="777240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Let’s practise: Ilmaise englanniksi.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Num" sz="quarter" idx="4294967295"/>
          </p:nvPr>
        </p:nvSpPr>
        <p:spPr>
          <a:xfrm>
            <a:off x="8255175" y="6248400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" name="Shape 51"/>
          <p:cNvSpPr/>
          <p:nvPr/>
        </p:nvSpPr>
        <p:spPr>
          <a:xfrm>
            <a:off x="827087" y="908050"/>
            <a:ext cx="7489826" cy="358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defRPr b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Vertaa: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buSzPct val="100000"/>
              <a:buAutoNum type="alphaLcParenR" startAt="1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We used </a:t>
            </a:r>
            <a:r>
              <a:rPr b="1"/>
              <a:t>to live</a:t>
            </a:r>
            <a:r>
              <a:t> abroad </a:t>
            </a:r>
          </a:p>
          <a:p>
            <a:pPr marL="457200" indent="-457200">
              <a:defRPr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Asuimme ennen ulkomailla</a:t>
            </a:r>
            <a:r>
              <a:rPr>
                <a:solidFill>
                  <a:srgbClr val="000000"/>
                </a:solidFill>
              </a:rPr>
              <a:t>.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b)	We were used </a:t>
            </a:r>
            <a:r>
              <a:rPr b="1"/>
              <a:t>to living</a:t>
            </a:r>
            <a:r>
              <a:t> abroad</a:t>
            </a:r>
          </a:p>
          <a:p>
            <a:pPr marL="457200" indent="-457200">
              <a:defRPr i="1" sz="2000">
                <a:solidFill>
                  <a:srgbClr val="1451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 i="0"/>
              <a:t>Olimme tottuneet asumaan ulkomailla.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a) </a:t>
            </a:r>
            <a:r>
              <a:rPr b="1"/>
              <a:t>to</a:t>
            </a:r>
            <a:r>
              <a:t> on infinitiivin edessä oleva partikkeli.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  </a:t>
            </a:r>
          </a:p>
          <a:p>
            <a:pPr marL="457200" indent="-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b) </a:t>
            </a:r>
            <a:r>
              <a:rPr b="1"/>
              <a:t>to</a:t>
            </a:r>
            <a:r>
              <a:t> on prepositio, ja sen jälkeen verbi on </a:t>
            </a:r>
            <a:r>
              <a:rPr b="1"/>
              <a:t>ing</a:t>
            </a:r>
            <a:r>
              <a:t>-muodossa.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Num" sz="quarter" idx="4294967295"/>
          </p:nvPr>
        </p:nvSpPr>
        <p:spPr>
          <a:xfrm>
            <a:off x="8255175" y="6248400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" name="Shape 54"/>
          <p:cNvSpPr/>
          <p:nvPr>
            <p:ph type="title" idx="4294967295"/>
          </p:nvPr>
        </p:nvSpPr>
        <p:spPr>
          <a:xfrm>
            <a:off x="685800" y="533399"/>
            <a:ext cx="7772400" cy="808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l">
              <a:defRPr b="1" sz="3200"/>
            </a:lvl1pPr>
          </a:lstStyle>
          <a:p>
            <a:pPr/>
            <a:r>
              <a:t>Olla tapana</a:t>
            </a:r>
          </a:p>
        </p:txBody>
      </p:sp>
      <p:sp>
        <p:nvSpPr>
          <p:cNvPr id="55" name="Shape 55"/>
          <p:cNvSpPr/>
          <p:nvPr>
            <p:ph type="body" idx="4294967295"/>
          </p:nvPr>
        </p:nvSpPr>
        <p:spPr>
          <a:xfrm>
            <a:off x="684212" y="1412875"/>
            <a:ext cx="7632701" cy="424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Used to </a:t>
            </a:r>
            <a:r>
              <a:rPr b="0"/>
              <a:t>’oli tapana’, vain imperfekti – entä muut aikamuodot?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Mitä eri tapoja on ilmaista ’olla tapana’ englannissa? </a:t>
            </a:r>
          </a:p>
          <a:p>
            <a:pPr>
              <a:lnSpc>
                <a:spcPct val="80000"/>
              </a:lnSpc>
              <a:buChar char="•"/>
              <a:defRPr sz="2000">
                <a:solidFill>
                  <a:srgbClr val="145180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Selitä ja suomenna.</a:t>
            </a:r>
          </a:p>
          <a:p>
            <a:pPr>
              <a:lnSpc>
                <a:spcPct val="80000"/>
              </a:lnSpc>
              <a:buSzTx/>
              <a:buNone/>
              <a:defRPr sz="20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1. 	I call my mum twice a day.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	Yleispreesens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145180"/>
                </a:solidFill>
              </a:defRPr>
            </a:pPr>
            <a:r>
              <a:t>	Soitan äidilleni / </a:t>
            </a:r>
            <a:br/>
            <a:r>
              <a:t>Minulla on tapana soittaa äidilleni kaksi kertaa päivässä.</a:t>
            </a:r>
          </a:p>
          <a:p>
            <a:pPr>
              <a:lnSpc>
                <a:spcPct val="80000"/>
              </a:lnSpc>
              <a:buSzTx/>
              <a:buNone/>
              <a:defRPr sz="2000"/>
            </a:p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2. 	Loretta had usually dyed her hair once a month.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b="1" sz="2000">
                <a:solidFill>
                  <a:srgbClr val="145180"/>
                </a:solidFill>
              </a:defRPr>
            </a:pPr>
            <a:r>
              <a:t>	Usually</a:t>
            </a:r>
            <a:br/>
            <a:r>
              <a:rPr b="0"/>
              <a:t>Loretta oli yleensä värjännyt / </a:t>
            </a:r>
            <a:br>
              <a:rPr b="0"/>
            </a:br>
            <a:r>
              <a:rPr b="0"/>
              <a:t>Lorettalla oli ollut tapana värjätä hiuksensa kerran kuussa.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