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411" r:id="rId3"/>
    <p:sldId id="420" r:id="rId4"/>
    <p:sldId id="421" r:id="rId5"/>
    <p:sldId id="422" r:id="rId6"/>
    <p:sldId id="424" r:id="rId7"/>
    <p:sldId id="427" r:id="rId8"/>
    <p:sldId id="423" r:id="rId9"/>
    <p:sldId id="426" r:id="rId10"/>
    <p:sldId id="428" r:id="rId11"/>
    <p:sldId id="429" r:id="rId12"/>
    <p:sldId id="430" r:id="rId13"/>
    <p:sldId id="431" r:id="rId14"/>
    <p:sldId id="432" r:id="rId15"/>
    <p:sldId id="433" r:id="rId16"/>
    <p:sldId id="410" r:id="rId17"/>
    <p:sldId id="434" r:id="rId18"/>
    <p:sldId id="435" r:id="rId19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16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30241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18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85583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2060848"/>
            <a:ext cx="8391088" cy="4392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4200" i="1" dirty="0" smtClean="0">
                <a:solidFill>
                  <a:schemeClr val="tx1"/>
                </a:solidFill>
              </a:rPr>
              <a:t>It </a:t>
            </a:r>
            <a:r>
              <a:rPr lang="fi-FI" sz="4200" i="1" dirty="0" err="1" smtClean="0">
                <a:solidFill>
                  <a:schemeClr val="tx1"/>
                </a:solidFill>
              </a:rPr>
              <a:t>was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thought</a:t>
            </a:r>
            <a:r>
              <a:rPr lang="fi-FI" sz="4200" i="1" dirty="0" smtClean="0">
                <a:solidFill>
                  <a:schemeClr val="tx1"/>
                </a:solidFill>
              </a:rPr>
              <a:t> (</a:t>
            </a:r>
            <a:r>
              <a:rPr lang="fi-FI" sz="4200" i="1" dirty="0" err="1" smtClean="0">
                <a:solidFill>
                  <a:schemeClr val="tx1"/>
                </a:solidFill>
              </a:rPr>
              <a:t>that</a:t>
            </a:r>
            <a:r>
              <a:rPr lang="fi-FI" sz="4200" i="1" dirty="0" smtClean="0">
                <a:solidFill>
                  <a:schemeClr val="tx1"/>
                </a:solidFill>
              </a:rPr>
              <a:t>) I </a:t>
            </a:r>
            <a:r>
              <a:rPr lang="fi-FI" sz="4200" i="1" dirty="0" err="1" smtClean="0">
                <a:solidFill>
                  <a:schemeClr val="tx1"/>
                </a:solidFill>
              </a:rPr>
              <a:t>was</a:t>
            </a:r>
            <a:r>
              <a:rPr lang="fi-FI" sz="4200" i="1" dirty="0" smtClean="0">
                <a:solidFill>
                  <a:schemeClr val="tx1"/>
                </a:solidFill>
              </a:rPr>
              <a:t> a </a:t>
            </a:r>
            <a:r>
              <a:rPr lang="fi-FI" sz="4200" i="1" dirty="0" err="1" smtClean="0">
                <a:solidFill>
                  <a:schemeClr val="tx1"/>
                </a:solidFill>
              </a:rPr>
              <a:t>model</a:t>
            </a:r>
            <a:r>
              <a:rPr lang="fi-FI" sz="4200" i="1" dirty="0" smtClean="0">
                <a:solidFill>
                  <a:schemeClr val="tx1"/>
                </a:solidFill>
              </a:rPr>
              <a:t>. &gt; </a:t>
            </a:r>
          </a:p>
          <a:p>
            <a:pPr marL="0" indent="0">
              <a:buNone/>
            </a:pPr>
            <a:r>
              <a:rPr lang="fi-FI" sz="4800" i="1" dirty="0" smtClean="0">
                <a:solidFill>
                  <a:schemeClr val="tx1"/>
                </a:solidFill>
              </a:rPr>
              <a:t>	I </a:t>
            </a:r>
            <a:r>
              <a:rPr lang="fi-FI" sz="4800" b="1" i="1" dirty="0" err="1" smtClean="0">
                <a:solidFill>
                  <a:schemeClr val="tx1"/>
                </a:solidFill>
              </a:rPr>
              <a:t>was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b="1" i="1" dirty="0" err="1" smtClean="0">
                <a:solidFill>
                  <a:schemeClr val="tx1"/>
                </a:solidFill>
              </a:rPr>
              <a:t>thought</a:t>
            </a:r>
            <a:r>
              <a:rPr lang="fi-FI" sz="4800" b="1" i="1" dirty="0" smtClean="0">
                <a:solidFill>
                  <a:schemeClr val="tx1"/>
                </a:solidFill>
              </a:rPr>
              <a:t> to </a:t>
            </a:r>
            <a:r>
              <a:rPr lang="fi-FI" sz="4800" b="1" i="1" dirty="0" err="1" smtClean="0">
                <a:solidFill>
                  <a:schemeClr val="tx1"/>
                </a:solidFill>
              </a:rPr>
              <a:t>be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smtClean="0">
                <a:solidFill>
                  <a:schemeClr val="tx1"/>
                </a:solidFill>
              </a:rPr>
              <a:t>a </a:t>
            </a:r>
            <a:r>
              <a:rPr lang="fi-FI" sz="4800" i="1" dirty="0" err="1" smtClean="0">
                <a:solidFill>
                  <a:schemeClr val="tx1"/>
                </a:solidFill>
              </a:rPr>
              <a:t>model</a:t>
            </a:r>
            <a:r>
              <a:rPr lang="fi-FI" sz="4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700" dirty="0" smtClean="0"/>
              <a:t>	= </a:t>
            </a:r>
            <a:r>
              <a:rPr lang="fi-FI" sz="4200" dirty="0" smtClean="0"/>
              <a:t>Minun </a:t>
            </a:r>
            <a:r>
              <a:rPr lang="fi-FI" sz="4200" dirty="0"/>
              <a:t>luultiin olevan malli.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4200" i="1" dirty="0" smtClean="0">
                <a:solidFill>
                  <a:schemeClr val="tx1"/>
                </a:solidFill>
              </a:rPr>
              <a:t>It </a:t>
            </a:r>
            <a:r>
              <a:rPr lang="fi-FI" sz="4200" i="1" dirty="0" err="1" smtClean="0">
                <a:solidFill>
                  <a:schemeClr val="tx1"/>
                </a:solidFill>
              </a:rPr>
              <a:t>was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believed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that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the</a:t>
            </a:r>
            <a:r>
              <a:rPr lang="fi-FI" sz="4200" i="1" dirty="0" smtClean="0">
                <a:solidFill>
                  <a:schemeClr val="tx1"/>
                </a:solidFill>
              </a:rPr>
              <a:t> Earth </a:t>
            </a:r>
            <a:r>
              <a:rPr lang="fi-FI" sz="4200" i="1" dirty="0" err="1" smtClean="0">
                <a:solidFill>
                  <a:schemeClr val="tx1"/>
                </a:solidFill>
              </a:rPr>
              <a:t>was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flat</a:t>
            </a:r>
            <a:r>
              <a:rPr lang="fi-FI" sz="4200" i="1" dirty="0" smtClean="0">
                <a:solidFill>
                  <a:schemeClr val="tx1"/>
                </a:solidFill>
              </a:rPr>
              <a:t>. &gt; </a:t>
            </a:r>
          </a:p>
          <a:p>
            <a:pPr marL="0" indent="0">
              <a:buNone/>
            </a:pPr>
            <a:r>
              <a:rPr lang="fi-FI" sz="4800" i="1" dirty="0" smtClean="0">
                <a:solidFill>
                  <a:schemeClr val="tx1"/>
                </a:solidFill>
              </a:rPr>
              <a:t>	</a:t>
            </a:r>
            <a:r>
              <a:rPr lang="fi-FI" sz="4800" i="1" dirty="0" err="1" smtClean="0">
                <a:solidFill>
                  <a:schemeClr val="tx1"/>
                </a:solidFill>
              </a:rPr>
              <a:t>The</a:t>
            </a:r>
            <a:r>
              <a:rPr lang="fi-FI" sz="4800" i="1" dirty="0" smtClean="0">
                <a:solidFill>
                  <a:schemeClr val="tx1"/>
                </a:solidFill>
              </a:rPr>
              <a:t> Earth </a:t>
            </a:r>
            <a:r>
              <a:rPr lang="fi-FI" sz="4800" b="1" i="1" dirty="0" err="1" smtClean="0">
                <a:solidFill>
                  <a:schemeClr val="tx1"/>
                </a:solidFill>
              </a:rPr>
              <a:t>was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b="1" i="1" dirty="0" err="1" smtClean="0">
                <a:solidFill>
                  <a:schemeClr val="tx1"/>
                </a:solidFill>
              </a:rPr>
              <a:t>believed</a:t>
            </a:r>
            <a:r>
              <a:rPr lang="fi-FI" sz="4800" b="1" i="1" dirty="0" smtClean="0">
                <a:solidFill>
                  <a:schemeClr val="tx1"/>
                </a:solidFill>
              </a:rPr>
              <a:t> to </a:t>
            </a:r>
            <a:r>
              <a:rPr lang="fi-FI" sz="4800" b="1" i="1" dirty="0" err="1" smtClean="0">
                <a:solidFill>
                  <a:schemeClr val="tx1"/>
                </a:solidFill>
              </a:rPr>
              <a:t>be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err="1" smtClean="0">
                <a:solidFill>
                  <a:schemeClr val="tx1"/>
                </a:solidFill>
              </a:rPr>
              <a:t>flat</a:t>
            </a:r>
            <a:r>
              <a:rPr lang="fi-FI" sz="4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700" dirty="0" smtClean="0"/>
              <a:t>	= </a:t>
            </a:r>
            <a:r>
              <a:rPr lang="fi-FI" sz="4200" dirty="0" smtClean="0"/>
              <a:t>Maapallon uskottiin olevan litteä.</a:t>
            </a:r>
            <a:endParaRPr lang="fi-FI" sz="4200" dirty="0"/>
          </a:p>
          <a:p>
            <a:pPr marL="0" indent="0">
              <a:spcBef>
                <a:spcPts val="1200"/>
              </a:spcBef>
              <a:buNone/>
            </a:pPr>
            <a:r>
              <a:rPr lang="fi-FI" sz="4200" i="1" dirty="0" smtClean="0">
                <a:solidFill>
                  <a:schemeClr val="tx1"/>
                </a:solidFill>
              </a:rPr>
              <a:t>It is </a:t>
            </a:r>
            <a:r>
              <a:rPr lang="fi-FI" sz="4200" i="1" dirty="0" err="1" smtClean="0">
                <a:solidFill>
                  <a:schemeClr val="tx1"/>
                </a:solidFill>
              </a:rPr>
              <a:t>assumed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that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his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witness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statement</a:t>
            </a:r>
            <a:r>
              <a:rPr lang="fi-FI" sz="4200" i="1" dirty="0" smtClean="0">
                <a:solidFill>
                  <a:schemeClr val="tx1"/>
                </a:solidFill>
              </a:rPr>
              <a:t> is </a:t>
            </a:r>
            <a:r>
              <a:rPr lang="fi-FI" sz="4200" i="1" dirty="0" err="1" smtClean="0">
                <a:solidFill>
                  <a:schemeClr val="tx1"/>
                </a:solidFill>
              </a:rPr>
              <a:t>true</a:t>
            </a:r>
            <a:r>
              <a:rPr lang="fi-FI" sz="4200" i="1" dirty="0" smtClean="0">
                <a:solidFill>
                  <a:schemeClr val="tx1"/>
                </a:solidFill>
              </a:rPr>
              <a:t>. &gt; </a:t>
            </a:r>
          </a:p>
          <a:p>
            <a:pPr marL="0" indent="0">
              <a:buNone/>
            </a:pPr>
            <a:r>
              <a:rPr lang="fi-FI" sz="4800" i="1" dirty="0" smtClean="0">
                <a:solidFill>
                  <a:schemeClr val="tx1"/>
                </a:solidFill>
              </a:rPr>
              <a:t>	</a:t>
            </a:r>
            <a:r>
              <a:rPr lang="fi-FI" sz="4800" i="1" dirty="0" err="1" smtClean="0">
                <a:solidFill>
                  <a:schemeClr val="tx1"/>
                </a:solidFill>
              </a:rPr>
              <a:t>His</a:t>
            </a:r>
            <a:r>
              <a:rPr lang="fi-FI" sz="4800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err="1" smtClean="0">
                <a:solidFill>
                  <a:schemeClr val="tx1"/>
                </a:solidFill>
              </a:rPr>
              <a:t>witness</a:t>
            </a:r>
            <a:r>
              <a:rPr lang="fi-FI" sz="4800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err="1" smtClean="0">
                <a:solidFill>
                  <a:schemeClr val="tx1"/>
                </a:solidFill>
              </a:rPr>
              <a:t>statement</a:t>
            </a:r>
            <a:r>
              <a:rPr lang="fi-FI" sz="4800" i="1" dirty="0" smtClean="0">
                <a:solidFill>
                  <a:schemeClr val="tx1"/>
                </a:solidFill>
              </a:rPr>
              <a:t> </a:t>
            </a:r>
            <a:r>
              <a:rPr lang="fi-FI" sz="4800" b="1" i="1" dirty="0" smtClean="0">
                <a:solidFill>
                  <a:schemeClr val="tx1"/>
                </a:solidFill>
              </a:rPr>
              <a:t>is </a:t>
            </a:r>
            <a:r>
              <a:rPr lang="fi-FI" sz="4800" b="1" i="1" dirty="0" err="1" smtClean="0">
                <a:solidFill>
                  <a:schemeClr val="tx1"/>
                </a:solidFill>
              </a:rPr>
              <a:t>assumed</a:t>
            </a:r>
            <a:r>
              <a:rPr lang="fi-FI" sz="4800" b="1" i="1" dirty="0" smtClean="0">
                <a:solidFill>
                  <a:schemeClr val="tx1"/>
                </a:solidFill>
              </a:rPr>
              <a:t> to </a:t>
            </a:r>
            <a:r>
              <a:rPr lang="fi-FI" sz="4800" b="1" i="1" dirty="0" err="1" smtClean="0">
                <a:solidFill>
                  <a:schemeClr val="tx1"/>
                </a:solidFill>
              </a:rPr>
              <a:t>be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err="1" smtClean="0">
                <a:solidFill>
                  <a:schemeClr val="tx1"/>
                </a:solidFill>
              </a:rPr>
              <a:t>true</a:t>
            </a:r>
            <a:r>
              <a:rPr lang="fi-FI" sz="4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700" dirty="0" smtClean="0"/>
              <a:t>	= </a:t>
            </a:r>
            <a:r>
              <a:rPr lang="fi-FI" sz="4200" dirty="0" smtClean="0"/>
              <a:t>Hänen todistajanlausuntonsa oletetaan olevan totta.</a:t>
            </a:r>
            <a:endParaRPr lang="fi-FI" sz="42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9932"/>
              </p:ext>
            </p:extLst>
          </p:nvPr>
        </p:nvGraphicFramePr>
        <p:xfrm>
          <a:off x="429384" y="980728"/>
          <a:ext cx="7959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040"/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Ilmaistaessa</a:t>
                      </a:r>
                      <a:r>
                        <a:rPr lang="fi-FI" sz="2800" baseline="0" dirty="0" smtClean="0"/>
                        <a:t> mielipidettä passiivissa (</a:t>
                      </a:r>
                      <a:r>
                        <a:rPr lang="fi-FI" sz="2800" baseline="0" dirty="0" err="1" smtClean="0"/>
                        <a:t>that</a:t>
                      </a:r>
                      <a:r>
                        <a:rPr lang="fi-FI" sz="2800" baseline="0" dirty="0" smtClean="0"/>
                        <a:t>-lauseen sijasta)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6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2438792"/>
            <a:ext cx="8310344" cy="480698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endParaRPr lang="fi-FI" sz="2600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captain</a:t>
            </a:r>
            <a:r>
              <a:rPr lang="fi-FI" sz="2600" i="1" dirty="0">
                <a:solidFill>
                  <a:schemeClr val="tx1"/>
                </a:solidFill>
              </a:rPr>
              <a:t> is </a:t>
            </a:r>
            <a:r>
              <a:rPr lang="fi-FI" sz="2600" i="1" dirty="0" err="1">
                <a:solidFill>
                  <a:schemeClr val="tx1"/>
                </a:solidFill>
              </a:rPr>
              <a:t>supposed</a:t>
            </a:r>
            <a:r>
              <a:rPr lang="fi-FI" sz="2600" i="1" dirty="0">
                <a:solidFill>
                  <a:schemeClr val="tx1"/>
                </a:solidFill>
              </a:rPr>
              <a:t> to </a:t>
            </a:r>
            <a:r>
              <a:rPr lang="fi-FI" sz="2600" i="1" dirty="0" err="1">
                <a:solidFill>
                  <a:schemeClr val="tx1"/>
                </a:solidFill>
              </a:rPr>
              <a:t>be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the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last</a:t>
            </a:r>
            <a:r>
              <a:rPr lang="fi-FI" sz="2600" i="1" u="sng" dirty="0">
                <a:solidFill>
                  <a:schemeClr val="tx1"/>
                </a:solidFill>
              </a:rPr>
              <a:t> person </a:t>
            </a:r>
            <a:r>
              <a:rPr lang="fi-FI" sz="2600" i="1" u="sng" dirty="0" err="1">
                <a:solidFill>
                  <a:schemeClr val="tx1"/>
                </a:solidFill>
              </a:rPr>
              <a:t>who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leaves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the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ship</a:t>
            </a:r>
            <a:r>
              <a:rPr lang="fi-FI" sz="2600" i="1" dirty="0">
                <a:solidFill>
                  <a:schemeClr val="tx1"/>
                </a:solidFill>
              </a:rPr>
              <a:t>. &gt;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captain</a:t>
            </a:r>
            <a:r>
              <a:rPr lang="fi-FI" sz="3000" i="1" dirty="0">
                <a:solidFill>
                  <a:schemeClr val="tx1"/>
                </a:solidFill>
              </a:rPr>
              <a:t> is </a:t>
            </a:r>
            <a:r>
              <a:rPr lang="fi-FI" sz="3000" i="1" dirty="0" err="1">
                <a:solidFill>
                  <a:schemeClr val="tx1"/>
                </a:solidFill>
              </a:rPr>
              <a:t>supposed</a:t>
            </a:r>
            <a:r>
              <a:rPr lang="fi-FI" sz="3000" i="1" dirty="0">
                <a:solidFill>
                  <a:schemeClr val="tx1"/>
                </a:solidFill>
              </a:rPr>
              <a:t> to </a:t>
            </a:r>
            <a:r>
              <a:rPr lang="fi-FI" sz="3000" i="1" dirty="0" err="1">
                <a:solidFill>
                  <a:schemeClr val="tx1"/>
                </a:solidFill>
              </a:rPr>
              <a:t>be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endParaRPr lang="fi-FI" sz="3000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3000" b="1" i="1" dirty="0">
                <a:solidFill>
                  <a:schemeClr val="tx1"/>
                </a:solidFill>
              </a:rPr>
              <a:t>	</a:t>
            </a:r>
            <a:r>
              <a:rPr lang="fi-FI" sz="3000" b="1" i="1" dirty="0" err="1" smtClean="0">
                <a:solidFill>
                  <a:schemeClr val="tx1"/>
                </a:solidFill>
              </a:rPr>
              <a:t>the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last</a:t>
            </a:r>
            <a:r>
              <a:rPr lang="fi-FI" sz="3000" b="1" i="1" dirty="0">
                <a:solidFill>
                  <a:schemeClr val="tx1"/>
                </a:solidFill>
              </a:rPr>
              <a:t> person to </a:t>
            </a:r>
            <a:r>
              <a:rPr lang="fi-FI" sz="3000" b="1" i="1" dirty="0" err="1">
                <a:solidFill>
                  <a:schemeClr val="tx1"/>
                </a:solidFill>
              </a:rPr>
              <a:t>leave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ship</a:t>
            </a:r>
            <a:r>
              <a:rPr lang="fi-FI" sz="3000" i="1" dirty="0">
                <a:solidFill>
                  <a:schemeClr val="tx1"/>
                </a:solidFill>
              </a:rPr>
              <a:t>. </a:t>
            </a:r>
            <a:r>
              <a:rPr lang="fi-FI" sz="2600" dirty="0"/>
              <a:t>	</a:t>
            </a:r>
            <a:endParaRPr lang="fi-FI" sz="2600" dirty="0" smtClean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/>
              <a:t>	</a:t>
            </a:r>
            <a:r>
              <a:rPr lang="fi-FI" sz="2600" dirty="0" smtClean="0"/>
              <a:t>= Kapteenin </a:t>
            </a:r>
            <a:r>
              <a:rPr lang="fi-FI" sz="2600" dirty="0"/>
              <a:t>oletetaan olevan viimeinen henkilö, joka </a:t>
            </a:r>
            <a:r>
              <a:rPr lang="fi-FI" sz="2600" dirty="0" smtClean="0"/>
              <a:t>	jättää laivan.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/>
              <a:t>	</a:t>
            </a:r>
            <a:r>
              <a:rPr lang="fi-FI" sz="2600" dirty="0" smtClean="0"/>
              <a:t>							→</a:t>
            </a:r>
            <a:endParaRPr lang="fi-FI" sz="26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98631"/>
              </p:ext>
            </p:extLst>
          </p:nvPr>
        </p:nvGraphicFramePr>
        <p:xfrm>
          <a:off x="403773" y="1268760"/>
          <a:ext cx="7959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040"/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600" dirty="0" smtClean="0"/>
                        <a:t>Relatiivilauseen korvaamiseksi, jos korrelaattina</a:t>
                      </a:r>
                      <a:r>
                        <a:rPr lang="fi-FI" sz="2600" baseline="0" dirty="0" smtClean="0"/>
                        <a:t> on superlatiivi, </a:t>
                      </a:r>
                      <a:r>
                        <a:rPr lang="fi-FI" sz="2600" baseline="0" dirty="0" err="1" smtClean="0"/>
                        <a:t>järj.luku</a:t>
                      </a:r>
                      <a:r>
                        <a:rPr lang="fi-FI" sz="2600" baseline="0" dirty="0" smtClean="0"/>
                        <a:t>,</a:t>
                      </a:r>
                      <a:r>
                        <a:rPr lang="fi-FI" sz="2600" i="1" baseline="0" dirty="0" smtClean="0"/>
                        <a:t> ’</a:t>
                      </a:r>
                      <a:r>
                        <a:rPr lang="fi-FI" sz="2600" i="1" baseline="0" dirty="0" err="1" smtClean="0"/>
                        <a:t>first</a:t>
                      </a:r>
                      <a:r>
                        <a:rPr lang="fi-FI" sz="2600" i="1" baseline="0" dirty="0" smtClean="0"/>
                        <a:t>’</a:t>
                      </a:r>
                      <a:r>
                        <a:rPr lang="fi-FI" sz="2600" i="0" baseline="0" dirty="0" smtClean="0"/>
                        <a:t>, </a:t>
                      </a:r>
                      <a:r>
                        <a:rPr lang="fi-FI" sz="2600" i="1" baseline="0" dirty="0" smtClean="0"/>
                        <a:t>’</a:t>
                      </a:r>
                      <a:r>
                        <a:rPr lang="fi-FI" sz="2600" i="1" baseline="0" dirty="0" err="1" smtClean="0"/>
                        <a:t>last</a:t>
                      </a:r>
                      <a:r>
                        <a:rPr lang="fi-FI" sz="2600" i="1" baseline="0" dirty="0" smtClean="0"/>
                        <a:t>’</a:t>
                      </a:r>
                      <a:r>
                        <a:rPr lang="fi-FI" sz="2600" i="0" baseline="0" dirty="0" smtClean="0"/>
                        <a:t>,</a:t>
                      </a:r>
                      <a:r>
                        <a:rPr lang="fi-FI" sz="2600" i="1" baseline="0" dirty="0" smtClean="0"/>
                        <a:t> ’</a:t>
                      </a:r>
                      <a:r>
                        <a:rPr lang="fi-FI" sz="2600" i="1" baseline="0" dirty="0" err="1" smtClean="0"/>
                        <a:t>next</a:t>
                      </a:r>
                      <a:r>
                        <a:rPr lang="fi-FI" sz="2600" i="1" baseline="0" dirty="0" smtClean="0"/>
                        <a:t>’ </a:t>
                      </a:r>
                      <a:r>
                        <a:rPr lang="fi-FI" sz="2600" i="0" baseline="0" dirty="0" smtClean="0"/>
                        <a:t>tai</a:t>
                      </a:r>
                      <a:r>
                        <a:rPr lang="fi-FI" sz="2600" i="1" baseline="0" dirty="0" smtClean="0"/>
                        <a:t> ’</a:t>
                      </a:r>
                      <a:r>
                        <a:rPr lang="fi-FI" sz="2600" i="1" baseline="0" dirty="0" err="1" smtClean="0"/>
                        <a:t>only</a:t>
                      </a:r>
                      <a:r>
                        <a:rPr lang="fi-FI" sz="2600" i="1" baseline="0" dirty="0" smtClean="0"/>
                        <a:t>’</a:t>
                      </a:r>
                      <a:endParaRPr lang="fi-FI" sz="26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4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2132855"/>
            <a:ext cx="8310344" cy="505723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i="1" dirty="0" err="1" smtClean="0">
                <a:solidFill>
                  <a:schemeClr val="tx1"/>
                </a:solidFill>
              </a:rPr>
              <a:t>Yuri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>
                <a:solidFill>
                  <a:schemeClr val="tx1"/>
                </a:solidFill>
              </a:rPr>
              <a:t>Gagarin </a:t>
            </a:r>
            <a:r>
              <a:rPr lang="fi-FI" sz="2600" i="1" dirty="0" err="1">
                <a:solidFill>
                  <a:schemeClr val="tx1"/>
                </a:solidFill>
              </a:rPr>
              <a:t>was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the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first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human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who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journeyed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dirty="0">
                <a:solidFill>
                  <a:schemeClr val="tx1"/>
                </a:solidFill>
              </a:rPr>
              <a:t>into </a:t>
            </a:r>
            <a:r>
              <a:rPr lang="fi-FI" sz="2600" i="1" dirty="0" err="1">
                <a:solidFill>
                  <a:schemeClr val="tx1"/>
                </a:solidFill>
              </a:rPr>
              <a:t>outer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space</a:t>
            </a:r>
            <a:r>
              <a:rPr lang="fi-FI" sz="2600" i="1" dirty="0">
                <a:solidFill>
                  <a:schemeClr val="tx1"/>
                </a:solidFill>
              </a:rPr>
              <a:t>. &gt;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3000" i="1" dirty="0" err="1">
                <a:solidFill>
                  <a:schemeClr val="tx1"/>
                </a:solidFill>
              </a:rPr>
              <a:t>Yuri</a:t>
            </a:r>
            <a:r>
              <a:rPr lang="fi-FI" sz="3000" i="1" dirty="0">
                <a:solidFill>
                  <a:schemeClr val="tx1"/>
                </a:solidFill>
              </a:rPr>
              <a:t> Gagarin </a:t>
            </a:r>
            <a:r>
              <a:rPr lang="fi-FI" sz="3000" i="1" dirty="0" err="1">
                <a:solidFill>
                  <a:schemeClr val="tx1"/>
                </a:solidFill>
              </a:rPr>
              <a:t>was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the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first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human</a:t>
            </a:r>
            <a:r>
              <a:rPr lang="fi-FI" sz="3000" b="1" i="1" dirty="0">
                <a:solidFill>
                  <a:schemeClr val="tx1"/>
                </a:solidFill>
              </a:rPr>
              <a:t> to </a:t>
            </a:r>
            <a:r>
              <a:rPr lang="fi-FI" sz="3000" b="1" i="1" dirty="0" err="1">
                <a:solidFill>
                  <a:schemeClr val="tx1"/>
                </a:solidFill>
              </a:rPr>
              <a:t>journey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b="1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smtClean="0">
                <a:solidFill>
                  <a:schemeClr val="tx1"/>
                </a:solidFill>
              </a:rPr>
              <a:t>into </a:t>
            </a:r>
            <a:r>
              <a:rPr lang="fi-FI" sz="3000" i="1" dirty="0" err="1" smtClean="0">
                <a:solidFill>
                  <a:schemeClr val="tx1"/>
                </a:solidFill>
              </a:rPr>
              <a:t>outer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space</a:t>
            </a:r>
            <a:r>
              <a:rPr lang="fi-FI" sz="3000" i="1" dirty="0">
                <a:solidFill>
                  <a:schemeClr val="tx1"/>
                </a:solidFill>
              </a:rPr>
              <a:t>. </a:t>
            </a:r>
            <a:r>
              <a:rPr lang="fi-FI" sz="3000" dirty="0"/>
              <a:t>	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	</a:t>
            </a:r>
            <a:r>
              <a:rPr lang="fi-FI" sz="2600" dirty="0" smtClean="0"/>
              <a:t>= Juri </a:t>
            </a:r>
            <a:r>
              <a:rPr lang="fi-FI" sz="2600" dirty="0"/>
              <a:t>Gagarin oli ensimmäinen ihminen, joka matkasi </a:t>
            </a:r>
            <a:r>
              <a:rPr lang="fi-FI" sz="2600" dirty="0" smtClean="0"/>
              <a:t>	ulkoavaruuteen.</a:t>
            </a:r>
          </a:p>
          <a:p>
            <a:pPr marL="0" indent="0">
              <a:lnSpc>
                <a:spcPct val="80000"/>
              </a:lnSpc>
              <a:spcBef>
                <a:spcPts val="2400"/>
              </a:spcBef>
              <a:buNone/>
            </a:pPr>
            <a:r>
              <a:rPr lang="fi-FI" sz="2600" i="1" dirty="0" err="1" smtClean="0">
                <a:solidFill>
                  <a:schemeClr val="tx1"/>
                </a:solidFill>
              </a:rPr>
              <a:t>What</a:t>
            </a:r>
            <a:r>
              <a:rPr lang="fi-FI" sz="2600" i="1" dirty="0" smtClean="0">
                <a:solidFill>
                  <a:schemeClr val="tx1"/>
                </a:solidFill>
              </a:rPr>
              <a:t> is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the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next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issue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that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we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must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address</a:t>
            </a:r>
            <a:r>
              <a:rPr lang="fi-FI" sz="2600" i="1" dirty="0" smtClean="0">
                <a:solidFill>
                  <a:schemeClr val="tx1"/>
                </a:solidFill>
              </a:rPr>
              <a:t>? &gt;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What</a:t>
            </a:r>
            <a:r>
              <a:rPr lang="fi-FI" sz="3000" i="1" dirty="0" smtClean="0">
                <a:solidFill>
                  <a:schemeClr val="tx1"/>
                </a:solidFill>
              </a:rPr>
              <a:t> is </a:t>
            </a:r>
            <a:r>
              <a:rPr lang="fi-FI" sz="3000" b="1" i="1" dirty="0" err="1" smtClean="0">
                <a:solidFill>
                  <a:schemeClr val="tx1"/>
                </a:solidFill>
              </a:rPr>
              <a:t>the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next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issue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address</a:t>
            </a:r>
            <a:r>
              <a:rPr lang="fi-FI" sz="3000" i="1" dirty="0">
                <a:solidFill>
                  <a:schemeClr val="tx1"/>
                </a:solidFill>
              </a:rPr>
              <a:t>?</a:t>
            </a:r>
            <a:endParaRPr lang="fi-FI" sz="3000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	= Mikä on seuraava asia, jota meidän pitää käsitellä?</a:t>
            </a:r>
            <a:endParaRPr lang="fi-FI" sz="26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08065"/>
              </p:ext>
            </p:extLst>
          </p:nvPr>
        </p:nvGraphicFramePr>
        <p:xfrm>
          <a:off x="429384" y="980728"/>
          <a:ext cx="7959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040"/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smtClean="0"/>
                        <a:t>Relatiivilauseen korvaamiseksi, jos korrelaattina</a:t>
                      </a:r>
                      <a:r>
                        <a:rPr lang="fi-FI" sz="2400" baseline="0" dirty="0" smtClean="0"/>
                        <a:t> on superlatiivi, </a:t>
                      </a:r>
                      <a:r>
                        <a:rPr lang="fi-FI" sz="2400" baseline="0" dirty="0" err="1" smtClean="0"/>
                        <a:t>järj.luku</a:t>
                      </a:r>
                      <a:r>
                        <a:rPr lang="fi-FI" sz="2400" baseline="0" dirty="0" smtClean="0"/>
                        <a:t>,</a:t>
                      </a:r>
                      <a:r>
                        <a:rPr lang="fi-FI" sz="2400" i="1" baseline="0" dirty="0" smtClean="0"/>
                        <a:t> ’</a:t>
                      </a:r>
                      <a:r>
                        <a:rPr lang="fi-FI" sz="2400" i="1" baseline="0" dirty="0" err="1" smtClean="0"/>
                        <a:t>first</a:t>
                      </a:r>
                      <a:r>
                        <a:rPr lang="fi-FI" sz="2400" i="1" baseline="0" dirty="0" smtClean="0"/>
                        <a:t>’</a:t>
                      </a:r>
                      <a:r>
                        <a:rPr lang="fi-FI" sz="2400" i="0" baseline="0" dirty="0" smtClean="0"/>
                        <a:t>, </a:t>
                      </a:r>
                      <a:r>
                        <a:rPr lang="fi-FI" sz="2400" i="1" baseline="0" dirty="0" smtClean="0"/>
                        <a:t>’</a:t>
                      </a:r>
                      <a:r>
                        <a:rPr lang="fi-FI" sz="2400" i="1" baseline="0" dirty="0" err="1" smtClean="0"/>
                        <a:t>last</a:t>
                      </a:r>
                      <a:r>
                        <a:rPr lang="fi-FI" sz="2400" i="1" baseline="0" dirty="0" smtClean="0"/>
                        <a:t>’</a:t>
                      </a:r>
                      <a:r>
                        <a:rPr lang="fi-FI" sz="2400" i="0" baseline="0" dirty="0" smtClean="0"/>
                        <a:t>,</a:t>
                      </a:r>
                      <a:r>
                        <a:rPr lang="fi-FI" sz="2400" i="1" baseline="0" dirty="0" smtClean="0"/>
                        <a:t> ’</a:t>
                      </a:r>
                      <a:r>
                        <a:rPr lang="fi-FI" sz="2400" i="1" baseline="0" dirty="0" err="1" smtClean="0"/>
                        <a:t>next</a:t>
                      </a:r>
                      <a:r>
                        <a:rPr lang="fi-FI" sz="2400" i="1" baseline="0" dirty="0" smtClean="0"/>
                        <a:t>’ </a:t>
                      </a:r>
                      <a:r>
                        <a:rPr lang="fi-FI" sz="2400" i="0" baseline="0" dirty="0" smtClean="0"/>
                        <a:t>tai</a:t>
                      </a:r>
                      <a:r>
                        <a:rPr lang="fi-FI" sz="2400" i="1" baseline="0" dirty="0" smtClean="0"/>
                        <a:t> ’</a:t>
                      </a:r>
                      <a:r>
                        <a:rPr lang="fi-FI" sz="2400" i="1" baseline="0" dirty="0" err="1" smtClean="0"/>
                        <a:t>only</a:t>
                      </a:r>
                      <a:r>
                        <a:rPr lang="fi-FI" sz="2400" i="1" baseline="0" dirty="0" smtClean="0"/>
                        <a:t>’</a:t>
                      </a:r>
                      <a:endParaRPr lang="fi-FI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7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2132856"/>
            <a:ext cx="846309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000" b="1" i="1" dirty="0" smtClean="0">
                <a:solidFill>
                  <a:schemeClr val="tx1"/>
                </a:solidFill>
              </a:rPr>
              <a:t>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know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many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languages</a:t>
            </a:r>
            <a:r>
              <a:rPr lang="fi-FI" sz="3000" i="1" dirty="0" smtClean="0">
                <a:solidFill>
                  <a:schemeClr val="tx1"/>
                </a:solidFill>
              </a:rPr>
              <a:t> is </a:t>
            </a:r>
            <a:r>
              <a:rPr lang="fi-FI" sz="3000" i="1" dirty="0" err="1" smtClean="0">
                <a:solidFill>
                  <a:schemeClr val="tx1"/>
                </a:solidFill>
              </a:rPr>
              <a:t>essential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today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000" i="1" dirty="0" err="1" smtClean="0">
                <a:solidFill>
                  <a:schemeClr val="tx1"/>
                </a:solidFill>
              </a:rPr>
              <a:t>It’s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essential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smtClean="0">
                <a:solidFill>
                  <a:schemeClr val="tx1"/>
                </a:solidFill>
              </a:rPr>
              <a:t>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know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many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languages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today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i="1" dirty="0" err="1" smtClean="0">
                <a:solidFill>
                  <a:schemeClr val="tx1"/>
                </a:solidFill>
              </a:rPr>
              <a:t>Not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learn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smtClean="0">
                <a:solidFill>
                  <a:schemeClr val="tx1"/>
                </a:solidFill>
              </a:rPr>
              <a:t>at </a:t>
            </a:r>
            <a:r>
              <a:rPr lang="fi-FI" sz="3000" i="1" dirty="0" err="1" smtClean="0">
                <a:solidFill>
                  <a:schemeClr val="tx1"/>
                </a:solidFill>
              </a:rPr>
              <a:t>least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two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foreign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languages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would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be</a:t>
            </a:r>
            <a:r>
              <a:rPr lang="fi-FI" sz="3000" i="1" dirty="0" smtClean="0">
                <a:solidFill>
                  <a:schemeClr val="tx1"/>
                </a:solidFill>
              </a:rPr>
              <a:t> a </a:t>
            </a:r>
            <a:r>
              <a:rPr lang="fi-FI" sz="3000" i="1" dirty="0" err="1" smtClean="0">
                <a:solidFill>
                  <a:schemeClr val="tx1"/>
                </a:solidFill>
              </a:rPr>
              <a:t>mistake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000" i="1" dirty="0" smtClean="0">
                <a:solidFill>
                  <a:schemeClr val="tx1"/>
                </a:solidFill>
              </a:rPr>
              <a:t>It </a:t>
            </a:r>
            <a:r>
              <a:rPr lang="fi-FI" sz="3000" i="1" dirty="0" err="1" smtClean="0">
                <a:solidFill>
                  <a:schemeClr val="tx1"/>
                </a:solidFill>
              </a:rPr>
              <a:t>would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be</a:t>
            </a:r>
            <a:r>
              <a:rPr lang="fi-FI" sz="3000" i="1" dirty="0" smtClean="0">
                <a:solidFill>
                  <a:schemeClr val="tx1"/>
                </a:solidFill>
              </a:rPr>
              <a:t> a </a:t>
            </a:r>
            <a:r>
              <a:rPr lang="fi-FI" sz="3000" i="1" dirty="0" err="1" smtClean="0">
                <a:solidFill>
                  <a:schemeClr val="tx1"/>
                </a:solidFill>
              </a:rPr>
              <a:t>mistake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not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learn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smtClean="0">
                <a:solidFill>
                  <a:schemeClr val="tx1"/>
                </a:solidFill>
              </a:rPr>
              <a:t>at </a:t>
            </a:r>
            <a:r>
              <a:rPr lang="fi-FI" sz="3000" i="1" dirty="0" err="1" smtClean="0">
                <a:solidFill>
                  <a:schemeClr val="tx1"/>
                </a:solidFill>
              </a:rPr>
              <a:t>least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two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foreign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languages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11835"/>
              </p:ext>
            </p:extLst>
          </p:nvPr>
        </p:nvGraphicFramePr>
        <p:xfrm>
          <a:off x="429384" y="980728"/>
          <a:ext cx="824707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072"/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verbirakenne</a:t>
                      </a:r>
                      <a:r>
                        <a:rPr lang="fi-FI" sz="2800" baseline="0" dirty="0" smtClean="0"/>
                        <a:t> on lauseen subjektina tai predikatiivina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683568" y="1948190"/>
            <a:ext cx="13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subjekti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99592" y="3599728"/>
            <a:ext cx="13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subjekti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627784" y="3068960"/>
            <a:ext cx="13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predikatiivi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283968" y="5157192"/>
            <a:ext cx="13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predikatiivi</a:t>
            </a:r>
            <a:endParaRPr lang="fi-F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36355" y="260648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err="1" smtClean="0"/>
              <a:t>Remember</a:t>
            </a:r>
            <a:r>
              <a:rPr lang="fi-FI" sz="3200" dirty="0" smtClean="0"/>
              <a:t>!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95536" y="2060848"/>
            <a:ext cx="8511238" cy="417646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 smtClean="0"/>
              <a:t>Lupasit olla sanomatta sanaakaan kenellekään.=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You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promised</a:t>
            </a:r>
            <a:r>
              <a:rPr lang="fi-FI" sz="2800" b="1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not</a:t>
            </a:r>
            <a:r>
              <a:rPr lang="fi-FI" sz="2800" b="1" i="1" dirty="0" smtClean="0">
                <a:solidFill>
                  <a:schemeClr val="tx1"/>
                </a:solidFill>
              </a:rPr>
              <a:t> to </a:t>
            </a:r>
            <a:r>
              <a:rPr lang="fi-FI" sz="2800" b="1" i="1" dirty="0" err="1" smtClean="0">
                <a:solidFill>
                  <a:schemeClr val="tx1"/>
                </a:solidFill>
              </a:rPr>
              <a:t>say</a:t>
            </a:r>
            <a:r>
              <a:rPr lang="fi-FI" sz="2800" b="1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</a:rPr>
              <a:t>a </a:t>
            </a:r>
            <a:r>
              <a:rPr lang="fi-FI" sz="2800" i="1" dirty="0" err="1" smtClean="0">
                <a:solidFill>
                  <a:schemeClr val="tx1"/>
                </a:solidFill>
              </a:rPr>
              <a:t>word</a:t>
            </a:r>
            <a:r>
              <a:rPr lang="fi-FI" sz="2800" i="1" dirty="0" smtClean="0">
                <a:solidFill>
                  <a:schemeClr val="tx1"/>
                </a:solidFill>
              </a:rPr>
              <a:t> to </a:t>
            </a:r>
            <a:r>
              <a:rPr lang="fi-FI" sz="2800" i="1" dirty="0" err="1" smtClean="0">
                <a:solidFill>
                  <a:schemeClr val="tx1"/>
                </a:solidFill>
              </a:rPr>
              <a:t>anybody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 smtClean="0"/>
              <a:t>Vartija varoitti minua menemästä lähemmäs nuotiota.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guard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warned</a:t>
            </a:r>
            <a:r>
              <a:rPr lang="fi-FI" sz="2800" i="1" dirty="0" smtClean="0">
                <a:solidFill>
                  <a:schemeClr val="tx1"/>
                </a:solidFill>
              </a:rPr>
              <a:t> me </a:t>
            </a:r>
            <a:r>
              <a:rPr lang="fi-FI" sz="2800" b="1" i="1" dirty="0" err="1" smtClean="0">
                <a:solidFill>
                  <a:schemeClr val="tx1"/>
                </a:solidFill>
              </a:rPr>
              <a:t>not</a:t>
            </a:r>
            <a:r>
              <a:rPr lang="fi-FI" sz="2800" b="1" i="1" dirty="0" smtClean="0">
                <a:solidFill>
                  <a:schemeClr val="tx1"/>
                </a:solidFill>
              </a:rPr>
              <a:t> to go </a:t>
            </a:r>
            <a:r>
              <a:rPr lang="fi-FI" sz="2800" i="1" dirty="0" err="1" smtClean="0">
                <a:solidFill>
                  <a:schemeClr val="tx1"/>
                </a:solidFill>
              </a:rPr>
              <a:t>any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closer</a:t>
            </a:r>
            <a:r>
              <a:rPr lang="fi-FI" sz="2800" i="1" dirty="0" smtClean="0">
                <a:solidFill>
                  <a:schemeClr val="tx1"/>
                </a:solidFill>
              </a:rPr>
              <a:t> to 	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fire</a:t>
            </a:r>
            <a:r>
              <a:rPr lang="fi-FI" sz="2800" i="1" dirty="0" smtClean="0">
                <a:solidFill>
                  <a:schemeClr val="tx1"/>
                </a:solidFill>
              </a:rPr>
              <a:t>. 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 smtClean="0"/>
              <a:t>Lääkäri kielsi potilasta</a:t>
            </a:r>
            <a:r>
              <a:rPr lang="fi-FI" sz="2600" dirty="0"/>
              <a:t> </a:t>
            </a:r>
            <a:r>
              <a:rPr lang="fi-FI" sz="2600" dirty="0" smtClean="0"/>
              <a:t>koskaan syömästä kalaa. =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doctor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told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patient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never</a:t>
            </a:r>
            <a:r>
              <a:rPr lang="fi-FI" sz="2800" b="1" i="1" dirty="0" smtClean="0">
                <a:solidFill>
                  <a:schemeClr val="tx1"/>
                </a:solidFill>
              </a:rPr>
              <a:t> to </a:t>
            </a:r>
            <a:r>
              <a:rPr lang="fi-FI" sz="2800" b="1" i="1" dirty="0" err="1" smtClean="0">
                <a:solidFill>
                  <a:schemeClr val="tx1"/>
                </a:solidFill>
              </a:rPr>
              <a:t>eat</a:t>
            </a:r>
            <a:r>
              <a:rPr lang="fi-FI" sz="2800" b="1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fish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 smtClean="0"/>
              <a:t>Kehotan sinua olemaan koskaan tekstaamatta ajaessasi. </a:t>
            </a:r>
            <a:r>
              <a:rPr lang="fi-FI" sz="2600" dirty="0"/>
              <a:t>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I </a:t>
            </a:r>
            <a:r>
              <a:rPr lang="fi-FI" sz="2800" i="1" dirty="0" err="1" smtClean="0">
                <a:solidFill>
                  <a:schemeClr val="tx1"/>
                </a:solidFill>
              </a:rPr>
              <a:t>urge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you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never</a:t>
            </a:r>
            <a:r>
              <a:rPr lang="fi-FI" sz="2800" b="1" i="1" dirty="0" smtClean="0">
                <a:solidFill>
                  <a:schemeClr val="tx1"/>
                </a:solidFill>
              </a:rPr>
              <a:t> to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text</a:t>
            </a:r>
            <a:r>
              <a:rPr lang="fi-FI" sz="2800" b="1" i="1" dirty="0" smtClean="0">
                <a:solidFill>
                  <a:schemeClr val="tx1"/>
                </a:solidFill>
              </a:rPr>
              <a:t> and </a:t>
            </a:r>
            <a:r>
              <a:rPr lang="fi-FI" sz="2800" b="1" i="1" dirty="0" err="1" smtClean="0">
                <a:solidFill>
                  <a:schemeClr val="tx1"/>
                </a:solidFill>
              </a:rPr>
              <a:t>drive</a:t>
            </a:r>
            <a:r>
              <a:rPr lang="fi-FI" sz="2800" b="1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</a:rPr>
              <a:t>at 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same</a:t>
            </a:r>
            <a:r>
              <a:rPr lang="fi-FI" sz="2800" i="1" dirty="0" smtClean="0">
                <a:solidFill>
                  <a:schemeClr val="tx1"/>
                </a:solidFill>
              </a:rPr>
              <a:t> 	</a:t>
            </a:r>
            <a:r>
              <a:rPr lang="fi-FI" sz="2800" i="1" dirty="0" err="1" smtClean="0">
                <a:solidFill>
                  <a:schemeClr val="tx1"/>
                </a:solidFill>
              </a:rPr>
              <a:t>time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r>
              <a:rPr lang="fi-FI" sz="2800" dirty="0" smtClean="0"/>
              <a:t> </a:t>
            </a:r>
            <a:endParaRPr lang="fi-FI" sz="28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2106"/>
              </p:ext>
            </p:extLst>
          </p:nvPr>
        </p:nvGraphicFramePr>
        <p:xfrm>
          <a:off x="518883" y="908720"/>
          <a:ext cx="824707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072"/>
              </a:tblGrid>
              <a:tr h="504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Kielteisen infinitiivirakenteen sanajärjestys: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dirty="0" err="1" smtClean="0"/>
                        <a:t>not</a:t>
                      </a:r>
                      <a:r>
                        <a:rPr lang="fi-FI" sz="3200" dirty="0" smtClean="0"/>
                        <a:t>/</a:t>
                      </a:r>
                      <a:r>
                        <a:rPr lang="fi-FI" sz="3200" dirty="0" err="1" smtClean="0"/>
                        <a:t>never</a:t>
                      </a:r>
                      <a:r>
                        <a:rPr lang="fi-FI" sz="3200" dirty="0" smtClean="0"/>
                        <a:t> to </a:t>
                      </a:r>
                      <a:r>
                        <a:rPr lang="fi-FI" sz="3200" dirty="0" err="1" smtClean="0"/>
                        <a:t>do</a:t>
                      </a:r>
                      <a:endParaRPr lang="fi-FI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2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Remember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69309" y="1484784"/>
            <a:ext cx="8511238" cy="4896544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fi-FI" sz="3000" dirty="0">
                <a:solidFill>
                  <a:schemeClr val="accent1"/>
                </a:solidFill>
              </a:rPr>
              <a:t>olla tekemättä: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i-FI" sz="3000" i="1" dirty="0" err="1" smtClean="0"/>
              <a:t>You</a:t>
            </a:r>
            <a:r>
              <a:rPr lang="fi-FI" sz="3000" i="1" dirty="0" smtClean="0"/>
              <a:t> </a:t>
            </a:r>
            <a:r>
              <a:rPr lang="fi-FI" sz="3000" i="1" dirty="0" err="1"/>
              <a:t>promised</a:t>
            </a:r>
            <a:r>
              <a:rPr lang="fi-FI" sz="3000" i="1" dirty="0"/>
              <a:t> </a:t>
            </a:r>
            <a:r>
              <a:rPr lang="fi-FI" sz="3000" b="1" i="1" dirty="0" err="1"/>
              <a:t>not</a:t>
            </a:r>
            <a:r>
              <a:rPr lang="fi-FI" sz="3000" b="1" i="1" dirty="0"/>
              <a:t> to </a:t>
            </a:r>
            <a:r>
              <a:rPr lang="fi-FI" sz="3000" b="1" i="1" dirty="0" err="1"/>
              <a:t>tell</a:t>
            </a:r>
            <a:r>
              <a:rPr lang="fi-FI" sz="3000" b="1" i="1" dirty="0"/>
              <a:t> </a:t>
            </a:r>
            <a:r>
              <a:rPr lang="fi-FI" sz="3000" i="1" dirty="0" err="1"/>
              <a:t>anybody</a:t>
            </a:r>
            <a:r>
              <a:rPr lang="fi-FI" sz="3000" i="1" dirty="0"/>
              <a:t> my </a:t>
            </a:r>
            <a:r>
              <a:rPr lang="fi-FI" sz="3000" i="1" dirty="0" err="1"/>
              <a:t>secret</a:t>
            </a:r>
            <a:r>
              <a:rPr lang="fi-FI" sz="3000" i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fi-FI" sz="3000" dirty="0">
                <a:solidFill>
                  <a:schemeClr val="accent1"/>
                </a:solidFill>
              </a:rPr>
              <a:t>ei voi olla tekemättä: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i-FI" sz="3000" i="1" dirty="0" smtClean="0"/>
              <a:t>I </a:t>
            </a:r>
            <a:r>
              <a:rPr lang="fi-FI" sz="3000" b="1" i="1" dirty="0" err="1"/>
              <a:t>can’t</a:t>
            </a:r>
            <a:r>
              <a:rPr lang="fi-FI" sz="3000" b="1" i="1" dirty="0"/>
              <a:t> help </a:t>
            </a:r>
            <a:r>
              <a:rPr lang="fi-FI" sz="3000" b="1" i="1" dirty="0" err="1"/>
              <a:t>telling</a:t>
            </a:r>
            <a:r>
              <a:rPr lang="fi-FI" sz="3000" b="1" i="1" dirty="0"/>
              <a:t> </a:t>
            </a:r>
            <a:r>
              <a:rPr lang="fi-FI" sz="3000" i="1" dirty="0" err="1"/>
              <a:t>him</a:t>
            </a:r>
            <a:r>
              <a:rPr lang="fi-FI" sz="3000" i="1" dirty="0"/>
              <a:t> I </a:t>
            </a:r>
            <a:r>
              <a:rPr lang="fi-FI" sz="3000" i="1" dirty="0" err="1"/>
              <a:t>love</a:t>
            </a:r>
            <a:r>
              <a:rPr lang="fi-FI" sz="3000" i="1" dirty="0"/>
              <a:t> </a:t>
            </a:r>
            <a:r>
              <a:rPr lang="fi-FI" sz="3000" i="1" dirty="0" err="1"/>
              <a:t>him</a:t>
            </a:r>
            <a:r>
              <a:rPr lang="fi-FI" sz="3000" i="1" dirty="0"/>
              <a:t> </a:t>
            </a:r>
            <a:r>
              <a:rPr lang="fi-FI" sz="3000" i="1" dirty="0" err="1"/>
              <a:t>when</a:t>
            </a:r>
            <a:r>
              <a:rPr lang="fi-FI" sz="3000" i="1" dirty="0"/>
              <a:t> </a:t>
            </a:r>
            <a:r>
              <a:rPr lang="fi-FI" sz="3000" i="1" dirty="0" err="1"/>
              <a:t>we</a:t>
            </a:r>
            <a:r>
              <a:rPr lang="fi-FI" sz="3000" i="1" dirty="0"/>
              <a:t> </a:t>
            </a:r>
            <a:r>
              <a:rPr lang="fi-FI" sz="3000" i="1" dirty="0" err="1"/>
              <a:t>meet</a:t>
            </a:r>
            <a:r>
              <a:rPr lang="fi-FI" sz="3000" i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fi-FI" sz="3000" dirty="0">
                <a:solidFill>
                  <a:schemeClr val="accent1"/>
                </a:solidFill>
              </a:rPr>
              <a:t>tekemättä: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i-FI" sz="3000" i="1" dirty="0" smtClean="0"/>
              <a:t>Elvis </a:t>
            </a:r>
            <a:r>
              <a:rPr lang="fi-FI" sz="3000" i="1" dirty="0" err="1"/>
              <a:t>left</a:t>
            </a:r>
            <a:r>
              <a:rPr lang="fi-FI" sz="3000" i="1" dirty="0"/>
              <a:t> </a:t>
            </a:r>
            <a:r>
              <a:rPr lang="fi-FI" sz="3000" i="1" dirty="0" err="1"/>
              <a:t>the</a:t>
            </a:r>
            <a:r>
              <a:rPr lang="fi-FI" sz="3000" i="1" dirty="0"/>
              <a:t> </a:t>
            </a:r>
            <a:r>
              <a:rPr lang="fi-FI" i="1" dirty="0" err="1"/>
              <a:t>building</a:t>
            </a:r>
            <a:r>
              <a:rPr lang="fi-FI" i="1" dirty="0"/>
              <a:t> </a:t>
            </a:r>
            <a:r>
              <a:rPr lang="fi-FI" b="1" i="1" dirty="0" err="1"/>
              <a:t>without</a:t>
            </a:r>
            <a:r>
              <a:rPr lang="fi-FI" b="1" i="1" dirty="0"/>
              <a:t> </a:t>
            </a:r>
            <a:r>
              <a:rPr lang="fi-FI" b="1" i="1" dirty="0" err="1"/>
              <a:t>telling</a:t>
            </a:r>
            <a:r>
              <a:rPr lang="fi-FI" b="1" i="1" dirty="0"/>
              <a:t> </a:t>
            </a:r>
            <a:r>
              <a:rPr lang="fi-FI" i="1" dirty="0" err="1" smtClean="0"/>
              <a:t>anyone</a:t>
            </a:r>
            <a:r>
              <a:rPr lang="fi-FI" i="1" dirty="0" smtClean="0"/>
              <a:t>.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33389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1151"/>
          </a:xfrm>
        </p:spPr>
        <p:txBody>
          <a:bodyPr>
            <a:normAutofit/>
          </a:bodyPr>
          <a:lstStyle/>
          <a:p>
            <a:r>
              <a:rPr lang="fi-FI" altLang="fi-FI" sz="3200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908720"/>
            <a:ext cx="8291264" cy="4679950"/>
          </a:xfrm>
        </p:spPr>
        <p:txBody>
          <a:bodyPr>
            <a:noAutofit/>
          </a:bodyPr>
          <a:lstStyle/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1. Se, ettei opiskelisi kieliä, olisi vakava virhe.</a:t>
            </a:r>
            <a:endParaRPr lang="fi-FI" altLang="fi-FI" sz="2800" dirty="0">
              <a:solidFill>
                <a:srgbClr val="2DA2BF"/>
              </a:solidFill>
            </a:endParaRP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 smtClean="0"/>
              <a:t>	</a:t>
            </a:r>
            <a:r>
              <a:rPr lang="fi-FI" altLang="fi-FI" sz="2800" i="1" dirty="0" err="1" smtClean="0"/>
              <a:t>Not</a:t>
            </a:r>
            <a:r>
              <a:rPr lang="fi-FI" altLang="fi-FI" sz="2800" i="1" dirty="0" smtClean="0"/>
              <a:t> </a:t>
            </a:r>
            <a:r>
              <a:rPr lang="fi-FI" altLang="fi-FI" sz="2800" i="1" dirty="0"/>
              <a:t>to </a:t>
            </a:r>
            <a:r>
              <a:rPr lang="fi-FI" altLang="fi-FI" sz="2800" i="1" dirty="0" err="1"/>
              <a:t>study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languages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would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be</a:t>
            </a:r>
            <a:r>
              <a:rPr lang="fi-FI" altLang="fi-FI" sz="2800" i="1" dirty="0"/>
              <a:t> a </a:t>
            </a:r>
            <a:r>
              <a:rPr lang="fi-FI" altLang="fi-FI" sz="2800" i="1" dirty="0" err="1"/>
              <a:t>serious</a:t>
            </a:r>
            <a:r>
              <a:rPr lang="fi-FI" altLang="fi-FI" sz="2800" i="1" dirty="0"/>
              <a:t> </a:t>
            </a:r>
            <a:r>
              <a:rPr lang="fi-FI" altLang="fi-FI" sz="2800" i="1" dirty="0" smtClean="0"/>
              <a:t>	</a:t>
            </a:r>
            <a:r>
              <a:rPr lang="fi-FI" altLang="fi-FI" sz="2800" i="1" dirty="0" err="1" smtClean="0"/>
              <a:t>mistake</a:t>
            </a:r>
            <a:r>
              <a:rPr lang="fi-FI" altLang="fi-FI" sz="2800" i="1" dirty="0"/>
              <a:t>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2. Hän meni kotiin tekemään loppuun esseensä.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 smtClean="0"/>
              <a:t>	He </a:t>
            </a:r>
            <a:r>
              <a:rPr lang="fi-FI" altLang="fi-FI" sz="2800" i="1" dirty="0" err="1"/>
              <a:t>went</a:t>
            </a:r>
            <a:r>
              <a:rPr lang="fi-FI" altLang="fi-FI" sz="2800" i="1" dirty="0"/>
              <a:t> home to </a:t>
            </a:r>
            <a:r>
              <a:rPr lang="fi-FI" altLang="fi-FI" sz="2800" i="1" dirty="0" err="1"/>
              <a:t>finish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his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essay</a:t>
            </a:r>
            <a:r>
              <a:rPr lang="fi-FI" altLang="fi-FI" sz="2800" i="1" dirty="0"/>
              <a:t>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3. Kyky ymmärtää kehon kieltä on hyödyllinen.</a:t>
            </a:r>
            <a:endParaRPr lang="fi-FI" altLang="fi-FI" sz="2800" dirty="0">
              <a:solidFill>
                <a:srgbClr val="2DA2BF"/>
              </a:solidFill>
            </a:endParaRP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 smtClean="0"/>
              <a:t>	</a:t>
            </a:r>
            <a:r>
              <a:rPr lang="fi-FI" altLang="fi-FI" sz="2800" i="1" dirty="0" err="1" smtClean="0"/>
              <a:t>The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/>
              <a:t>ability</a:t>
            </a:r>
            <a:r>
              <a:rPr lang="fi-FI" altLang="fi-FI" sz="2800" i="1" dirty="0"/>
              <a:t> to </a:t>
            </a:r>
            <a:r>
              <a:rPr lang="fi-FI" altLang="fi-FI" sz="2800" i="1" dirty="0" err="1"/>
              <a:t>understand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body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language</a:t>
            </a:r>
            <a:r>
              <a:rPr lang="fi-FI" altLang="fi-FI" sz="2800" i="1" dirty="0"/>
              <a:t> is </a:t>
            </a:r>
            <a:r>
              <a:rPr lang="fi-FI" altLang="fi-FI" sz="2800" i="1" dirty="0" err="1" smtClean="0"/>
              <a:t>useful</a:t>
            </a:r>
            <a:r>
              <a:rPr lang="fi-FI" altLang="fi-FI" sz="2800" i="1" dirty="0"/>
              <a:t>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4. Minulla ei ole mitään kerrottavaa sinulle.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 smtClean="0"/>
              <a:t>	I </a:t>
            </a:r>
            <a:r>
              <a:rPr lang="fi-FI" altLang="fi-FI" sz="2800" i="1" dirty="0" err="1"/>
              <a:t>have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nothing</a:t>
            </a:r>
            <a:r>
              <a:rPr lang="fi-FI" altLang="fi-FI" sz="2800" i="1" dirty="0"/>
              <a:t> to </a:t>
            </a:r>
            <a:r>
              <a:rPr lang="fi-FI" altLang="fi-FI" sz="2800" i="1" dirty="0" err="1"/>
              <a:t>tell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you</a:t>
            </a:r>
            <a:r>
              <a:rPr lang="fi-FI" altLang="fi-FI" sz="2800" i="1" dirty="0" smtClean="0"/>
              <a:t>.</a:t>
            </a:r>
          </a:p>
          <a:p>
            <a:pPr marL="36000" lvl="1" indent="0">
              <a:buNone/>
              <a:defRPr/>
            </a:pPr>
            <a:r>
              <a:rPr lang="fi-FI" altLang="fi-FI" sz="2800" dirty="0">
                <a:solidFill>
                  <a:srgbClr val="2DA2BF"/>
                </a:solidFill>
              </a:rPr>
              <a:t>5. Minun on vaikeata aloittaa päiväni ilman kahvia.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>
                <a:solidFill>
                  <a:srgbClr val="2DA2BF"/>
                </a:solidFill>
              </a:rPr>
              <a:t>	</a:t>
            </a:r>
            <a:r>
              <a:rPr lang="fi-FI" altLang="fi-FI" sz="2800" i="1" dirty="0"/>
              <a:t>It is </a:t>
            </a:r>
            <a:r>
              <a:rPr lang="fi-FI" altLang="fi-FI" sz="2800" i="1" dirty="0" err="1"/>
              <a:t>difficult</a:t>
            </a:r>
            <a:r>
              <a:rPr lang="fi-FI" altLang="fi-FI" sz="2800" i="1" dirty="0"/>
              <a:t> for me to </a:t>
            </a:r>
            <a:r>
              <a:rPr lang="fi-FI" altLang="fi-FI" sz="2800" i="1" dirty="0" err="1"/>
              <a:t>start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the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day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without</a:t>
            </a:r>
            <a:r>
              <a:rPr lang="fi-FI" altLang="fi-FI" sz="2800" i="1" dirty="0"/>
              <a:t> </a:t>
            </a:r>
            <a:r>
              <a:rPr lang="fi-FI" altLang="fi-FI" sz="2800" i="1" dirty="0" smtClean="0"/>
              <a:t>	</a:t>
            </a:r>
            <a:r>
              <a:rPr lang="fi-FI" altLang="fi-FI" sz="2800" i="1" dirty="0" err="1" smtClean="0"/>
              <a:t>coffee</a:t>
            </a:r>
            <a:r>
              <a:rPr lang="fi-FI" altLang="fi-FI" sz="2800" i="1" dirty="0"/>
              <a:t>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i-FI" altLang="fi-FI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41151"/>
          </a:xfrm>
        </p:spPr>
        <p:txBody>
          <a:bodyPr>
            <a:normAutofit/>
          </a:bodyPr>
          <a:lstStyle/>
          <a:p>
            <a:r>
              <a:rPr lang="fi-FI" altLang="fi-FI" sz="3200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1045358"/>
            <a:ext cx="8291264" cy="4679950"/>
          </a:xfrm>
        </p:spPr>
        <p:txBody>
          <a:bodyPr>
            <a:noAutofit/>
          </a:bodyPr>
          <a:lstStyle/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6. Isä liikkui hiljaa, ettei herättäisi muita.</a:t>
            </a:r>
            <a:endParaRPr lang="fi-FI" altLang="fi-FI" sz="2800" dirty="0">
              <a:solidFill>
                <a:srgbClr val="2DA2BF"/>
              </a:solidFill>
            </a:endParaRP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>
                <a:solidFill>
                  <a:srgbClr val="2DA2BF"/>
                </a:solidFill>
              </a:rPr>
              <a:t>	</a:t>
            </a:r>
            <a:r>
              <a:rPr lang="fi-FI" altLang="fi-FI" sz="2800" i="1" dirty="0" err="1"/>
              <a:t>D</a:t>
            </a:r>
            <a:r>
              <a:rPr lang="fi-FI" altLang="fi-FI" sz="2800" i="1" dirty="0" err="1" smtClean="0"/>
              <a:t>ad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/>
              <a:t>moved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quietly</a:t>
            </a:r>
            <a:r>
              <a:rPr lang="fi-FI" altLang="fi-FI" sz="2800" i="1" dirty="0"/>
              <a:t> (</a:t>
            </a:r>
            <a:r>
              <a:rPr lang="fi-FI" altLang="fi-FI" sz="2800" i="1" dirty="0" err="1"/>
              <a:t>so</a:t>
            </a:r>
            <a:r>
              <a:rPr lang="fi-FI" altLang="fi-FI" sz="2800" i="1" dirty="0"/>
              <a:t> as / in </a:t>
            </a:r>
            <a:r>
              <a:rPr lang="fi-FI" altLang="fi-FI" sz="2800" i="1" dirty="0" err="1"/>
              <a:t>order</a:t>
            </a:r>
            <a:r>
              <a:rPr lang="fi-FI" altLang="fi-FI" sz="2800" i="1" dirty="0"/>
              <a:t>) </a:t>
            </a:r>
            <a:r>
              <a:rPr lang="fi-FI" altLang="fi-FI" sz="2800" i="1" dirty="0" err="1"/>
              <a:t>not</a:t>
            </a:r>
            <a:r>
              <a:rPr lang="fi-FI" altLang="fi-FI" sz="2800" i="1" dirty="0"/>
              <a:t> to </a:t>
            </a:r>
            <a:r>
              <a:rPr lang="fi-FI" altLang="fi-FI" sz="2800" i="1" dirty="0" err="1"/>
              <a:t>wake</a:t>
            </a:r>
            <a:r>
              <a:rPr lang="fi-FI" altLang="fi-FI" sz="2800" i="1" dirty="0"/>
              <a:t> </a:t>
            </a:r>
            <a:r>
              <a:rPr lang="fi-FI" altLang="fi-FI" sz="2800" i="1" dirty="0" smtClean="0"/>
              <a:t>	</a:t>
            </a:r>
            <a:r>
              <a:rPr lang="fi-FI" altLang="fi-FI" sz="2800" i="1" dirty="0" err="1" smtClean="0"/>
              <a:t>the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others</a:t>
            </a:r>
            <a:r>
              <a:rPr lang="fi-FI" altLang="fi-FI" sz="2800" i="1" dirty="0" smtClean="0"/>
              <a:t>.</a:t>
            </a:r>
          </a:p>
          <a:p>
            <a:pPr marL="36000" lvl="1" indent="0">
              <a:spcBef>
                <a:spcPts val="600"/>
              </a:spcBef>
              <a:buNone/>
              <a:defRPr/>
            </a:pPr>
            <a:r>
              <a:rPr lang="fi-FI" altLang="fi-FI" sz="2800" i="1" dirty="0" smtClean="0">
                <a:solidFill>
                  <a:srgbClr val="2DA2BF"/>
                </a:solidFill>
              </a:rPr>
              <a:t>7. </a:t>
            </a:r>
            <a:r>
              <a:rPr lang="fi-FI" altLang="fi-FI" sz="2800" dirty="0" smtClean="0">
                <a:solidFill>
                  <a:srgbClr val="2DA2BF"/>
                </a:solidFill>
              </a:rPr>
              <a:t>Olin surullinen kuullessani onnettomuudestasi.</a:t>
            </a:r>
            <a:endParaRPr lang="fi-FI" altLang="fi-FI" sz="2800" dirty="0">
              <a:solidFill>
                <a:srgbClr val="2DA2BF"/>
              </a:solidFill>
            </a:endParaRP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 smtClean="0"/>
              <a:t>	I </a:t>
            </a:r>
            <a:r>
              <a:rPr lang="fi-FI" altLang="fi-FI" sz="2800" i="1" dirty="0" err="1" smtClean="0"/>
              <a:t>was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sorry</a:t>
            </a:r>
            <a:r>
              <a:rPr lang="fi-FI" altLang="fi-FI" sz="2800" i="1" dirty="0" smtClean="0"/>
              <a:t> to </a:t>
            </a:r>
            <a:r>
              <a:rPr lang="fi-FI" altLang="fi-FI" sz="2800" i="1" dirty="0" err="1" smtClean="0"/>
              <a:t>hear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about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your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accident</a:t>
            </a:r>
            <a:r>
              <a:rPr lang="fi-FI" altLang="fi-FI" sz="2800" i="1" dirty="0" smtClean="0"/>
              <a:t>.</a:t>
            </a:r>
          </a:p>
          <a:p>
            <a:pPr marL="36000" lvl="1" indent="0">
              <a:spcBef>
                <a:spcPts val="600"/>
              </a:spcBef>
              <a:buNone/>
              <a:defRPr/>
            </a:pPr>
            <a:r>
              <a:rPr lang="fi-FI" altLang="fi-FI" sz="2800" dirty="0">
                <a:solidFill>
                  <a:srgbClr val="2DA2BF"/>
                </a:solidFill>
              </a:rPr>
              <a:t>8. Oli </a:t>
            </a:r>
            <a:r>
              <a:rPr lang="fi-FI" altLang="fi-FI" sz="2800" dirty="0" smtClean="0">
                <a:solidFill>
                  <a:srgbClr val="2DA2BF"/>
                </a:solidFill>
              </a:rPr>
              <a:t>ystävällistä, että odotit minua.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>
                <a:solidFill>
                  <a:srgbClr val="2DA2BF"/>
                </a:solidFill>
              </a:rPr>
              <a:t>	</a:t>
            </a:r>
            <a:r>
              <a:rPr lang="fi-FI" altLang="fi-FI" sz="2800" i="1" dirty="0"/>
              <a:t>It </a:t>
            </a:r>
            <a:r>
              <a:rPr lang="fi-FI" altLang="fi-FI" sz="2800" i="1" dirty="0" err="1"/>
              <a:t>was</a:t>
            </a:r>
            <a:r>
              <a:rPr lang="fi-FI" altLang="fi-FI" sz="2800" i="1" dirty="0"/>
              <a:t> </a:t>
            </a:r>
            <a:r>
              <a:rPr lang="fi-FI" altLang="fi-FI" sz="2800" i="1" dirty="0" err="1" smtClean="0"/>
              <a:t>kind</a:t>
            </a:r>
            <a:r>
              <a:rPr lang="fi-FI" altLang="fi-FI" sz="2800" i="1" dirty="0" smtClean="0"/>
              <a:t> </a:t>
            </a:r>
            <a:r>
              <a:rPr lang="fi-FI" altLang="fi-FI" sz="2800" i="1" dirty="0"/>
              <a:t>of </a:t>
            </a:r>
            <a:r>
              <a:rPr lang="fi-FI" altLang="fi-FI" sz="2800" i="1" dirty="0" err="1"/>
              <a:t>you</a:t>
            </a:r>
            <a:r>
              <a:rPr lang="fi-FI" altLang="fi-FI" sz="2800" i="1" dirty="0"/>
              <a:t> to </a:t>
            </a:r>
            <a:r>
              <a:rPr lang="fi-FI" altLang="fi-FI" sz="2800" i="1" dirty="0" err="1"/>
              <a:t>wait</a:t>
            </a:r>
            <a:r>
              <a:rPr lang="fi-FI" altLang="fi-FI" sz="2800" i="1" dirty="0"/>
              <a:t> for me</a:t>
            </a:r>
            <a:r>
              <a:rPr lang="fi-FI" altLang="fi-FI" sz="2800" i="1" dirty="0" smtClean="0"/>
              <a:t>.</a:t>
            </a:r>
          </a:p>
          <a:p>
            <a:pPr marL="36000" lvl="1" indent="0">
              <a:spcBef>
                <a:spcPts val="600"/>
              </a:spcBef>
              <a:buNone/>
              <a:defRPr/>
            </a:pPr>
            <a:r>
              <a:rPr lang="fi-FI" altLang="fi-FI" sz="2800" dirty="0">
                <a:solidFill>
                  <a:srgbClr val="2DA2BF"/>
                </a:solidFill>
              </a:rPr>
              <a:t>9. Lopulta onnistuin murtamaan koodin.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/>
              <a:t>	</a:t>
            </a:r>
            <a:r>
              <a:rPr lang="fi-FI" altLang="fi-FI" sz="2800" i="1" dirty="0" smtClean="0"/>
              <a:t>I </a:t>
            </a:r>
            <a:r>
              <a:rPr lang="fi-FI" altLang="fi-FI" sz="2800" i="1" dirty="0" err="1" smtClean="0"/>
              <a:t>finally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managed</a:t>
            </a:r>
            <a:r>
              <a:rPr lang="fi-FI" altLang="fi-FI" sz="2800" i="1" dirty="0" smtClean="0"/>
              <a:t> to </a:t>
            </a:r>
            <a:r>
              <a:rPr lang="fi-FI" altLang="fi-FI" sz="2800" i="1" dirty="0" err="1" smtClean="0"/>
              <a:t>break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the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code</a:t>
            </a:r>
            <a:r>
              <a:rPr lang="fi-FI" altLang="fi-FI" sz="2800" i="1" dirty="0" smtClean="0"/>
              <a:t>.</a:t>
            </a:r>
          </a:p>
          <a:p>
            <a:pPr marL="36000" lvl="1" indent="0">
              <a:spcBef>
                <a:spcPts val="600"/>
              </a:spcBef>
              <a:buNone/>
              <a:defRPr/>
            </a:pPr>
            <a:r>
              <a:rPr lang="fi-FI" altLang="fi-FI" sz="2800" dirty="0">
                <a:solidFill>
                  <a:srgbClr val="2DA2BF"/>
                </a:solidFill>
              </a:rPr>
              <a:t>10. Joillain ihmisillä ei ole varaa syödä joka päivä.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/>
              <a:t>	</a:t>
            </a:r>
            <a:r>
              <a:rPr lang="fi-FI" altLang="fi-FI" sz="2800" i="1" dirty="0" err="1" smtClean="0"/>
              <a:t>Some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people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cannot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afford</a:t>
            </a:r>
            <a:r>
              <a:rPr lang="fi-FI" altLang="fi-FI" sz="2800" i="1" dirty="0" smtClean="0"/>
              <a:t> to </a:t>
            </a:r>
            <a:r>
              <a:rPr lang="fi-FI" altLang="fi-FI" sz="2800" i="1" dirty="0" err="1" smtClean="0"/>
              <a:t>eat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every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day</a:t>
            </a:r>
            <a:r>
              <a:rPr lang="fi-FI" altLang="fi-FI" sz="2800" i="1" dirty="0" smtClean="0"/>
              <a:t>.</a:t>
            </a:r>
            <a:endParaRPr lang="fi-FI" alt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1831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41151"/>
          </a:xfrm>
        </p:spPr>
        <p:txBody>
          <a:bodyPr>
            <a:normAutofit/>
          </a:bodyPr>
          <a:lstStyle/>
          <a:p>
            <a:r>
              <a:rPr lang="fi-FI" altLang="fi-FI" sz="3200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908720"/>
            <a:ext cx="8291264" cy="4679950"/>
          </a:xfrm>
        </p:spPr>
        <p:txBody>
          <a:bodyPr>
            <a:noAutofit/>
          </a:bodyPr>
          <a:lstStyle/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11. Poliisi käski ihmisiä poistumaan talosta.</a:t>
            </a:r>
            <a:endParaRPr lang="fi-FI" altLang="fi-FI" sz="2800" dirty="0">
              <a:solidFill>
                <a:srgbClr val="2DA2BF"/>
              </a:solidFill>
            </a:endParaRP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>
                <a:solidFill>
                  <a:srgbClr val="2DA2BF"/>
                </a:solidFill>
              </a:rPr>
              <a:t>	</a:t>
            </a:r>
            <a:r>
              <a:rPr lang="fi-FI" altLang="fi-FI" sz="2800" i="1" dirty="0" err="1" smtClean="0"/>
              <a:t>The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police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officer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told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the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people</a:t>
            </a:r>
            <a:r>
              <a:rPr lang="fi-FI" altLang="fi-FI" sz="2800" i="1" dirty="0" smtClean="0"/>
              <a:t> to </a:t>
            </a:r>
            <a:r>
              <a:rPr lang="fi-FI" altLang="fi-FI" sz="2800" i="1" dirty="0" err="1" smtClean="0"/>
              <a:t>leave</a:t>
            </a:r>
            <a:r>
              <a:rPr lang="fi-FI" altLang="fi-FI" sz="2800" i="1" dirty="0" smtClean="0"/>
              <a:t>/ 	</a:t>
            </a:r>
            <a:r>
              <a:rPr lang="fi-FI" altLang="fi-FI" sz="2800" i="1" dirty="0" err="1" smtClean="0"/>
              <a:t>evacuate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the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building</a:t>
            </a:r>
            <a:r>
              <a:rPr lang="fi-FI" altLang="fi-FI" sz="2800" i="1" dirty="0" smtClean="0"/>
              <a:t>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12.</a:t>
            </a:r>
            <a:r>
              <a:rPr lang="fi-FI" altLang="fi-FI" sz="2800" i="1" dirty="0" smtClean="0">
                <a:solidFill>
                  <a:srgbClr val="2DA2BF"/>
                </a:solidFill>
              </a:rPr>
              <a:t> </a:t>
            </a:r>
            <a:r>
              <a:rPr lang="fi-FI" altLang="fi-FI" sz="2800" dirty="0" smtClean="0">
                <a:solidFill>
                  <a:srgbClr val="2DA2BF"/>
                </a:solidFill>
              </a:rPr>
              <a:t>Odotan, että teet päätöksesi pian.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 smtClean="0"/>
              <a:t>	</a:t>
            </a:r>
            <a:r>
              <a:rPr lang="fi-FI" altLang="fi-FI" sz="2800" i="1" dirty="0" err="1" smtClean="0"/>
              <a:t>I’m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waiting</a:t>
            </a:r>
            <a:r>
              <a:rPr lang="fi-FI" altLang="fi-FI" sz="2800" i="1" dirty="0" smtClean="0"/>
              <a:t> for </a:t>
            </a:r>
            <a:r>
              <a:rPr lang="fi-FI" altLang="fi-FI" sz="2800" i="1" dirty="0" err="1" smtClean="0"/>
              <a:t>you</a:t>
            </a:r>
            <a:r>
              <a:rPr lang="fi-FI" altLang="fi-FI" sz="2800" i="1" dirty="0" smtClean="0"/>
              <a:t> to </a:t>
            </a:r>
            <a:r>
              <a:rPr lang="fi-FI" altLang="fi-FI" sz="2800" i="1" dirty="0" err="1" smtClean="0"/>
              <a:t>make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up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your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mind</a:t>
            </a:r>
            <a:r>
              <a:rPr lang="fi-FI" altLang="fi-FI" sz="2800" i="1" dirty="0" smtClean="0"/>
              <a:t> / 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/>
              <a:t>	</a:t>
            </a:r>
            <a:r>
              <a:rPr lang="fi-FI" altLang="fi-FI" sz="2800" i="1" dirty="0" smtClean="0"/>
              <a:t>to </a:t>
            </a:r>
            <a:r>
              <a:rPr lang="fi-FI" altLang="fi-FI" sz="2800" i="1" dirty="0" err="1" smtClean="0"/>
              <a:t>make</a:t>
            </a:r>
            <a:r>
              <a:rPr lang="fi-FI" altLang="fi-FI" sz="2800" i="1" dirty="0" smtClean="0"/>
              <a:t> a </a:t>
            </a:r>
            <a:r>
              <a:rPr lang="fi-FI" altLang="fi-FI" sz="2800" i="1" dirty="0" err="1" smtClean="0"/>
              <a:t>decision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soon</a:t>
            </a:r>
            <a:r>
              <a:rPr lang="fi-FI" altLang="fi-FI" sz="2800" i="1" dirty="0" smtClean="0"/>
              <a:t>. 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13. Hei, lupasit olla nauramatta asulleni!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>
                <a:solidFill>
                  <a:srgbClr val="2DA2BF"/>
                </a:solidFill>
              </a:rPr>
              <a:t>	</a:t>
            </a:r>
            <a:r>
              <a:rPr lang="fi-FI" altLang="fi-FI" sz="2800" i="1" dirty="0" err="1" smtClean="0"/>
              <a:t>Hey</a:t>
            </a:r>
            <a:r>
              <a:rPr lang="fi-FI" altLang="fi-FI" sz="2800" i="1" dirty="0" smtClean="0"/>
              <a:t>, </a:t>
            </a:r>
            <a:r>
              <a:rPr lang="fi-FI" altLang="fi-FI" sz="2800" i="1" dirty="0" err="1" smtClean="0"/>
              <a:t>you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promised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not</a:t>
            </a:r>
            <a:r>
              <a:rPr lang="fi-FI" altLang="fi-FI" sz="2800" i="1" dirty="0" smtClean="0"/>
              <a:t> to </a:t>
            </a:r>
            <a:r>
              <a:rPr lang="fi-FI" altLang="fi-FI" sz="2800" i="1" dirty="0" err="1" smtClean="0"/>
              <a:t>laugh</a:t>
            </a:r>
            <a:r>
              <a:rPr lang="fi-FI" altLang="fi-FI" sz="2800" i="1" dirty="0" smtClean="0"/>
              <a:t> at my </a:t>
            </a:r>
            <a:r>
              <a:rPr lang="fi-FI" altLang="fi-FI" sz="2800" i="1" dirty="0" err="1" smtClean="0"/>
              <a:t>costume</a:t>
            </a:r>
            <a:r>
              <a:rPr lang="fi-FI" altLang="fi-FI" sz="2800" i="1" dirty="0" smtClean="0"/>
              <a:t>.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14. Onko kahvi liian kuumaa juotavaksi?</a:t>
            </a:r>
            <a:endParaRPr lang="fi-FI" altLang="fi-FI" sz="2800" dirty="0">
              <a:solidFill>
                <a:srgbClr val="2DA2BF"/>
              </a:solidFill>
            </a:endParaRP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/>
              <a:t>	</a:t>
            </a:r>
            <a:r>
              <a:rPr lang="fi-FI" altLang="fi-FI" sz="2800" i="1" dirty="0" smtClean="0"/>
              <a:t>Is </a:t>
            </a:r>
            <a:r>
              <a:rPr lang="fi-FI" altLang="fi-FI" sz="2800" i="1" dirty="0" err="1" smtClean="0"/>
              <a:t>the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coffee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too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hot</a:t>
            </a:r>
            <a:r>
              <a:rPr lang="fi-FI" altLang="fi-FI" sz="2800" i="1" dirty="0" smtClean="0"/>
              <a:t> to drink?</a:t>
            </a: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dirty="0" smtClean="0">
                <a:solidFill>
                  <a:srgbClr val="2DA2BF"/>
                </a:solidFill>
              </a:rPr>
              <a:t>15. Toivomme näkevämme sinut täällä pian uudestaan.</a:t>
            </a:r>
            <a:endParaRPr lang="fi-FI" altLang="fi-FI" sz="2800" dirty="0">
              <a:solidFill>
                <a:srgbClr val="2DA2BF"/>
              </a:solidFill>
            </a:endParaRPr>
          </a:p>
          <a:p>
            <a:pPr marL="36000" lvl="1" indent="0">
              <a:spcBef>
                <a:spcPts val="0"/>
              </a:spcBef>
              <a:buNone/>
              <a:defRPr/>
            </a:pPr>
            <a:r>
              <a:rPr lang="fi-FI" altLang="fi-FI" sz="2800" i="1" dirty="0"/>
              <a:t>	</a:t>
            </a:r>
            <a:r>
              <a:rPr lang="fi-FI" altLang="fi-FI" sz="2800" i="1" dirty="0" err="1" smtClean="0"/>
              <a:t>We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hope</a:t>
            </a:r>
            <a:r>
              <a:rPr lang="fi-FI" altLang="fi-FI" sz="2800" i="1" dirty="0" smtClean="0"/>
              <a:t> to </a:t>
            </a:r>
            <a:r>
              <a:rPr lang="fi-FI" altLang="fi-FI" sz="2800" i="1" dirty="0" err="1" smtClean="0"/>
              <a:t>see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you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here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soon</a:t>
            </a:r>
            <a:r>
              <a:rPr lang="fi-FI" altLang="fi-FI" sz="2800" i="1" dirty="0" smtClean="0"/>
              <a:t> </a:t>
            </a:r>
            <a:r>
              <a:rPr lang="fi-FI" altLang="fi-FI" sz="2800" i="1" dirty="0" err="1" smtClean="0"/>
              <a:t>again</a:t>
            </a:r>
            <a:r>
              <a:rPr lang="fi-FI" altLang="fi-FI" sz="2800" i="1" dirty="0" smtClean="0"/>
              <a:t>.</a:t>
            </a:r>
            <a:endParaRPr lang="fi-FI" alt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20516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>
                <a:solidFill>
                  <a:schemeClr val="accent1"/>
                </a:solidFill>
              </a:rPr>
              <a:t>Infinitiivin </a:t>
            </a:r>
            <a:r>
              <a:rPr lang="fi-FI" altLang="fi-FI" b="1" dirty="0" smtClean="0">
                <a:solidFill>
                  <a:schemeClr val="accent1"/>
                </a:solidFill>
              </a:rPr>
              <a:t>edessä ’to’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 smtClean="0"/>
              <a:t>Onko meillä riittävästi </a:t>
            </a:r>
            <a:r>
              <a:rPr lang="fi-FI" sz="2800" b="1" dirty="0" smtClean="0"/>
              <a:t>rahaa ostaa </a:t>
            </a:r>
            <a:r>
              <a:rPr lang="fi-FI" sz="2800" dirty="0" smtClean="0"/>
              <a:t>uusi kannettava tietokone?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Do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we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have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enough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smtClean="0">
                <a:solidFill>
                  <a:schemeClr val="tx1"/>
                </a:solidFill>
              </a:rPr>
              <a:t>money to </a:t>
            </a:r>
            <a:r>
              <a:rPr lang="fi-FI" b="1" i="1" dirty="0" err="1" smtClean="0">
                <a:solidFill>
                  <a:schemeClr val="tx1"/>
                </a:solidFill>
              </a:rPr>
              <a:t>buy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smtClean="0">
                <a:solidFill>
                  <a:schemeClr val="tx1"/>
                </a:solidFill>
              </a:rPr>
              <a:t>a </a:t>
            </a:r>
            <a:r>
              <a:rPr lang="fi-FI" i="1" dirty="0" err="1" smtClean="0">
                <a:solidFill>
                  <a:schemeClr val="tx1"/>
                </a:solidFill>
              </a:rPr>
              <a:t>new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laptop</a:t>
            </a:r>
            <a:r>
              <a:rPr lang="fi-FI" i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fi-FI" sz="2800" dirty="0" smtClean="0"/>
              <a:t>Tässä on </a:t>
            </a:r>
            <a:r>
              <a:rPr lang="fi-FI" sz="2800" b="1" dirty="0" smtClean="0"/>
              <a:t>avain</a:t>
            </a:r>
            <a:r>
              <a:rPr lang="fi-FI" sz="2800" dirty="0" smtClean="0"/>
              <a:t> oven </a:t>
            </a:r>
            <a:r>
              <a:rPr lang="fi-FI" sz="2800" b="1" dirty="0" smtClean="0"/>
              <a:t>avaamiseen</a:t>
            </a:r>
            <a:r>
              <a:rPr lang="fi-FI" sz="2800" dirty="0" smtClean="0"/>
              <a:t>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Here’s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>
                <a:solidFill>
                  <a:schemeClr val="tx1"/>
                </a:solidFill>
              </a:rPr>
              <a:t>the</a:t>
            </a:r>
            <a:r>
              <a:rPr lang="fi-FI" b="1" i="1" dirty="0">
                <a:solidFill>
                  <a:schemeClr val="tx1"/>
                </a:solidFill>
              </a:rPr>
              <a:t> </a:t>
            </a:r>
            <a:r>
              <a:rPr lang="fi-FI" b="1" i="1" dirty="0" err="1">
                <a:solidFill>
                  <a:schemeClr val="tx1"/>
                </a:solidFill>
              </a:rPr>
              <a:t>key</a:t>
            </a:r>
            <a:r>
              <a:rPr lang="fi-FI" b="1" i="1" dirty="0">
                <a:solidFill>
                  <a:schemeClr val="tx1"/>
                </a:solidFill>
              </a:rPr>
              <a:t> to open </a:t>
            </a:r>
            <a:r>
              <a:rPr lang="fi-FI" i="1" dirty="0" err="1">
                <a:solidFill>
                  <a:schemeClr val="tx1"/>
                </a:solidFill>
              </a:rPr>
              <a:t>the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door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with</a:t>
            </a:r>
            <a:r>
              <a:rPr lang="fi-FI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/>
              <a:t>Carlilla oli monia </a:t>
            </a:r>
            <a:r>
              <a:rPr lang="fi-FI" sz="2800" b="1" dirty="0" smtClean="0"/>
              <a:t>tarinoita</a:t>
            </a:r>
            <a:r>
              <a:rPr lang="fi-FI" sz="2800" dirty="0" smtClean="0"/>
              <a:t> </a:t>
            </a:r>
            <a:r>
              <a:rPr lang="fi-FI" sz="2800" b="1" dirty="0" smtClean="0"/>
              <a:t>kerrottavanaan</a:t>
            </a:r>
            <a:r>
              <a:rPr lang="fi-FI" sz="2800" dirty="0" smtClean="0"/>
              <a:t> matkansa jälkeen.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Carl </a:t>
            </a:r>
            <a:r>
              <a:rPr lang="fi-FI" i="1" dirty="0" err="1">
                <a:solidFill>
                  <a:schemeClr val="tx1"/>
                </a:solidFill>
              </a:rPr>
              <a:t>had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lots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>
                <a:solidFill>
                  <a:schemeClr val="tx1"/>
                </a:solidFill>
              </a:rPr>
              <a:t>of </a:t>
            </a:r>
            <a:r>
              <a:rPr lang="fi-FI" b="1" i="1" dirty="0" err="1">
                <a:solidFill>
                  <a:schemeClr val="tx1"/>
                </a:solidFill>
              </a:rPr>
              <a:t>stories</a:t>
            </a:r>
            <a:r>
              <a:rPr lang="fi-FI" b="1" i="1" dirty="0">
                <a:solidFill>
                  <a:schemeClr val="tx1"/>
                </a:solidFill>
              </a:rPr>
              <a:t> to </a:t>
            </a:r>
            <a:r>
              <a:rPr lang="fi-FI" b="1" i="1" dirty="0" err="1">
                <a:solidFill>
                  <a:schemeClr val="tx1"/>
                </a:solidFill>
              </a:rPr>
              <a:t>tell</a:t>
            </a:r>
            <a:r>
              <a:rPr lang="fi-FI" b="1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after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his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trip</a:t>
            </a:r>
            <a:r>
              <a:rPr lang="fi-FI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09990"/>
              </p:ext>
            </p:extLst>
          </p:nvPr>
        </p:nvGraphicFramePr>
        <p:xfrm>
          <a:off x="459809" y="1158558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verbiä edeltää substantiivi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7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8106" y="404664"/>
            <a:ext cx="8195807" cy="70609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8105" y="1944222"/>
            <a:ext cx="8194901" cy="41490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800" dirty="0" smtClean="0"/>
              <a:t>Olisi </a:t>
            </a:r>
            <a:r>
              <a:rPr lang="fi-FI" sz="2800" b="1" dirty="0" smtClean="0"/>
              <a:t>ihana tavata </a:t>
            </a:r>
            <a:r>
              <a:rPr lang="fi-FI" sz="2800" dirty="0" smtClean="0"/>
              <a:t>sinua taas!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It </a:t>
            </a:r>
            <a:r>
              <a:rPr lang="fi-FI" i="1" dirty="0" err="1" smtClean="0">
                <a:solidFill>
                  <a:schemeClr val="tx1"/>
                </a:solidFill>
              </a:rPr>
              <a:t>would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be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wonderful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smtClean="0">
                <a:solidFill>
                  <a:schemeClr val="tx1"/>
                </a:solidFill>
              </a:rPr>
              <a:t>to </a:t>
            </a:r>
            <a:r>
              <a:rPr lang="fi-FI" b="1" i="1" dirty="0" err="1" smtClean="0">
                <a:solidFill>
                  <a:schemeClr val="tx1"/>
                </a:solidFill>
              </a:rPr>
              <a:t>meet</a:t>
            </a:r>
            <a:r>
              <a:rPr lang="fi-FI" b="1" i="1" dirty="0" smtClean="0">
                <a:solidFill>
                  <a:schemeClr val="tx1"/>
                </a:solidFill>
              </a:rPr>
              <a:t>/</a:t>
            </a:r>
            <a:r>
              <a:rPr lang="fi-FI" b="1" i="1" dirty="0" err="1" smtClean="0">
                <a:solidFill>
                  <a:schemeClr val="tx1"/>
                </a:solidFill>
              </a:rPr>
              <a:t>see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you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again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/>
              <a:t>Olimme todella </a:t>
            </a:r>
            <a:r>
              <a:rPr lang="fi-FI" sz="2800" b="1" dirty="0"/>
              <a:t>iloisia kuullessamme </a:t>
            </a:r>
            <a:r>
              <a:rPr lang="fi-FI" sz="2800" dirty="0"/>
              <a:t>uutisen uudesta työpaikastasi.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We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were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extremely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happy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hear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news 	</a:t>
            </a:r>
            <a:r>
              <a:rPr lang="fi-FI" i="1" dirty="0" err="1" smtClean="0">
                <a:solidFill>
                  <a:schemeClr val="tx1"/>
                </a:solidFill>
              </a:rPr>
              <a:t>about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your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new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job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/>
              <a:t>Et ole </a:t>
            </a:r>
            <a:r>
              <a:rPr lang="fi-FI" sz="2800" b="1" dirty="0"/>
              <a:t>riittävän vanha äänestääksesi </a:t>
            </a:r>
            <a:r>
              <a:rPr lang="fi-FI" sz="2800" dirty="0"/>
              <a:t>vaaleissa.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You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are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not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old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enough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vote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smtClean="0">
                <a:solidFill>
                  <a:schemeClr val="tx1"/>
                </a:solidFill>
              </a:rPr>
              <a:t>in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elections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  <a:endParaRPr lang="fi-FI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66392"/>
              </p:ext>
            </p:extLst>
          </p:nvPr>
        </p:nvGraphicFramePr>
        <p:xfrm>
          <a:off x="458106" y="1268408"/>
          <a:ext cx="490688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888"/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verbiä edeltää adjektiivi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2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6564" y="454659"/>
            <a:ext cx="8075240" cy="778098"/>
          </a:xfrm>
        </p:spPr>
        <p:txBody>
          <a:bodyPr>
            <a:normAutofit/>
          </a:bodyPr>
          <a:lstStyle/>
          <a:p>
            <a:r>
              <a:rPr lang="fi-FI" sz="3200" dirty="0"/>
              <a:t>’to’ + infinitiivi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966940"/>
            <a:ext cx="8201784" cy="39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 smtClean="0"/>
              <a:t>Onko sinulla jotain kerrottavaa minulle?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Have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you</a:t>
            </a:r>
            <a:r>
              <a:rPr lang="fi-FI" sz="3000" i="1" dirty="0" smtClean="0">
                <a:solidFill>
                  <a:schemeClr val="tx1"/>
                </a:solidFill>
              </a:rPr>
              <a:t> got </a:t>
            </a:r>
            <a:r>
              <a:rPr lang="fi-FI" sz="3000" b="1" i="1" dirty="0" err="1" smtClean="0">
                <a:solidFill>
                  <a:schemeClr val="tx1"/>
                </a:solidFill>
              </a:rPr>
              <a:t>something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tell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smtClean="0">
                <a:solidFill>
                  <a:schemeClr val="tx1"/>
                </a:solidFill>
              </a:rPr>
              <a:t>me?</a:t>
            </a:r>
          </a:p>
          <a:p>
            <a:pPr marL="0" indent="0">
              <a:buNone/>
            </a:pPr>
            <a:r>
              <a:rPr lang="fi-FI" sz="2600" dirty="0"/>
              <a:t>Jääkaapissa ei ole </a:t>
            </a:r>
            <a:r>
              <a:rPr lang="fi-FI" sz="2600" dirty="0" smtClean="0"/>
              <a:t>mitään </a:t>
            </a:r>
            <a:r>
              <a:rPr lang="fi-FI" sz="2600" dirty="0"/>
              <a:t>syötävää!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>
                <a:solidFill>
                  <a:schemeClr val="tx1"/>
                </a:solidFill>
              </a:rPr>
              <a:t>There’s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nothing</a:t>
            </a:r>
            <a:r>
              <a:rPr lang="fi-FI" sz="3000" b="1" i="1" dirty="0">
                <a:solidFill>
                  <a:schemeClr val="tx1"/>
                </a:solidFill>
              </a:rPr>
              <a:t> to </a:t>
            </a:r>
            <a:r>
              <a:rPr lang="fi-FI" sz="3000" b="1" i="1" dirty="0" err="1">
                <a:solidFill>
                  <a:schemeClr val="tx1"/>
                </a:solidFill>
              </a:rPr>
              <a:t>eat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i="1" dirty="0">
                <a:solidFill>
                  <a:schemeClr val="tx1"/>
                </a:solidFill>
              </a:rPr>
              <a:t>in </a:t>
            </a:r>
            <a:r>
              <a:rPr lang="fi-FI" sz="3000" i="1" dirty="0" err="1">
                <a:solidFill>
                  <a:schemeClr val="tx1"/>
                </a:solidFill>
              </a:rPr>
              <a:t>the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fridge</a:t>
            </a:r>
            <a:r>
              <a:rPr lang="fi-FI" sz="3000" i="1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r>
              <a:rPr lang="fi-FI" sz="2600" dirty="0"/>
              <a:t>Minulla on vain tämä sanottavanani sinulle: Kasva aikuiseksi!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>
                <a:solidFill>
                  <a:schemeClr val="tx1"/>
                </a:solidFill>
              </a:rPr>
              <a:t>I’ve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only</a:t>
            </a:r>
            <a:r>
              <a:rPr lang="fi-FI" sz="3000" i="1" dirty="0">
                <a:solidFill>
                  <a:schemeClr val="tx1"/>
                </a:solidFill>
              </a:rPr>
              <a:t> got </a:t>
            </a:r>
            <a:r>
              <a:rPr lang="fi-FI" sz="3000" b="1" i="1" dirty="0" err="1">
                <a:solidFill>
                  <a:schemeClr val="tx1"/>
                </a:solidFill>
              </a:rPr>
              <a:t>this</a:t>
            </a:r>
            <a:r>
              <a:rPr lang="fi-FI" sz="3000" b="1" i="1" dirty="0">
                <a:solidFill>
                  <a:schemeClr val="tx1"/>
                </a:solidFill>
              </a:rPr>
              <a:t> to </a:t>
            </a:r>
            <a:r>
              <a:rPr lang="fi-FI" sz="3000" b="1" i="1" dirty="0" err="1">
                <a:solidFill>
                  <a:schemeClr val="tx1"/>
                </a:solidFill>
              </a:rPr>
              <a:t>say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i="1" dirty="0">
                <a:solidFill>
                  <a:schemeClr val="tx1"/>
                </a:solidFill>
              </a:rPr>
              <a:t>to </a:t>
            </a:r>
            <a:r>
              <a:rPr lang="fi-FI" sz="3000" i="1" dirty="0" err="1">
                <a:solidFill>
                  <a:schemeClr val="tx1"/>
                </a:solidFill>
              </a:rPr>
              <a:t>you</a:t>
            </a:r>
            <a:r>
              <a:rPr lang="fi-FI" sz="3000" i="1" dirty="0">
                <a:solidFill>
                  <a:schemeClr val="tx1"/>
                </a:solidFill>
              </a:rPr>
              <a:t>. </a:t>
            </a:r>
            <a:r>
              <a:rPr lang="fi-FI" sz="3000" i="1" dirty="0" err="1">
                <a:solidFill>
                  <a:schemeClr val="tx1"/>
                </a:solidFill>
              </a:rPr>
              <a:t>Grow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up</a:t>
            </a:r>
            <a:r>
              <a:rPr lang="fi-FI" sz="3000" i="1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81546"/>
              </p:ext>
            </p:extLst>
          </p:nvPr>
        </p:nvGraphicFramePr>
        <p:xfrm>
          <a:off x="457200" y="1340769"/>
          <a:ext cx="50509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904"/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verbiä edeltää pronomini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0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39552" y="399795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1772816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400" dirty="0" smtClean="0"/>
              <a:t>En kyennyt päättämään, mitä tehdä seuraavaksi.=</a:t>
            </a:r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600" i="1" dirty="0" smtClean="0">
                <a:solidFill>
                  <a:schemeClr val="tx1"/>
                </a:solidFill>
              </a:rPr>
              <a:t>I </a:t>
            </a:r>
            <a:r>
              <a:rPr lang="fi-FI" sz="3600" i="1" dirty="0" err="1" smtClean="0">
                <a:solidFill>
                  <a:schemeClr val="tx1"/>
                </a:solidFill>
              </a:rPr>
              <a:t>couldn’t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decide</a:t>
            </a:r>
            <a:r>
              <a:rPr lang="fi-FI" sz="3600" i="1" dirty="0" smtClean="0">
                <a:solidFill>
                  <a:schemeClr val="tx1"/>
                </a:solidFill>
              </a:rPr>
              <a:t> on </a:t>
            </a:r>
            <a:r>
              <a:rPr lang="fi-FI" sz="3600" b="1" i="1" dirty="0" err="1" smtClean="0">
                <a:solidFill>
                  <a:schemeClr val="tx1"/>
                </a:solidFill>
              </a:rPr>
              <a:t>what</a:t>
            </a:r>
            <a:r>
              <a:rPr lang="fi-FI" sz="3600" b="1" i="1" dirty="0" smtClean="0">
                <a:solidFill>
                  <a:schemeClr val="tx1"/>
                </a:solidFill>
              </a:rPr>
              <a:t> to </a:t>
            </a:r>
            <a:r>
              <a:rPr lang="fi-FI" sz="3600" b="1" i="1" dirty="0" err="1" smtClean="0">
                <a:solidFill>
                  <a:schemeClr val="tx1"/>
                </a:solidFill>
              </a:rPr>
              <a:t>do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next</a:t>
            </a:r>
            <a:r>
              <a:rPr lang="fi-FI" sz="36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400" dirty="0" smtClean="0"/>
              <a:t>Voitteko kertoa minulle, mitä tietä pääsen yliopistolle? =</a:t>
            </a:r>
            <a:endParaRPr lang="fi-FI" sz="34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600" i="1" dirty="0" smtClean="0">
                <a:solidFill>
                  <a:schemeClr val="tx1"/>
                </a:solidFill>
              </a:rPr>
              <a:t>Can </a:t>
            </a:r>
            <a:r>
              <a:rPr lang="fi-FI" sz="3600" i="1" dirty="0" err="1" smtClean="0">
                <a:solidFill>
                  <a:schemeClr val="tx1"/>
                </a:solidFill>
              </a:rPr>
              <a:t>you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tell</a:t>
            </a:r>
            <a:r>
              <a:rPr lang="fi-FI" sz="3600" i="1" dirty="0" smtClean="0">
                <a:solidFill>
                  <a:schemeClr val="tx1"/>
                </a:solidFill>
              </a:rPr>
              <a:t> me </a:t>
            </a:r>
            <a:r>
              <a:rPr lang="fi-FI" sz="3600" b="1" i="1" dirty="0" err="1" smtClean="0">
                <a:solidFill>
                  <a:schemeClr val="tx1"/>
                </a:solidFill>
              </a:rPr>
              <a:t>which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way</a:t>
            </a:r>
            <a:r>
              <a:rPr lang="fi-FI" sz="3600" b="1" i="1" dirty="0" smtClean="0">
                <a:solidFill>
                  <a:schemeClr val="tx1"/>
                </a:solidFill>
              </a:rPr>
              <a:t> to </a:t>
            </a:r>
            <a:r>
              <a:rPr lang="fi-FI" sz="3600" b="1" i="1" dirty="0" err="1" smtClean="0">
                <a:solidFill>
                  <a:schemeClr val="tx1"/>
                </a:solidFill>
              </a:rPr>
              <a:t>take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smtClean="0">
                <a:solidFill>
                  <a:schemeClr val="tx1"/>
                </a:solidFill>
              </a:rPr>
              <a:t>to </a:t>
            </a:r>
            <a:r>
              <a:rPr lang="fi-FI" sz="3600" i="1" dirty="0" err="1" smtClean="0">
                <a:solidFill>
                  <a:schemeClr val="tx1"/>
                </a:solidFill>
              </a:rPr>
              <a:t>get</a:t>
            </a:r>
            <a:r>
              <a:rPr lang="fi-FI" sz="3600" i="1" dirty="0" smtClean="0">
                <a:solidFill>
                  <a:schemeClr val="tx1"/>
                </a:solidFill>
              </a:rPr>
              <a:t> to 	</a:t>
            </a:r>
            <a:r>
              <a:rPr lang="fi-FI" sz="3600" i="1" dirty="0" err="1" smtClean="0">
                <a:solidFill>
                  <a:schemeClr val="tx1"/>
                </a:solidFill>
              </a:rPr>
              <a:t>the</a:t>
            </a:r>
            <a:r>
              <a:rPr lang="fi-FI" sz="3600" i="1" dirty="0" smtClean="0">
                <a:solidFill>
                  <a:schemeClr val="tx1"/>
                </a:solidFill>
              </a:rPr>
              <a:t> 	</a:t>
            </a:r>
            <a:r>
              <a:rPr lang="fi-FI" sz="3600" i="1" dirty="0" err="1" smtClean="0">
                <a:solidFill>
                  <a:schemeClr val="tx1"/>
                </a:solidFill>
              </a:rPr>
              <a:t>university</a:t>
            </a:r>
            <a:r>
              <a:rPr lang="fi-FI" sz="3600" i="1" dirty="0" smtClean="0">
                <a:solidFill>
                  <a:schemeClr val="tx1"/>
                </a:solidFill>
              </a:rPr>
              <a:t>? </a:t>
            </a:r>
          </a:p>
          <a:p>
            <a:pPr marL="0" indent="0">
              <a:buNone/>
            </a:pPr>
            <a:r>
              <a:rPr lang="fi-FI" sz="3400" dirty="0" smtClean="0"/>
              <a:t>En tiedä, kuinka kertoisin tämän sinulle.=</a:t>
            </a:r>
            <a:endParaRPr lang="fi-FI" sz="34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600" i="1" dirty="0" smtClean="0">
                <a:solidFill>
                  <a:schemeClr val="tx1"/>
                </a:solidFill>
              </a:rPr>
              <a:t>I </a:t>
            </a:r>
            <a:r>
              <a:rPr lang="fi-FI" sz="3600" i="1" dirty="0" err="1" smtClean="0">
                <a:solidFill>
                  <a:schemeClr val="tx1"/>
                </a:solidFill>
              </a:rPr>
              <a:t>don’t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know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how</a:t>
            </a:r>
            <a:r>
              <a:rPr lang="fi-FI" sz="3600" b="1" i="1" dirty="0" smtClean="0">
                <a:solidFill>
                  <a:schemeClr val="tx1"/>
                </a:solidFill>
              </a:rPr>
              <a:t> to </a:t>
            </a:r>
            <a:r>
              <a:rPr lang="fi-FI" sz="3600" b="1" i="1" dirty="0" err="1" smtClean="0">
                <a:solidFill>
                  <a:schemeClr val="tx1"/>
                </a:solidFill>
              </a:rPr>
              <a:t>tell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you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this</a:t>
            </a:r>
            <a:r>
              <a:rPr lang="fi-FI" sz="3600" i="1" dirty="0" smtClean="0">
                <a:solidFill>
                  <a:schemeClr val="tx1"/>
                </a:solidFill>
              </a:rPr>
              <a:t>.</a:t>
            </a:r>
            <a:br>
              <a:rPr lang="fi-FI" sz="3600" i="1" dirty="0" smtClean="0">
                <a:solidFill>
                  <a:schemeClr val="tx1"/>
                </a:solidFill>
              </a:rPr>
            </a:br>
            <a:endParaRPr lang="fi-FI" sz="3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400" b="1" dirty="0" smtClean="0">
                <a:solidFill>
                  <a:schemeClr val="tx1"/>
                </a:solidFill>
              </a:rPr>
              <a:t>MUTTA: </a:t>
            </a:r>
          </a:p>
          <a:p>
            <a:pPr marL="0" indent="0">
              <a:buNone/>
            </a:pPr>
            <a:r>
              <a:rPr lang="fi-FI" sz="3400" i="1" dirty="0">
                <a:solidFill>
                  <a:schemeClr val="tx1"/>
                </a:solidFill>
              </a:rPr>
              <a:t>	</a:t>
            </a:r>
            <a:r>
              <a:rPr lang="fi-FI" sz="3600" b="1" i="1" u="sng" dirty="0" err="1" smtClean="0">
                <a:solidFill>
                  <a:schemeClr val="tx1"/>
                </a:solidFill>
              </a:rPr>
              <a:t>Why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wait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till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tomorrow</a:t>
            </a:r>
            <a:r>
              <a:rPr lang="fi-FI" sz="3600" i="1" dirty="0" smtClean="0">
                <a:solidFill>
                  <a:schemeClr val="tx1"/>
                </a:solidFill>
              </a:rPr>
              <a:t>? </a:t>
            </a:r>
          </a:p>
          <a:p>
            <a:pPr marL="0" indent="0">
              <a:buNone/>
            </a:pPr>
            <a:r>
              <a:rPr lang="fi-FI" sz="3600" b="1" i="1" dirty="0">
                <a:solidFill>
                  <a:schemeClr val="tx1"/>
                </a:solidFill>
              </a:rPr>
              <a:t>	</a:t>
            </a:r>
            <a:r>
              <a:rPr lang="fi-FI" sz="3600" b="1" i="1" u="sng" dirty="0" err="1" smtClean="0">
                <a:solidFill>
                  <a:schemeClr val="tx1"/>
                </a:solidFill>
              </a:rPr>
              <a:t>Why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not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finish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the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work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now</a:t>
            </a:r>
            <a:r>
              <a:rPr lang="fi-FI" sz="3600" i="1" dirty="0" smtClean="0">
                <a:solidFill>
                  <a:schemeClr val="tx1"/>
                </a:solidFill>
              </a:rPr>
              <a:t>?</a:t>
            </a:r>
            <a:endParaRPr lang="fi-FI" sz="36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29271"/>
              </p:ext>
            </p:extLst>
          </p:nvPr>
        </p:nvGraphicFramePr>
        <p:xfrm>
          <a:off x="429384" y="1089380"/>
          <a:ext cx="55549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60"/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verbiä edeltää kysymyssana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39552" y="399795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5239" y="1916831"/>
            <a:ext cx="8339768" cy="473853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3400" dirty="0" smtClean="0"/>
              <a:t>Tulimme tänne katsomaan peliä kanssanne. 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900" i="1" dirty="0" err="1" smtClean="0">
                <a:solidFill>
                  <a:schemeClr val="tx1"/>
                </a:solidFill>
              </a:rPr>
              <a:t>We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came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here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b="1" i="1" dirty="0" smtClean="0">
                <a:solidFill>
                  <a:schemeClr val="tx1"/>
                </a:solidFill>
              </a:rPr>
              <a:t>to </a:t>
            </a:r>
            <a:r>
              <a:rPr lang="fi-FI" sz="3900" b="1" i="1" dirty="0" err="1" smtClean="0">
                <a:solidFill>
                  <a:schemeClr val="tx1"/>
                </a:solidFill>
              </a:rPr>
              <a:t>watch</a:t>
            </a:r>
            <a:r>
              <a:rPr lang="fi-FI" sz="3900" b="1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the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match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with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you</a:t>
            </a:r>
            <a:r>
              <a:rPr lang="fi-FI" sz="3900" i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3400" dirty="0" smtClean="0"/>
              <a:t>Soitan sinulle kertoakseni, että hakemuksesi on hyväksytty. =</a:t>
            </a: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900" i="1" dirty="0" err="1" smtClean="0">
                <a:solidFill>
                  <a:schemeClr val="tx1"/>
                </a:solidFill>
              </a:rPr>
              <a:t>I’m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calling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you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b="1" i="1" dirty="0" smtClean="0">
                <a:solidFill>
                  <a:schemeClr val="tx1"/>
                </a:solidFill>
              </a:rPr>
              <a:t>to </a:t>
            </a:r>
            <a:r>
              <a:rPr lang="fi-FI" sz="3900" b="1" i="1" dirty="0" err="1" smtClean="0">
                <a:solidFill>
                  <a:schemeClr val="tx1"/>
                </a:solidFill>
              </a:rPr>
              <a:t>let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you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know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that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your</a:t>
            </a:r>
            <a:r>
              <a:rPr lang="fi-FI" sz="3900" i="1" dirty="0" smtClean="0">
                <a:solidFill>
                  <a:schemeClr val="tx1"/>
                </a:solidFill>
              </a:rPr>
              <a:t> 	</a:t>
            </a:r>
            <a:r>
              <a:rPr lang="fi-FI" sz="3900" i="1" dirty="0" err="1" smtClean="0">
                <a:solidFill>
                  <a:schemeClr val="tx1"/>
                </a:solidFill>
              </a:rPr>
              <a:t>application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has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been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approved</a:t>
            </a:r>
            <a:r>
              <a:rPr lang="fi-FI" sz="3900" i="1" dirty="0" smtClean="0">
                <a:solidFill>
                  <a:schemeClr val="tx1"/>
                </a:solidFill>
              </a:rPr>
              <a:t> of.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3400" dirty="0" smtClean="0"/>
              <a:t>Jonathan tuli tänne tavatakseen idolinsa.=</a:t>
            </a: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900" i="1" dirty="0" smtClean="0">
                <a:solidFill>
                  <a:schemeClr val="tx1"/>
                </a:solidFill>
              </a:rPr>
              <a:t>Jonathan </a:t>
            </a:r>
            <a:r>
              <a:rPr lang="fi-FI" sz="3900" i="1" dirty="0" err="1" smtClean="0">
                <a:solidFill>
                  <a:schemeClr val="tx1"/>
                </a:solidFill>
              </a:rPr>
              <a:t>came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here</a:t>
            </a:r>
            <a:r>
              <a:rPr lang="fi-FI" sz="3900" i="1" dirty="0" smtClean="0">
                <a:solidFill>
                  <a:schemeClr val="tx1"/>
                </a:solidFill>
              </a:rPr>
              <a:t> (in </a:t>
            </a:r>
            <a:r>
              <a:rPr lang="fi-FI" sz="3900" i="1" dirty="0" err="1" smtClean="0">
                <a:solidFill>
                  <a:schemeClr val="tx1"/>
                </a:solidFill>
              </a:rPr>
              <a:t>order</a:t>
            </a:r>
            <a:r>
              <a:rPr lang="fi-FI" sz="3900" i="1" dirty="0" smtClean="0">
                <a:solidFill>
                  <a:schemeClr val="tx1"/>
                </a:solidFill>
              </a:rPr>
              <a:t>) </a:t>
            </a:r>
            <a:r>
              <a:rPr lang="fi-FI" sz="3900" b="1" i="1" dirty="0" smtClean="0">
                <a:solidFill>
                  <a:schemeClr val="tx1"/>
                </a:solidFill>
              </a:rPr>
              <a:t>to </a:t>
            </a:r>
            <a:r>
              <a:rPr lang="fi-FI" sz="3900" b="1" i="1" dirty="0" err="1" smtClean="0">
                <a:solidFill>
                  <a:schemeClr val="tx1"/>
                </a:solidFill>
              </a:rPr>
              <a:t>meet</a:t>
            </a:r>
            <a:r>
              <a:rPr lang="fi-FI" sz="3900" b="1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his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idol</a:t>
            </a:r>
            <a:r>
              <a:rPr lang="fi-FI" sz="3900" i="1" dirty="0" smtClean="0">
                <a:solidFill>
                  <a:schemeClr val="tx1"/>
                </a:solidFill>
              </a:rPr>
              <a:t>.</a:t>
            </a:r>
            <a:endParaRPr lang="fi-FI" sz="3600" i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 smtClean="0"/>
              <a:t>Lähden </a:t>
            </a:r>
            <a:r>
              <a:rPr lang="fi-FI" sz="3400" dirty="0"/>
              <a:t>nyt, jotta en </a:t>
            </a:r>
            <a:r>
              <a:rPr lang="fi-FI" sz="3400" dirty="0" smtClean="0"/>
              <a:t>myöhästy kokouksesta</a:t>
            </a:r>
            <a:r>
              <a:rPr lang="fi-FI" sz="3400" dirty="0" smtClean="0"/>
              <a:t>.=</a:t>
            </a: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600" i="1" dirty="0" smtClean="0">
                <a:solidFill>
                  <a:schemeClr val="tx1"/>
                </a:solidFill>
              </a:rPr>
              <a:t>	</a:t>
            </a:r>
            <a:r>
              <a:rPr lang="fi-FI" sz="3900" i="1" dirty="0" err="1" smtClean="0">
                <a:solidFill>
                  <a:schemeClr val="tx1"/>
                </a:solidFill>
              </a:rPr>
              <a:t>I’m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leaving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now</a:t>
            </a:r>
            <a:r>
              <a:rPr lang="fi-FI" sz="3900" i="1" dirty="0" smtClean="0">
                <a:solidFill>
                  <a:schemeClr val="tx1"/>
                </a:solidFill>
              </a:rPr>
              <a:t> (</a:t>
            </a:r>
            <a:r>
              <a:rPr lang="fi-FI" sz="3900" i="1" dirty="0" err="1" smtClean="0">
                <a:solidFill>
                  <a:schemeClr val="tx1"/>
                </a:solidFill>
              </a:rPr>
              <a:t>so</a:t>
            </a:r>
            <a:r>
              <a:rPr lang="fi-FI" sz="3900" i="1" dirty="0" smtClean="0">
                <a:solidFill>
                  <a:schemeClr val="tx1"/>
                </a:solidFill>
              </a:rPr>
              <a:t> as) </a:t>
            </a:r>
            <a:r>
              <a:rPr lang="fi-FI" sz="3900" b="1" i="1" dirty="0" err="1" smtClean="0">
                <a:solidFill>
                  <a:schemeClr val="tx1"/>
                </a:solidFill>
              </a:rPr>
              <a:t>not</a:t>
            </a:r>
            <a:r>
              <a:rPr lang="fi-FI" sz="3900" b="1" i="1" dirty="0" smtClean="0">
                <a:solidFill>
                  <a:schemeClr val="tx1"/>
                </a:solidFill>
              </a:rPr>
              <a:t> to </a:t>
            </a:r>
            <a:r>
              <a:rPr lang="fi-FI" sz="3900" b="1" i="1" dirty="0" err="1" smtClean="0">
                <a:solidFill>
                  <a:schemeClr val="tx1"/>
                </a:solidFill>
              </a:rPr>
              <a:t>be</a:t>
            </a:r>
            <a:r>
              <a:rPr lang="fi-FI" sz="3900" b="1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late</a:t>
            </a:r>
            <a:r>
              <a:rPr lang="fi-FI" sz="3900" i="1" dirty="0" smtClean="0">
                <a:solidFill>
                  <a:schemeClr val="tx1"/>
                </a:solidFill>
              </a:rPr>
              <a:t> for </a:t>
            </a:r>
            <a:r>
              <a:rPr lang="fi-FI" sz="3900" i="1" dirty="0" err="1" smtClean="0">
                <a:solidFill>
                  <a:schemeClr val="tx1"/>
                </a:solidFill>
              </a:rPr>
              <a:t>the</a:t>
            </a:r>
            <a:r>
              <a:rPr lang="fi-FI" sz="3900" i="1" dirty="0" smtClean="0">
                <a:solidFill>
                  <a:schemeClr val="tx1"/>
                </a:solidFill>
              </a:rPr>
              <a:t> 	</a:t>
            </a:r>
            <a:r>
              <a:rPr lang="fi-FI" sz="3900" i="1" dirty="0" err="1" smtClean="0">
                <a:solidFill>
                  <a:schemeClr val="tx1"/>
                </a:solidFill>
              </a:rPr>
              <a:t>meeting</a:t>
            </a:r>
            <a:r>
              <a:rPr lang="fi-FI" sz="3900" i="1" dirty="0" smtClean="0">
                <a:solidFill>
                  <a:schemeClr val="tx1"/>
                </a:solidFill>
              </a:rPr>
              <a:t>.</a:t>
            </a:r>
            <a:endParaRPr lang="fi-FI" sz="39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15468"/>
              </p:ext>
            </p:extLst>
          </p:nvPr>
        </p:nvGraphicFramePr>
        <p:xfrm>
          <a:off x="435239" y="1196752"/>
          <a:ext cx="63028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856"/>
              </a:tblGrid>
              <a:tr h="319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verbillä ilmaistaan tarkoitusta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1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980728"/>
            <a:ext cx="8391088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3600" dirty="0" smtClean="0"/>
              <a:t>Päätin mennä tapaamaan isoäitiäni.=</a:t>
            </a:r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4000" i="1" dirty="0" smtClean="0">
                <a:solidFill>
                  <a:schemeClr val="tx1"/>
                </a:solidFill>
              </a:rPr>
              <a:t>I </a:t>
            </a:r>
            <a:r>
              <a:rPr lang="fi-FI" sz="4000" b="1" i="1" dirty="0" err="1" smtClean="0">
                <a:solidFill>
                  <a:schemeClr val="tx1"/>
                </a:solidFill>
              </a:rPr>
              <a:t>decided</a:t>
            </a:r>
            <a:r>
              <a:rPr lang="fi-FI" sz="4000" b="1" i="1" dirty="0" smtClean="0">
                <a:solidFill>
                  <a:schemeClr val="tx1"/>
                </a:solidFill>
              </a:rPr>
              <a:t> to go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see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smtClean="0">
                <a:solidFill>
                  <a:schemeClr val="tx1"/>
                </a:solidFill>
              </a:rPr>
              <a:t>my </a:t>
            </a:r>
            <a:r>
              <a:rPr lang="fi-FI" sz="4000" i="1" dirty="0" err="1" smtClean="0">
                <a:solidFill>
                  <a:schemeClr val="tx1"/>
                </a:solidFill>
              </a:rPr>
              <a:t>grandma</a:t>
            </a:r>
            <a:r>
              <a:rPr lang="fi-FI" sz="4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600" dirty="0" smtClean="0"/>
              <a:t>Veljeni haluaisi tulla rumpaliksi . =</a:t>
            </a:r>
            <a:endParaRPr lang="fi-FI" sz="36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4000" i="1" dirty="0" smtClean="0">
                <a:solidFill>
                  <a:schemeClr val="tx1"/>
                </a:solidFill>
              </a:rPr>
              <a:t>My </a:t>
            </a:r>
            <a:r>
              <a:rPr lang="fi-FI" sz="4000" i="1" dirty="0" err="1" smtClean="0">
                <a:solidFill>
                  <a:schemeClr val="tx1"/>
                </a:solidFill>
              </a:rPr>
              <a:t>brother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would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like</a:t>
            </a:r>
            <a:r>
              <a:rPr lang="fi-FI" sz="4000" b="1" i="1" dirty="0" smtClean="0">
                <a:solidFill>
                  <a:schemeClr val="tx1"/>
                </a:solidFill>
              </a:rPr>
              <a:t>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become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smtClean="0">
                <a:solidFill>
                  <a:schemeClr val="tx1"/>
                </a:solidFill>
              </a:rPr>
              <a:t>a </a:t>
            </a:r>
            <a:r>
              <a:rPr lang="fi-FI" sz="4000" i="1" dirty="0" err="1" smtClean="0">
                <a:solidFill>
                  <a:schemeClr val="tx1"/>
                </a:solidFill>
              </a:rPr>
              <a:t>drummer</a:t>
            </a:r>
            <a:r>
              <a:rPr lang="fi-FI" sz="4000" i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3600" dirty="0" err="1" smtClean="0"/>
              <a:t>Evelyn</a:t>
            </a:r>
            <a:r>
              <a:rPr lang="fi-FI" sz="3600" dirty="0" smtClean="0"/>
              <a:t> onnistui </a:t>
            </a:r>
            <a:r>
              <a:rPr lang="fi-FI" sz="3600" dirty="0"/>
              <a:t>lopulta </a:t>
            </a:r>
            <a:r>
              <a:rPr lang="fi-FI" sz="3600" dirty="0" smtClean="0"/>
              <a:t>läpäisemään ajokokeen. =</a:t>
            </a:r>
            <a:endParaRPr lang="fi-FI" sz="36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4000" i="1" dirty="0" err="1" smtClean="0">
                <a:solidFill>
                  <a:schemeClr val="tx1"/>
                </a:solidFill>
              </a:rPr>
              <a:t>Evelyn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finally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managed</a:t>
            </a:r>
            <a:r>
              <a:rPr lang="fi-FI" sz="4000" b="1" i="1" dirty="0" smtClean="0">
                <a:solidFill>
                  <a:schemeClr val="tx1"/>
                </a:solidFill>
              </a:rPr>
              <a:t>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pass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the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driving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test</a:t>
            </a:r>
            <a:r>
              <a:rPr lang="fi-FI" sz="4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600" dirty="0" smtClean="0"/>
              <a:t>Minulla on taipumus saada päänsärky kirkkaista valoista. =</a:t>
            </a:r>
            <a:endParaRPr lang="fi-FI" sz="3600" dirty="0"/>
          </a:p>
          <a:p>
            <a:pPr marL="0" indent="0">
              <a:buNone/>
            </a:pPr>
            <a:r>
              <a:rPr lang="fi-FI" sz="3400" i="1" dirty="0">
                <a:solidFill>
                  <a:schemeClr val="tx1"/>
                </a:solidFill>
              </a:rPr>
              <a:t>	</a:t>
            </a:r>
            <a:r>
              <a:rPr lang="fi-FI" sz="4000" i="1" dirty="0" smtClean="0">
                <a:solidFill>
                  <a:schemeClr val="tx1"/>
                </a:solidFill>
              </a:rPr>
              <a:t>I </a:t>
            </a:r>
            <a:r>
              <a:rPr lang="fi-FI" sz="4000" b="1" i="1" dirty="0" err="1" smtClean="0">
                <a:solidFill>
                  <a:schemeClr val="tx1"/>
                </a:solidFill>
              </a:rPr>
              <a:t>tend</a:t>
            </a:r>
            <a:r>
              <a:rPr lang="fi-FI" sz="4000" b="1" i="1" dirty="0" smtClean="0">
                <a:solidFill>
                  <a:schemeClr val="tx1"/>
                </a:solidFill>
              </a:rPr>
              <a:t>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get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smtClean="0">
                <a:solidFill>
                  <a:schemeClr val="tx1"/>
                </a:solidFill>
              </a:rPr>
              <a:t>a </a:t>
            </a:r>
            <a:r>
              <a:rPr lang="fi-FI" sz="4000" i="1" dirty="0" err="1" smtClean="0">
                <a:solidFill>
                  <a:schemeClr val="tx1"/>
                </a:solidFill>
              </a:rPr>
              <a:t>headache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from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bright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lights</a:t>
            </a:r>
            <a:r>
              <a:rPr lang="fi-FI" sz="4000" i="1" dirty="0" smtClean="0">
                <a:solidFill>
                  <a:schemeClr val="tx1"/>
                </a:solidFill>
              </a:rPr>
              <a:t>.</a:t>
            </a:r>
            <a:r>
              <a:rPr lang="fi-FI" sz="4000" dirty="0"/>
              <a:t> </a:t>
            </a:r>
            <a:endParaRPr lang="fi-FI" sz="4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i-FI" sz="3600" dirty="0" smtClean="0"/>
              <a:t>Valitsimme, ettemme ota autoa tällä kertaa, vaan kävelemme sen sijaan. =</a:t>
            </a:r>
            <a:endParaRPr lang="fi-FI" sz="3600" dirty="0"/>
          </a:p>
          <a:p>
            <a:pPr marL="0" indent="0">
              <a:spcBef>
                <a:spcPts val="0"/>
              </a:spcBef>
              <a:buNone/>
            </a:pPr>
            <a:r>
              <a:rPr lang="fi-FI" sz="3600" i="1" dirty="0">
                <a:solidFill>
                  <a:schemeClr val="tx1"/>
                </a:solidFill>
              </a:rPr>
              <a:t>	</a:t>
            </a:r>
            <a:r>
              <a:rPr lang="fi-FI" sz="4000" i="1" dirty="0" err="1" smtClean="0">
                <a:solidFill>
                  <a:schemeClr val="tx1"/>
                </a:solidFill>
              </a:rPr>
              <a:t>We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chose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not</a:t>
            </a:r>
            <a:r>
              <a:rPr lang="fi-FI" sz="4000" b="1" i="1" dirty="0" smtClean="0">
                <a:solidFill>
                  <a:schemeClr val="tx1"/>
                </a:solidFill>
              </a:rPr>
              <a:t>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take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the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car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this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time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but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walk</a:t>
            </a:r>
            <a:r>
              <a:rPr lang="fi-FI" sz="4000" i="1" dirty="0" smtClean="0">
                <a:solidFill>
                  <a:schemeClr val="tx1"/>
                </a:solidFill>
              </a:rPr>
              <a:t> 	</a:t>
            </a:r>
            <a:r>
              <a:rPr lang="fi-FI" sz="4000" i="1" dirty="0" err="1" smtClean="0">
                <a:solidFill>
                  <a:schemeClr val="tx1"/>
                </a:solidFill>
              </a:rPr>
              <a:t>instead</a:t>
            </a:r>
            <a:r>
              <a:rPr lang="fi-FI" sz="4000" i="1" dirty="0" smtClean="0">
                <a:solidFill>
                  <a:schemeClr val="tx1"/>
                </a:solidFill>
              </a:rPr>
              <a:t>.</a:t>
            </a:r>
            <a:endParaRPr lang="fi-FI" sz="40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21010"/>
              </p:ext>
            </p:extLst>
          </p:nvPr>
        </p:nvGraphicFramePr>
        <p:xfrm>
          <a:off x="429384" y="980728"/>
          <a:ext cx="68789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8920"/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Usein mikäli</a:t>
                      </a:r>
                      <a:r>
                        <a:rPr lang="fi-FI" sz="2800" baseline="0" dirty="0" smtClean="0"/>
                        <a:t> </a:t>
                      </a:r>
                      <a:r>
                        <a:rPr lang="fi-FI" sz="2800" dirty="0" smtClean="0"/>
                        <a:t>verbiä edeltää toinen verbi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2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’to’ + infinitiivi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4415" y="1691680"/>
            <a:ext cx="8391088" cy="42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 smtClean="0"/>
              <a:t>Haluan, että kuuntelet heitä tarkasti.=</a:t>
            </a:r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i="1" dirty="0" smtClean="0">
                <a:solidFill>
                  <a:schemeClr val="tx1"/>
                </a:solidFill>
              </a:rPr>
              <a:t>I </a:t>
            </a:r>
            <a:r>
              <a:rPr lang="fi-FI" b="1" i="1" dirty="0" err="1" smtClean="0">
                <a:solidFill>
                  <a:schemeClr val="tx1"/>
                </a:solidFill>
              </a:rPr>
              <a:t>want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you</a:t>
            </a:r>
            <a:r>
              <a:rPr lang="fi-FI" b="1" i="1" dirty="0" smtClean="0">
                <a:solidFill>
                  <a:schemeClr val="tx1"/>
                </a:solidFill>
              </a:rPr>
              <a:t> to listen</a:t>
            </a:r>
            <a:r>
              <a:rPr lang="fi-FI" i="1" dirty="0" smtClean="0">
                <a:solidFill>
                  <a:schemeClr val="tx1"/>
                </a:solidFill>
              </a:rPr>
              <a:t> to </a:t>
            </a:r>
            <a:r>
              <a:rPr lang="fi-FI" i="1" dirty="0" err="1" smtClean="0">
                <a:solidFill>
                  <a:schemeClr val="tx1"/>
                </a:solidFill>
              </a:rPr>
              <a:t>them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carefully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800" dirty="0" smtClean="0"/>
              <a:t>Ole kiltti ja muistuta minua, että harjoittelen viulun soittoa. =</a:t>
            </a:r>
            <a:endParaRPr lang="fi-FI" sz="28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Please</a:t>
            </a:r>
            <a:r>
              <a:rPr lang="fi-FI" i="1" dirty="0" smtClean="0">
                <a:solidFill>
                  <a:schemeClr val="tx1"/>
                </a:solidFill>
              </a:rPr>
              <a:t>, </a:t>
            </a:r>
            <a:r>
              <a:rPr lang="fi-FI" b="1" i="1" dirty="0" err="1" smtClean="0">
                <a:solidFill>
                  <a:schemeClr val="tx1"/>
                </a:solidFill>
              </a:rPr>
              <a:t>remind</a:t>
            </a:r>
            <a:r>
              <a:rPr lang="fi-FI" b="1" i="1" dirty="0" smtClean="0">
                <a:solidFill>
                  <a:schemeClr val="tx1"/>
                </a:solidFill>
              </a:rPr>
              <a:t> me to </a:t>
            </a:r>
            <a:r>
              <a:rPr lang="fi-FI" b="1" i="1" dirty="0" err="1" smtClean="0">
                <a:solidFill>
                  <a:schemeClr val="tx1"/>
                </a:solidFill>
              </a:rPr>
              <a:t>practise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smtClean="0">
                <a:solidFill>
                  <a:schemeClr val="tx1"/>
                </a:solidFill>
              </a:rPr>
              <a:t>playing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violin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800" dirty="0" smtClean="0"/>
              <a:t>Opas odotti kaikkien kerääntyvän ympärilleen ennen kuin alkoi puhua. =</a:t>
            </a:r>
            <a:endParaRPr lang="fi-FI" sz="28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guide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waited</a:t>
            </a:r>
            <a:r>
              <a:rPr lang="fi-FI" b="1" i="1" dirty="0" smtClean="0">
                <a:solidFill>
                  <a:schemeClr val="tx1"/>
                </a:solidFill>
              </a:rPr>
              <a:t> for </a:t>
            </a:r>
            <a:r>
              <a:rPr lang="fi-FI" b="1" i="1" dirty="0" err="1" smtClean="0">
                <a:solidFill>
                  <a:schemeClr val="tx1"/>
                </a:solidFill>
              </a:rPr>
              <a:t>everyone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gather</a:t>
            </a:r>
            <a:r>
              <a:rPr lang="fi-FI" b="1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around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her</a:t>
            </a:r>
            <a:r>
              <a:rPr lang="fi-FI" i="1" dirty="0" smtClean="0">
                <a:solidFill>
                  <a:schemeClr val="tx1"/>
                </a:solidFill>
              </a:rPr>
              <a:t>/</a:t>
            </a:r>
            <a:r>
              <a:rPr lang="fi-FI" i="1" dirty="0" err="1" smtClean="0">
                <a:solidFill>
                  <a:schemeClr val="tx1"/>
                </a:solidFill>
              </a:rPr>
              <a:t>him</a:t>
            </a:r>
            <a:r>
              <a:rPr lang="fi-FI" i="1" dirty="0" smtClean="0">
                <a:solidFill>
                  <a:schemeClr val="tx1"/>
                </a:solidFill>
              </a:rPr>
              <a:t>  </a:t>
            </a:r>
            <a:r>
              <a:rPr lang="fi-FI" i="1" dirty="0" err="1" smtClean="0">
                <a:solidFill>
                  <a:schemeClr val="tx1"/>
                </a:solidFill>
              </a:rPr>
              <a:t>before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she</a:t>
            </a:r>
            <a:r>
              <a:rPr lang="fi-FI" i="1" dirty="0" smtClean="0">
                <a:solidFill>
                  <a:schemeClr val="tx1"/>
                </a:solidFill>
              </a:rPr>
              <a:t>/he </a:t>
            </a:r>
            <a:r>
              <a:rPr lang="fi-FI" i="1" dirty="0" err="1" smtClean="0">
                <a:solidFill>
                  <a:schemeClr val="tx1"/>
                </a:solidFill>
              </a:rPr>
              <a:t>started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talking</a:t>
            </a:r>
            <a:r>
              <a:rPr lang="fi-FI" i="1" dirty="0" smtClean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10525"/>
              </p:ext>
            </p:extLst>
          </p:nvPr>
        </p:nvGraphicFramePr>
        <p:xfrm>
          <a:off x="429384" y="980728"/>
          <a:ext cx="79590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040"/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Myös rakenteessa</a:t>
                      </a:r>
                      <a:r>
                        <a:rPr lang="fi-FI" sz="2800" baseline="0" dirty="0" smtClean="0"/>
                        <a:t> verbi + objekti + to + infinitiivi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9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36235</TotalTime>
  <Words>329</Words>
  <Application>Microsoft Office PowerPoint</Application>
  <PresentationFormat>Näytössä katseltava diaesitys (4:3)</PresentationFormat>
  <Paragraphs>162</Paragraphs>
  <Slides>18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Office-teema</vt:lpstr>
      <vt:lpstr>PowerPoint-esitys</vt:lpstr>
      <vt:lpstr> Infinitiivin edessä ’to’ 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Remember!</vt:lpstr>
      <vt:lpstr>Remember!</vt:lpstr>
      <vt:lpstr>Activate:</vt:lpstr>
      <vt:lpstr>Activate:</vt:lpstr>
      <vt:lpstr>Activate: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Pakarinen Laura</cp:lastModifiedBy>
  <cp:revision>297</cp:revision>
  <cp:lastPrinted>2016-05-26T05:27:03Z</cp:lastPrinted>
  <dcterms:created xsi:type="dcterms:W3CDTF">2015-09-28T06:29:35Z</dcterms:created>
  <dcterms:modified xsi:type="dcterms:W3CDTF">2017-10-13T13:48:54Z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395026990</vt:i4>
  </property>
  <property fmtid="{D5CDD505-2E9C-101B-9397-08002B2CF9AE}" pid="3" name="_NewReviewCycle">
    <vt:lpwstr/>
  </property>
  <property fmtid="{D5CDD505-2E9C-101B-9397-08002B2CF9AE}" pid="4" name="_EmailSubject">
    <vt:lpwstr>IN5 Grammar Powerpointit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