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5"/>
  </p:notesMasterIdLst>
  <p:sldIdLst>
    <p:sldId id="256" r:id="rId6"/>
    <p:sldId id="260" r:id="rId7"/>
    <p:sldId id="257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 autoAdjust="0"/>
    <p:restoredTop sz="94633" autoAdjust="0"/>
  </p:normalViewPr>
  <p:slideViewPr>
    <p:cSldViewPr>
      <p:cViewPr varScale="1">
        <p:scale>
          <a:sx n="90" d="100"/>
          <a:sy n="90" d="100"/>
        </p:scale>
        <p:origin x="1736" y="19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2584436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6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7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8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9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679042" y="2228671"/>
            <a:ext cx="6005526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i="0" dirty="0">
                <a:solidFill>
                  <a:schemeClr val="accent1"/>
                </a:solidFill>
              </a:rPr>
              <a:t>Luku 4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200" b="1" i="0" dirty="0">
                <a:solidFill>
                  <a:schemeClr val="accent1"/>
                </a:solidFill>
              </a:rPr>
              <a:t>Mitä hyötyä filosofiasta on?</a:t>
            </a:r>
            <a:endParaRPr lang="fi-FI" altLang="fi-FI" sz="22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7772400" cy="914400"/>
          </a:xfrm>
        </p:spPr>
        <p:txBody>
          <a:bodyPr/>
          <a:lstStyle/>
          <a:p>
            <a:r>
              <a:rPr lang="fi-FI" dirty="0"/>
              <a:t>Kuvanavaus</a:t>
            </a:r>
            <a:br>
              <a:rPr lang="fi-FI" dirty="0"/>
            </a:br>
            <a:r>
              <a:rPr lang="fi-FI" dirty="0"/>
              <a:t>Rakkaus ja eri tieteenalat</a:t>
            </a:r>
            <a:br>
              <a:rPr lang="fi-FI" dirty="0"/>
            </a:br>
            <a:endParaRPr lang="fi-FI" altLang="fi-FI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916832"/>
            <a:ext cx="4801716" cy="4153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dirty="0"/>
              <a:t>Biologia ja kemia 1/2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r>
              <a:rPr lang="fi-FI" dirty="0"/>
              <a:t>rakastuminen johtaa lisämunuaisen </a:t>
            </a:r>
            <a:r>
              <a:rPr lang="fi-FI" dirty="0" err="1"/>
              <a:t>kortisolin</a:t>
            </a:r>
            <a:r>
              <a:rPr lang="fi-FI" dirty="0"/>
              <a:t> tuotannon lisääntymiseen</a:t>
            </a:r>
          </a:p>
          <a:p>
            <a:r>
              <a:rPr lang="fi-FI" dirty="0"/>
              <a:t>naisten testosteronin tuotanto kasvaa, miesten laskee</a:t>
            </a:r>
          </a:p>
          <a:p>
            <a:r>
              <a:rPr lang="fi-FI" dirty="0" err="1"/>
              <a:t>serotoniini</a:t>
            </a:r>
            <a:r>
              <a:rPr lang="fi-FI" dirty="0"/>
              <a:t> saa aikaan voimakkaan hyvänolon tunteen</a:t>
            </a:r>
          </a:p>
          <a:p>
            <a:r>
              <a:rPr lang="fi-FI" dirty="0"/>
              <a:t>rakastuneella hermosolujen toiminta syttyy aivosaaressa ja pihtipoimun etuosassa</a:t>
            </a:r>
          </a:p>
          <a:p>
            <a:r>
              <a:rPr lang="fi-FI" dirty="0"/>
              <a:t>rakastuneen mantelitumakkeen toiminta hiipuu, ja se johtaa pelon, vihan ja surun tunteiden vaimenemiseen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dirty="0"/>
              <a:t>Biologia ja kemia 2/2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r>
              <a:rPr lang="fi-FI" dirty="0" err="1"/>
              <a:t>dopamiinin</a:t>
            </a:r>
            <a:r>
              <a:rPr lang="fi-FI" dirty="0"/>
              <a:t> ansiosta rakastunut kiinnittää huomiota rakkautensa kohteen myönteisiin ominaisuuksiin ja jättää kielteiset huomiotta</a:t>
            </a:r>
          </a:p>
          <a:p>
            <a:r>
              <a:rPr lang="fi-FI" dirty="0"/>
              <a:t>rakastuminen aktivoi samoja aivoalueita kuin morfiini - rakkauden huumassa ei siis välttämättä tunne kipua ja nälkää</a:t>
            </a:r>
          </a:p>
          <a:p>
            <a:r>
              <a:rPr lang="fi-FI" dirty="0"/>
              <a:t>rakastumiseen vaikuttavat hajut ja </a:t>
            </a:r>
            <a:r>
              <a:rPr lang="fi-FI" dirty="0" err="1"/>
              <a:t>feromonit</a:t>
            </a:r>
            <a:r>
              <a:rPr lang="fi-FI" dirty="0"/>
              <a:t> eli nenän takaosassa, sierainten välissä sijaitsevan </a:t>
            </a:r>
            <a:r>
              <a:rPr lang="fi-FI" dirty="0" err="1"/>
              <a:t>vomeronasaalielimen</a:t>
            </a:r>
            <a:r>
              <a:rPr lang="fi-FI" dirty="0"/>
              <a:t> rekisteröimät hajusignaalit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56723300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altLang="fi-FI" dirty="0"/>
              <a:t>Psykologia 1/2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r>
              <a:rPr lang="fi-FI" dirty="0"/>
              <a:t>monia syitä (elämäntilanne, tarpeet, kiinnostuksen kohteet, itsetunto)</a:t>
            </a:r>
          </a:p>
          <a:p>
            <a:r>
              <a:rPr lang="fi-FI" dirty="0"/>
              <a:t>samanlaisuus tai toisaalta erilaisuus kiehtoo, kumppanista saatetaan hakea täydentäjää</a:t>
            </a:r>
          </a:p>
          <a:p>
            <a:r>
              <a:rPr lang="fi-FI" dirty="0"/>
              <a:t>kognitiivinen näkökulma: millaisia käsityksiä ja tulkintoja rakastumiseen liittyy</a:t>
            </a:r>
          </a:p>
          <a:p>
            <a:r>
              <a:rPr lang="fi-FI" dirty="0"/>
              <a:t>behavioristisesta näkökulmasta katsottuna rakkaus liittyy omaan ehdollistumishistoriaan; tietynlaisten ihmisten seura on koettu palkitsevana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22284865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altLang="fi-FI" dirty="0"/>
              <a:t>Psykologia 2/2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r>
              <a:rPr lang="fi-FI" dirty="0"/>
              <a:t>psykoanalyyttinen näkökulma: ihminen tiedostamatta etsii kumppania, joka muistuttaa omaa vanhempaa - ihastus selitetään tarpeella palata varhaislapsuuden ympäristöön  </a:t>
            </a:r>
          </a:p>
          <a:p>
            <a:r>
              <a:rPr lang="fi-FI" dirty="0"/>
              <a:t>sosiaalipsykologian näkökulma: ympäröivä kulttuuri (media, viihde, taide, perinteet) muokkaa sitä, kuinka ihmiset kokevat ja osoittavat rakkautta</a:t>
            </a:r>
          </a:p>
          <a:p>
            <a:r>
              <a:rPr lang="fi-FI" dirty="0"/>
              <a:t>mallioppiminen: se, kuinka lapsi on nähnyt omien vanhempien osoittavan rakkautta ohjaa sitä, kuinka hän itse aikuisena toimii rakkaussuhteessa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246719590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altLang="fi-FI" dirty="0"/>
              <a:t>Historia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r>
              <a:rPr lang="fi-FI" dirty="0"/>
              <a:t>romanttinen rakkaus on historiallisesti melko nuori ilmiö</a:t>
            </a:r>
          </a:p>
          <a:p>
            <a:r>
              <a:rPr lang="fi-FI" dirty="0"/>
              <a:t>pitkään avioliitossa oli kyse sukujen välisestä sopimuksesta ja jälkeläisten tuottamisesta</a:t>
            </a:r>
          </a:p>
          <a:p>
            <a:r>
              <a:rPr lang="fi-FI" dirty="0"/>
              <a:t>1800-luvun porvariskulttuurissa romanttinen rakkaus nousi ensimmäisen kerran ihanteeksi, taustalla esim. Goethen teos Nuoren </a:t>
            </a:r>
            <a:r>
              <a:rPr lang="fi-FI" dirty="0" err="1"/>
              <a:t>Wertherin</a:t>
            </a:r>
            <a:r>
              <a:rPr lang="fi-FI" dirty="0"/>
              <a:t> kärsimykset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316248386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altLang="fi-FI" dirty="0"/>
              <a:t>Oikeustiede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r>
              <a:rPr lang="fi-FI" dirty="0"/>
              <a:t>laki ei voi säädellä rakastumisen tunnetta, mutta se säätelee parinmuodostusta monella tavalla, esimerkiksi: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minkä ikäiset ihmiset saavat olla seksisuhteessa tai solmia avioliiton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minkä sukupuolen edustajat saavat solmia avioliiton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kuinka läheiset sukulaiset saavat solmia avioliiton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ketkä saavat hankkia lapsia, biologisesti tai adoptioiden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43583434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altLang="fi-FI" dirty="0"/>
              <a:t>Filosofia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r>
              <a:rPr lang="fi-FI" dirty="0"/>
              <a:t>tutkii rakkautta käsitteellisesti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mitä rakkaus pohjimmiltaan on, onko sitä olemassakaan?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missä määrin rakkaus on ihmismielen rakennelma?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kuinka rakkauden käsite eroaa esimerkiksi ystävyyden käsitteestä?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onko rakkaus luonteeltaan aineellista vai henkistä?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48665814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purl.org/dc/dcmitype/"/>
    <ds:schemaRef ds:uri="4FD2DD6E-41AC-4D3A-A8B5-1111DEEF208D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2633</TotalTime>
  <Words>344</Words>
  <Application>Microsoft Macintosh PowerPoint</Application>
  <PresentationFormat>Näytössä katseltava diaesitys (4:3)</PresentationFormat>
  <Paragraphs>49</Paragraphs>
  <Slides>9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Courier New</vt:lpstr>
      <vt:lpstr>Lucida Grande</vt:lpstr>
      <vt:lpstr>Verdana</vt:lpstr>
      <vt:lpstr>Blank Presentation</vt:lpstr>
      <vt:lpstr>PowerPoint-esitys</vt:lpstr>
      <vt:lpstr>Kuvanavaus Rakkaus ja eri tieteenalat </vt:lpstr>
      <vt:lpstr>Biologia ja kemia 1/2</vt:lpstr>
      <vt:lpstr>Biologia ja kemia 2/2</vt:lpstr>
      <vt:lpstr>Psykologia 1/2</vt:lpstr>
      <vt:lpstr>Psykologia 2/2</vt:lpstr>
      <vt:lpstr>Historia</vt:lpstr>
      <vt:lpstr>Oikeustiede</vt:lpstr>
      <vt:lpstr>Filosofia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Virkkunen, Verna L</cp:lastModifiedBy>
  <cp:revision>67</cp:revision>
  <dcterms:created xsi:type="dcterms:W3CDTF">2010-04-19T08:09:13Z</dcterms:created>
  <dcterms:modified xsi:type="dcterms:W3CDTF">2020-03-26T13:14:09Z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