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F22A-ED4B-497E-9484-88186E64D02C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86F7-7AE4-47A3-B92A-182C7B485E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055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F22A-ED4B-497E-9484-88186E64D02C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86F7-7AE4-47A3-B92A-182C7B485E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996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F22A-ED4B-497E-9484-88186E64D02C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86F7-7AE4-47A3-B92A-182C7B485E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1792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F22A-ED4B-497E-9484-88186E64D02C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86F7-7AE4-47A3-B92A-182C7B485E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6146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F22A-ED4B-497E-9484-88186E64D02C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86F7-7AE4-47A3-B92A-182C7B485E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9760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F22A-ED4B-497E-9484-88186E64D02C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86F7-7AE4-47A3-B92A-182C7B485E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0245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F22A-ED4B-497E-9484-88186E64D02C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86F7-7AE4-47A3-B92A-182C7B485E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6804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F22A-ED4B-497E-9484-88186E64D02C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86F7-7AE4-47A3-B92A-182C7B485E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0316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F22A-ED4B-497E-9484-88186E64D02C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86F7-7AE4-47A3-B92A-182C7B485E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74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F22A-ED4B-497E-9484-88186E64D02C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86F7-7AE4-47A3-B92A-182C7B485E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239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F22A-ED4B-497E-9484-88186E64D02C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86F7-7AE4-47A3-B92A-182C7B485E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436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F22A-ED4B-497E-9484-88186E64D02C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86F7-7AE4-47A3-B92A-182C7B485E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213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F22A-ED4B-497E-9484-88186E64D02C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86F7-7AE4-47A3-B92A-182C7B485E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522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F22A-ED4B-497E-9484-88186E64D02C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86F7-7AE4-47A3-B92A-182C7B485E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3145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F22A-ED4B-497E-9484-88186E64D02C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86F7-7AE4-47A3-B92A-182C7B485E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134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F22A-ED4B-497E-9484-88186E64D02C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86F7-7AE4-47A3-B92A-182C7B485E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064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F79F22A-ED4B-497E-9484-88186E64D02C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ABB386F7-7AE4-47A3-B92A-182C7B485E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55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F79F22A-ED4B-497E-9484-88186E64D02C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BB386F7-7AE4-47A3-B92A-182C7B485E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6683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51012" y="997527"/>
            <a:ext cx="8676222" cy="1995055"/>
          </a:xfrm>
        </p:spPr>
        <p:txBody>
          <a:bodyPr/>
          <a:lstStyle/>
          <a:p>
            <a:r>
              <a:rPr lang="fi-FI" dirty="0">
                <a:latin typeface="Comic Sans MS" panose="030F0702030302020204" pitchFamily="66" charset="0"/>
              </a:rPr>
              <a:t>2. tieto osana maailmankuvaa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292" y="3582785"/>
            <a:ext cx="4728816" cy="190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62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41412" y="526473"/>
            <a:ext cx="9905998" cy="1360516"/>
          </a:xfrm>
        </p:spPr>
        <p:txBody>
          <a:bodyPr>
            <a:normAutofit/>
          </a:bodyPr>
          <a:lstStyle/>
          <a:p>
            <a:r>
              <a:rPr lang="fi-FI" dirty="0">
                <a:latin typeface="Comic Sans MS" panose="030F0702030302020204" pitchFamily="66" charset="0"/>
              </a:rPr>
              <a:t>KESKEISET KÄSITTEET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1141412" y="1886989"/>
            <a:ext cx="4876800" cy="3904212"/>
          </a:xfrm>
        </p:spPr>
        <p:txBody>
          <a:bodyPr>
            <a:normAutofit/>
          </a:bodyPr>
          <a:lstStyle/>
          <a:p>
            <a:r>
              <a:rPr lang="fi-FI" sz="2400" b="1" dirty="0">
                <a:latin typeface="Comic Sans MS" panose="030F0702030302020204" pitchFamily="66" charset="0"/>
              </a:rPr>
              <a:t>tieto </a:t>
            </a:r>
            <a:r>
              <a:rPr lang="fi-FI" sz="2400" dirty="0">
                <a:latin typeface="Comic Sans MS" panose="030F0702030302020204" pitchFamily="66" charset="0"/>
              </a:rPr>
              <a:t>= perusteltu tosi uskomus, joka pohjautuu joko kokemukseen, järkeen tai kumpaankin näistä</a:t>
            </a:r>
          </a:p>
          <a:p>
            <a:r>
              <a:rPr lang="fi-FI" sz="2400" b="1" dirty="0">
                <a:latin typeface="Comic Sans MS" panose="030F0702030302020204" pitchFamily="66" charset="0"/>
              </a:rPr>
              <a:t>uskomus</a:t>
            </a:r>
            <a:r>
              <a:rPr lang="fi-FI" sz="2400" dirty="0">
                <a:latin typeface="Comic Sans MS" panose="030F0702030302020204" pitchFamily="66" charset="0"/>
              </a:rPr>
              <a:t> = sisäinen kokemus siitä, että jokin asia on totta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6170611" y="2576946"/>
            <a:ext cx="4876800" cy="346363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latin typeface="Comic Sans MS" panose="030F0702030302020204" pitchFamily="66" charset="0"/>
              </a:rPr>
              <a:t>tiede</a:t>
            </a:r>
            <a:r>
              <a:rPr lang="fi-FI" sz="2400" dirty="0">
                <a:latin typeface="Comic Sans MS" panose="030F0702030302020204" pitchFamily="66" charset="0"/>
              </a:rPr>
              <a:t> = järjestelmällinen, kriittinen tutkimus ja sen myötä muodostuva tiedon kokonaisuus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latin typeface="Comic Sans MS" panose="030F0702030302020204" pitchFamily="66" charset="0"/>
              </a:rPr>
              <a:t>näennäistiede</a:t>
            </a:r>
            <a:r>
              <a:rPr lang="fi-FI" sz="2400" dirty="0">
                <a:latin typeface="Comic Sans MS" panose="030F0702030302020204" pitchFamily="66" charset="0"/>
              </a:rPr>
              <a:t> = sellaisten asioiden esittämistä tieteenä, jotka eivät täytä tieteen tunnusmerkkejä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489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36815"/>
          </a:xfrm>
        </p:spPr>
        <p:txBody>
          <a:bodyPr/>
          <a:lstStyle/>
          <a:p>
            <a:r>
              <a:rPr lang="fi-FI" dirty="0">
                <a:latin typeface="Comic Sans MS" panose="030F0702030302020204" pitchFamily="66" charset="0"/>
              </a:rPr>
              <a:t>Mitä tieto on 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1141413" y="2934392"/>
            <a:ext cx="9905998" cy="2856807"/>
          </a:xfrm>
        </p:spPr>
        <p:txBody>
          <a:bodyPr>
            <a:normAutofit lnSpcReduction="10000"/>
          </a:bodyPr>
          <a:lstStyle/>
          <a:p>
            <a:r>
              <a:rPr lang="fi-FI" sz="2400" dirty="0">
                <a:latin typeface="Comic Sans MS" panose="030F0702030302020204" pitchFamily="66" charset="0"/>
              </a:rPr>
              <a:t>Platon (antiikin Kreikka) esitti määritelmän, jonka mukaan tieto on hyvin perusteltu tosi uskomus</a:t>
            </a:r>
          </a:p>
          <a:p>
            <a:r>
              <a:rPr lang="fi-FI" sz="2400" dirty="0">
                <a:latin typeface="Comic Sans MS" panose="030F0702030302020204" pitchFamily="66" charset="0"/>
              </a:rPr>
              <a:t>Tieto on eri asia kuin informaatio</a:t>
            </a:r>
          </a:p>
          <a:p>
            <a:r>
              <a:rPr lang="fi-FI" sz="2400" dirty="0">
                <a:latin typeface="Comic Sans MS" panose="030F0702030302020204" pitchFamily="66" charset="0"/>
              </a:rPr>
              <a:t>aistimiseen perustuvaa tietoa kutsutaan kokemuksiksi</a:t>
            </a:r>
          </a:p>
          <a:p>
            <a:r>
              <a:rPr lang="fi-FI" sz="2400" dirty="0">
                <a:latin typeface="Comic Sans MS" panose="030F0702030302020204" pitchFamily="66" charset="0"/>
              </a:rPr>
              <a:t>tietoa voi saada myös käyttämällä järkeä</a:t>
            </a:r>
          </a:p>
          <a:p>
            <a:r>
              <a:rPr lang="fi-FI" sz="2400" dirty="0">
                <a:latin typeface="Comic Sans MS" panose="030F0702030302020204" pitchFamily="66" charset="0"/>
              </a:rPr>
              <a:t>arjessa kokemukset ja järjen käyttö kuuluvat yhteen </a:t>
            </a:r>
            <a:r>
              <a:rPr lang="fi-FI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</a:p>
          <a:p>
            <a:endParaRPr lang="fi-FI" sz="2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endParaRPr lang="fi-FI" sz="2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endParaRPr lang="fi-FI" sz="2400" dirty="0">
              <a:latin typeface="Comic Sans MS" panose="030F0702030302020204" pitchFamily="66" charset="0"/>
            </a:endParaRPr>
          </a:p>
          <a:p>
            <a:endParaRPr lang="fi-FI" sz="2400" dirty="0">
              <a:latin typeface="Comic Sans MS" panose="030F0702030302020204" pitchFamily="66" charset="0"/>
            </a:endParaRPr>
          </a:p>
          <a:p>
            <a:endParaRPr lang="fi-FI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757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Comic Sans MS" panose="030F0702030302020204" pitchFamily="66" charset="0"/>
              </a:rPr>
              <a:t>Tieto omaksutaan kotona ja koulussa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83223" y="2152996"/>
            <a:ext cx="4876800" cy="4438997"/>
          </a:xfrm>
        </p:spPr>
        <p:txBody>
          <a:bodyPr>
            <a:normAutofit fontScale="92500" lnSpcReduction="10000"/>
          </a:bodyPr>
          <a:lstStyle/>
          <a:p>
            <a:r>
              <a:rPr lang="fi-FI" sz="2400" dirty="0">
                <a:latin typeface="Comic Sans MS" panose="030F0702030302020204" pitchFamily="66" charset="0"/>
              </a:rPr>
              <a:t>Perhe ja kaverit tarjoavat paljon käytännöllistä tietoa (ns. taitotieto)</a:t>
            </a:r>
          </a:p>
          <a:p>
            <a:r>
              <a:rPr lang="fi-FI" sz="2400" dirty="0">
                <a:latin typeface="Comic Sans MS" panose="030F0702030302020204" pitchFamily="66" charset="0"/>
              </a:rPr>
              <a:t>Koulua käymällä saa myös tietoa (koulussa opittu tieto pohjautuu tieteelliseen tietoon)</a:t>
            </a:r>
          </a:p>
          <a:p>
            <a:r>
              <a:rPr lang="fi-FI" sz="2400" dirty="0">
                <a:latin typeface="Comic Sans MS" panose="030F0702030302020204" pitchFamily="66" charset="0"/>
              </a:rPr>
              <a:t>Kriittisyys on tärkeää oikean tiedon tunnistamisessa ja muille annettavan kritiikin muodossa</a:t>
            </a:r>
          </a:p>
          <a:p>
            <a:r>
              <a:rPr lang="fi-FI" sz="2400" b="1" dirty="0">
                <a:latin typeface="Comic Sans MS" panose="030F0702030302020204" pitchFamily="66" charset="0"/>
              </a:rPr>
              <a:t>KIRJAN S. 37 TEHT. 4-6</a:t>
            </a:r>
          </a:p>
          <a:p>
            <a:pPr marL="0" indent="0">
              <a:buNone/>
            </a:pPr>
            <a:endParaRPr lang="fi-FI" sz="2400" dirty="0">
              <a:latin typeface="Comic Sans MS" panose="030F0702030302020204" pitchFamily="66" charset="0"/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0612" y="2011680"/>
            <a:ext cx="4876800" cy="46634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400" dirty="0">
                <a:latin typeface="Comic Sans MS" panose="030F0702030302020204" pitchFamily="66" charset="0"/>
              </a:rPr>
              <a:t>IRJAN S. 37 TEHTÄVÄT 4-6</a:t>
            </a:r>
          </a:p>
          <a:p>
            <a:pPr marL="0" indent="0">
              <a:buNone/>
            </a:pPr>
            <a:endParaRPr lang="fi-FI" sz="2400" dirty="0">
              <a:latin typeface="Comic Sans MS" panose="030F0702030302020204" pitchFamily="66" charset="0"/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51" y="2743201"/>
            <a:ext cx="4630595" cy="302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kko">
  <a:themeElements>
    <a:clrScheme name="Verkko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Verkk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kk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TM03457485[[fn=Verkko]]</Template>
  <TotalTime>25</TotalTime>
  <Words>156</Words>
  <Application>Microsoft Office PowerPoint</Application>
  <PresentationFormat>Laajakuva</PresentationFormat>
  <Paragraphs>21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Comic Sans MS</vt:lpstr>
      <vt:lpstr>Wingdings</vt:lpstr>
      <vt:lpstr>Verkko</vt:lpstr>
      <vt:lpstr>2. tieto osana maailmankuvaa</vt:lpstr>
      <vt:lpstr>KESKEISET KÄSITTEET</vt:lpstr>
      <vt:lpstr>Mitä tieto on ?</vt:lpstr>
      <vt:lpstr>Tieto omaksutaan kotona ja koulussa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tieto osana maailmankuvaa</dc:title>
  <dc:creator>Dahl Kirsi Tuulikki</dc:creator>
  <cp:lastModifiedBy>Kirsi Dahl</cp:lastModifiedBy>
  <cp:revision>7</cp:revision>
  <dcterms:created xsi:type="dcterms:W3CDTF">2017-09-22T08:35:25Z</dcterms:created>
  <dcterms:modified xsi:type="dcterms:W3CDTF">2018-08-11T13:23:48Z</dcterms:modified>
</cp:coreProperties>
</file>