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0" r:id="rId6"/>
    <p:sldId id="271" r:id="rId7"/>
    <p:sldId id="272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3" r:id="rId20"/>
    <p:sldId id="269" r:id="rId21"/>
    <p:sldId id="275" r:id="rId22"/>
    <p:sldId id="277" r:id="rId23"/>
    <p:sldId id="276" r:id="rId2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7F9C0-B1A5-4512-B995-9BDEAA308404}" v="1" dt="2021-02-08T14:34:21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Otsikk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27" name="Sisällön paikkamerkk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25" name="Tekstin paikkamerkki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28" name="Sisällön paikkamerkk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24" name="Alatunnisteen paikkamerk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29" name="Alatunnisteen paikkamerk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EB1739-9601-45F7-ADDE-2A5679EEC8BF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ED783-3872-42C9-B328-6E744CD0553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Nykytaide Jeff </a:t>
            </a:r>
            <a:r>
              <a:rPr lang="fi-FI" dirty="0" err="1"/>
              <a:t>Koons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951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Balloon Dog  </a:t>
            </a:r>
            <a:br>
              <a:rPr lang="en-US" sz="1600" dirty="0"/>
            </a:br>
            <a:r>
              <a:rPr lang="en-US" sz="1600" dirty="0"/>
              <a:t>mirror-polished stainless steel with transparent color coating</a:t>
            </a:r>
            <a:br>
              <a:rPr lang="en-US" sz="1600" dirty="0"/>
            </a:br>
            <a:r>
              <a:rPr lang="en-US" sz="1600" dirty="0"/>
              <a:t>121 x 143 x 45 inches </a:t>
            </a:r>
            <a:br>
              <a:rPr lang="en-US" sz="1600" dirty="0"/>
            </a:br>
            <a:r>
              <a:rPr lang="en-US" sz="1600" dirty="0"/>
              <a:t>307.3 x 363.2 x 114.3 cm </a:t>
            </a: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16" y="1554162"/>
            <a:ext cx="6513036" cy="5156154"/>
          </a:xfrm>
        </p:spPr>
      </p:pic>
    </p:spTree>
    <p:extLst>
      <p:ext uri="{BB962C8B-B14F-4D97-AF65-F5344CB8AC3E}">
        <p14:creationId xmlns:p14="http://schemas.microsoft.com/office/powerpoint/2010/main" val="289799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Bob-Tail  </a:t>
            </a:r>
            <a:br>
              <a:rPr lang="en-US" sz="1600" dirty="0"/>
            </a:br>
            <a:r>
              <a:rPr lang="en-US" sz="1600" dirty="0" err="1"/>
              <a:t>polychromed</a:t>
            </a:r>
            <a:r>
              <a:rPr lang="en-US" sz="1600" dirty="0"/>
              <a:t> wood </a:t>
            </a:r>
            <a:br>
              <a:rPr lang="en-US" sz="1600" dirty="0"/>
            </a:br>
            <a:r>
              <a:rPr lang="en-US" sz="1600" dirty="0"/>
              <a:t>34 x 44 x 16 inches </a:t>
            </a:r>
            <a:br>
              <a:rPr lang="en-US" sz="1600" dirty="0"/>
            </a:br>
            <a:r>
              <a:rPr lang="en-US" sz="1600" dirty="0"/>
              <a:t>86.4 x 111.8 x 40.6 cm </a:t>
            </a:r>
            <a:br>
              <a:rPr lang="en-US" sz="1600" dirty="0"/>
            </a:br>
            <a:r>
              <a:rPr lang="en-US" sz="1600" dirty="0"/>
              <a:t>© Jeff </a:t>
            </a:r>
            <a:r>
              <a:rPr lang="en-US" sz="1600" dirty="0" err="1"/>
              <a:t>Koons</a:t>
            </a:r>
            <a:r>
              <a:rPr lang="en-US" sz="1600" dirty="0"/>
              <a:t/>
            </a:r>
            <a:br>
              <a:rPr lang="en-US" sz="1600" dirty="0"/>
            </a:b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8055"/>
            <a:ext cx="6480720" cy="5119904"/>
          </a:xfrm>
        </p:spPr>
      </p:pic>
    </p:spTree>
    <p:extLst>
      <p:ext uri="{BB962C8B-B14F-4D97-AF65-F5344CB8AC3E}">
        <p14:creationId xmlns:p14="http://schemas.microsoft.com/office/powerpoint/2010/main" val="313491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Cat  </a:t>
            </a:r>
            <a:br>
              <a:rPr lang="en-US" sz="1600" dirty="0"/>
            </a:br>
            <a:r>
              <a:rPr lang="en-US" sz="1600" dirty="0"/>
              <a:t>marble </a:t>
            </a:r>
            <a:br>
              <a:rPr lang="en-US" sz="1600" dirty="0"/>
            </a:br>
            <a:r>
              <a:rPr lang="en-US" sz="1600" dirty="0"/>
              <a:t>18 x 14 1/2 x 8 1/4 inches </a:t>
            </a:r>
            <a:br>
              <a:rPr lang="en-US" sz="1600" dirty="0"/>
            </a:br>
            <a:r>
              <a:rPr lang="en-US" sz="1600" dirty="0"/>
              <a:t>45.7 x 36.8 x 21 cm </a:t>
            </a:r>
            <a:br>
              <a:rPr lang="en-US" sz="1600" dirty="0"/>
            </a:br>
            <a:r>
              <a:rPr lang="en-US" sz="1600" dirty="0"/>
              <a:t>© Jeff </a:t>
            </a:r>
            <a:r>
              <a:rPr lang="en-US" sz="1600" dirty="0" err="1"/>
              <a:t>Koons</a:t>
            </a:r>
            <a:r>
              <a:rPr lang="en-US" sz="1600" dirty="0"/>
              <a:t/>
            </a:r>
            <a:br>
              <a:rPr lang="en-US" sz="1600" dirty="0"/>
            </a:b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3287"/>
            <a:ext cx="4248472" cy="5417516"/>
          </a:xfrm>
        </p:spPr>
      </p:pic>
    </p:spTree>
    <p:extLst>
      <p:ext uri="{BB962C8B-B14F-4D97-AF65-F5344CB8AC3E}">
        <p14:creationId xmlns:p14="http://schemas.microsoft.com/office/powerpoint/2010/main" val="18946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Self-Portrait  </a:t>
            </a:r>
            <a:br>
              <a:rPr lang="en-US" sz="1600" dirty="0"/>
            </a:br>
            <a:r>
              <a:rPr lang="en-US" sz="1600" dirty="0"/>
              <a:t>marble</a:t>
            </a:r>
            <a:br>
              <a:rPr lang="en-US" sz="1600" dirty="0"/>
            </a:br>
            <a:r>
              <a:rPr lang="en-US" sz="1600" dirty="0"/>
              <a:t>37 1/2 x 20 1/2 x 14 1/2 inches</a:t>
            </a:r>
            <a:br>
              <a:rPr lang="en-US" sz="1600" dirty="0"/>
            </a:br>
            <a:r>
              <a:rPr lang="en-US" sz="1600" dirty="0"/>
              <a:t>95.3 x 52.1 x 36.8 cm </a:t>
            </a:r>
            <a:br>
              <a:rPr lang="en-US" sz="1600" dirty="0"/>
            </a:br>
            <a:r>
              <a:rPr lang="en-US" sz="1600" dirty="0"/>
              <a:t>© Jeff </a:t>
            </a:r>
            <a:r>
              <a:rPr lang="en-US" sz="1600" dirty="0" err="1"/>
              <a:t>Koons</a:t>
            </a:r>
            <a:r>
              <a:rPr lang="en-US" sz="1600" dirty="0"/>
              <a:t/>
            </a:r>
            <a:br>
              <a:rPr lang="en-US" sz="1600" dirty="0"/>
            </a:b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07103"/>
            <a:ext cx="3600400" cy="5450805"/>
          </a:xfrm>
        </p:spPr>
      </p:pic>
    </p:spTree>
    <p:extLst>
      <p:ext uri="{BB962C8B-B14F-4D97-AF65-F5344CB8AC3E}">
        <p14:creationId xmlns:p14="http://schemas.microsoft.com/office/powerpoint/2010/main" val="58425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Serpents  </a:t>
            </a:r>
            <a:br>
              <a:rPr lang="en-US" sz="1600" dirty="0"/>
            </a:br>
            <a:r>
              <a:rPr lang="en-US" sz="1600" dirty="0"/>
              <a:t>porcelain </a:t>
            </a:r>
            <a:br>
              <a:rPr lang="en-US" sz="1600" dirty="0"/>
            </a:br>
            <a:r>
              <a:rPr lang="en-US" sz="1600" dirty="0"/>
              <a:t>23 1/2 x 34 x 20 inches</a:t>
            </a:r>
            <a:br>
              <a:rPr lang="en-US" sz="1600" dirty="0"/>
            </a:br>
            <a:r>
              <a:rPr lang="en-US" sz="1600" dirty="0"/>
              <a:t>59.7 x 86.4 x 50.8 cm</a:t>
            </a:r>
            <a:br>
              <a:rPr lang="en-US" sz="1600" dirty="0"/>
            </a:br>
            <a:r>
              <a:rPr lang="en-US" sz="1600" dirty="0"/>
              <a:t>© Jeff </a:t>
            </a:r>
            <a:r>
              <a:rPr lang="en-US" sz="1600" dirty="0" err="1"/>
              <a:t>Koons</a:t>
            </a: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4836756" cy="4304373"/>
          </a:xfrm>
        </p:spPr>
      </p:pic>
    </p:spTree>
    <p:extLst>
      <p:ext uri="{BB962C8B-B14F-4D97-AF65-F5344CB8AC3E}">
        <p14:creationId xmlns:p14="http://schemas.microsoft.com/office/powerpoint/2010/main" val="118588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err="1"/>
              <a:t>Popples</a:t>
            </a:r>
            <a:r>
              <a:rPr lang="en-US" sz="1600" dirty="0"/>
              <a:t>  </a:t>
            </a:r>
            <a:br>
              <a:rPr lang="en-US" sz="1600" dirty="0"/>
            </a:br>
            <a:r>
              <a:rPr lang="en-US" sz="1600" dirty="0"/>
              <a:t>porcelain </a:t>
            </a:r>
            <a:br>
              <a:rPr lang="en-US" sz="1600" dirty="0"/>
            </a:br>
            <a:r>
              <a:rPr lang="en-US" sz="1600" dirty="0"/>
              <a:t>29 1/4 x 23 x 12 inches </a:t>
            </a:r>
            <a:br>
              <a:rPr lang="en-US" sz="1600" dirty="0"/>
            </a:br>
            <a:r>
              <a:rPr lang="en-US" sz="1600" dirty="0"/>
              <a:t>74.3 x 58.4 x 30.5 cm </a:t>
            </a:r>
            <a:br>
              <a:rPr lang="en-US" sz="1600" dirty="0"/>
            </a:br>
            <a:r>
              <a:rPr lang="en-US" sz="1600" dirty="0"/>
              <a:t>© Jeff </a:t>
            </a:r>
            <a:r>
              <a:rPr lang="en-US" sz="1600" dirty="0" err="1"/>
              <a:t>Koons</a:t>
            </a:r>
            <a:r>
              <a:rPr lang="en-US" sz="1600" dirty="0"/>
              <a:t/>
            </a:r>
            <a:br>
              <a:rPr lang="en-US" sz="1600" dirty="0"/>
            </a:b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4104456" cy="5341415"/>
          </a:xfrm>
        </p:spPr>
      </p:pic>
    </p:spTree>
    <p:extLst>
      <p:ext uri="{BB962C8B-B14F-4D97-AF65-F5344CB8AC3E}">
        <p14:creationId xmlns:p14="http://schemas.microsoft.com/office/powerpoint/2010/main" val="50546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Puppy  </a:t>
            </a:r>
            <a:br>
              <a:rPr lang="en-US" sz="1800" dirty="0"/>
            </a:br>
            <a:r>
              <a:rPr lang="en-US" sz="1800" dirty="0"/>
              <a:t>stainless steel, wood (at </a:t>
            </a:r>
            <a:r>
              <a:rPr lang="en-US" sz="1800" dirty="0" err="1"/>
              <a:t>Arolsen</a:t>
            </a:r>
            <a:r>
              <a:rPr lang="en-US" sz="1800" dirty="0"/>
              <a:t> only), soil, geotextile fabric, internal irrigation system, </a:t>
            </a:r>
            <a:br>
              <a:rPr lang="en-US" sz="1800" dirty="0"/>
            </a:br>
            <a:r>
              <a:rPr lang="en-US" sz="1800" dirty="0"/>
              <a:t>live flowering plants </a:t>
            </a:r>
            <a:br>
              <a:rPr lang="en-US" sz="1800" dirty="0"/>
            </a:br>
            <a:r>
              <a:rPr lang="en-US" sz="1800" dirty="0"/>
              <a:t>486 x 486 x 256 inches </a:t>
            </a:r>
            <a:br>
              <a:rPr lang="en-US" sz="1800" dirty="0"/>
            </a:br>
            <a:r>
              <a:rPr lang="en-US" sz="1800" dirty="0"/>
              <a:t>1234.4 x 1234.4 x 650.2 cm 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768752" cy="5185737"/>
          </a:xfrm>
        </p:spPr>
      </p:pic>
    </p:spTree>
    <p:extLst>
      <p:ext uri="{BB962C8B-B14F-4D97-AF65-F5344CB8AC3E}">
        <p14:creationId xmlns:p14="http://schemas.microsoft.com/office/powerpoint/2010/main" val="20934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213709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Eero aarnion design- </a:t>
            </a:r>
            <a:r>
              <a:rPr lang="fi-FI" dirty="0" err="1"/>
              <a:t>puppy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6900"/>
            <a:ext cx="4191000" cy="4191000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1350"/>
            <a:ext cx="4343400" cy="4102100"/>
          </a:xfrm>
        </p:spPr>
      </p:pic>
    </p:spTree>
    <p:extLst>
      <p:ext uri="{BB962C8B-B14F-4D97-AF65-F5344CB8AC3E}">
        <p14:creationId xmlns:p14="http://schemas.microsoft.com/office/powerpoint/2010/main" val="170990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" y="1340768"/>
            <a:ext cx="4032448" cy="4883743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93" y="1877588"/>
            <a:ext cx="5027607" cy="3670153"/>
          </a:xfrm>
        </p:spPr>
      </p:pic>
    </p:spTree>
    <p:extLst>
      <p:ext uri="{BB962C8B-B14F-4D97-AF65-F5344CB8AC3E}">
        <p14:creationId xmlns:p14="http://schemas.microsoft.com/office/powerpoint/2010/main" val="150057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Jeff </a:t>
            </a:r>
            <a:r>
              <a:rPr lang="fi-FI" dirty="0" err="1"/>
              <a:t>Koons</a:t>
            </a:r>
            <a:r>
              <a:rPr lang="fi-FI" dirty="0"/>
              <a:t> (s. 21. tammikuuta 1955) on yhdysvaltalainen kuvataiteilija. Häntä on kutsuttu kitschin kuninkaaksi ja hän on saanut paljon huomiota mediassa.</a:t>
            </a:r>
          </a:p>
          <a:p>
            <a:r>
              <a:rPr lang="fi-FI" dirty="0"/>
              <a:t>Kohutaiteilijanakin tunnettu </a:t>
            </a:r>
            <a:r>
              <a:rPr lang="fi-FI" dirty="0" err="1"/>
              <a:t>Koons</a:t>
            </a:r>
            <a:r>
              <a:rPr lang="fi-FI" dirty="0"/>
              <a:t> hoitaa julkisuuskuvaansa tarkoin, ja hän on verrannut itseään Michelangeloon. Hänet tunnetaan myös taloudellisesta menestyksestään. Esimerkiksi teos Jim </a:t>
            </a:r>
            <a:r>
              <a:rPr lang="fi-FI" dirty="0" err="1"/>
              <a:t>Beam</a:t>
            </a:r>
            <a:r>
              <a:rPr lang="fi-FI" dirty="0"/>
              <a:t> J. B. Turner myytiin keväällä 2005 5,5 miljoonalla Yhdysvaltain dollarilla.</a:t>
            </a:r>
          </a:p>
          <a:p>
            <a:endParaRPr lang="fi-FI" dirty="0"/>
          </a:p>
          <a:p>
            <a:r>
              <a:rPr lang="fi-FI" dirty="0"/>
              <a:t>Koonsin teos </a:t>
            </a:r>
            <a:r>
              <a:rPr lang="fi-FI" dirty="0" err="1"/>
              <a:t>Hanging</a:t>
            </a:r>
            <a:r>
              <a:rPr lang="fi-FI" dirty="0"/>
              <a:t> </a:t>
            </a:r>
            <a:r>
              <a:rPr lang="fi-FI" dirty="0" err="1"/>
              <a:t>Heart</a:t>
            </a:r>
            <a:r>
              <a:rPr lang="fi-FI" dirty="0"/>
              <a:t> (</a:t>
            </a:r>
            <a:r>
              <a:rPr lang="fi-FI" dirty="0" err="1"/>
              <a:t>Magenta/Gold</a:t>
            </a:r>
            <a:r>
              <a:rPr lang="fi-FI" dirty="0"/>
              <a:t>) myytiin 14. marraskuuta 2007 New Yorkin </a:t>
            </a:r>
            <a:r>
              <a:rPr lang="fi-FI" dirty="0" err="1"/>
              <a:t>Sotheby’sin</a:t>
            </a:r>
            <a:r>
              <a:rPr lang="fi-FI" dirty="0"/>
              <a:t> huutokaupassa 21 miljoonalla dollarilla. Teos oli tuolloin kallein elävän taiteilijan myyty </a:t>
            </a:r>
            <a:r>
              <a:rPr lang="fi-FI" dirty="0" err="1"/>
              <a:t>teos.Marraskuussa</a:t>
            </a:r>
            <a:r>
              <a:rPr lang="fi-FI" dirty="0"/>
              <a:t> 2013 myyty Jeff Koonsin </a:t>
            </a:r>
            <a:r>
              <a:rPr lang="fi-FI" dirty="0" err="1"/>
              <a:t>Balloon</a:t>
            </a:r>
            <a:r>
              <a:rPr lang="fi-FI" dirty="0"/>
              <a:t> </a:t>
            </a:r>
            <a:r>
              <a:rPr lang="fi-FI" dirty="0" err="1"/>
              <a:t>Dog</a:t>
            </a:r>
            <a:r>
              <a:rPr lang="fi-FI" dirty="0"/>
              <a:t> (</a:t>
            </a:r>
            <a:r>
              <a:rPr lang="fi-FI" dirty="0" err="1"/>
              <a:t>Orange</a:t>
            </a:r>
            <a:r>
              <a:rPr lang="fi-FI" dirty="0"/>
              <a:t>) tuli maailman kalleimmaksi elävän taiteilijan teokseksi 58,4 miljoonan dollarin hinnalla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6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3917"/>
            <a:ext cx="4191000" cy="4516966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590800"/>
            <a:ext cx="3810000" cy="2743200"/>
          </a:xfrm>
        </p:spPr>
      </p:pic>
    </p:spTree>
    <p:extLst>
      <p:ext uri="{BB962C8B-B14F-4D97-AF65-F5344CB8AC3E}">
        <p14:creationId xmlns:p14="http://schemas.microsoft.com/office/powerpoint/2010/main" val="214399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>Hanging Heart  </a:t>
            </a:r>
            <a:br>
              <a:rPr lang="en-US" sz="1800" dirty="0"/>
            </a:br>
            <a:r>
              <a:rPr lang="en-US" sz="1800" dirty="0"/>
              <a:t>mirror-polished stainless steel with transparent color coating and yellow brass </a:t>
            </a:r>
            <a:br>
              <a:rPr lang="en-US" sz="1800" dirty="0"/>
            </a:br>
            <a:r>
              <a:rPr lang="en-US" sz="1800" dirty="0"/>
              <a:t>114 5/8 x 110 1/4 x 40 inches</a:t>
            </a:r>
            <a:br>
              <a:rPr lang="en-US" sz="1800" dirty="0"/>
            </a:br>
            <a:r>
              <a:rPr lang="en-US" sz="1800" dirty="0"/>
              <a:t>291 x 280 x 101.5 cm</a:t>
            </a:r>
            <a:br>
              <a:rPr lang="en-US" sz="1800" dirty="0"/>
            </a:br>
            <a:r>
              <a:rPr lang="en-US" sz="1800" dirty="0"/>
              <a:t>height of ribbon varies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3740"/>
            <a:ext cx="4032448" cy="5511981"/>
          </a:xfrm>
        </p:spPr>
      </p:pic>
    </p:spTree>
    <p:extLst>
      <p:ext uri="{BB962C8B-B14F-4D97-AF65-F5344CB8AC3E}">
        <p14:creationId xmlns:p14="http://schemas.microsoft.com/office/powerpoint/2010/main" val="212823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Kitsch tai kitsi tai </a:t>
            </a:r>
            <a:r>
              <a:rPr lang="fi-FI" dirty="0" err="1"/>
              <a:t>kitsh</a:t>
            </a:r>
            <a:r>
              <a:rPr lang="fi-FI" dirty="0"/>
              <a:t> (</a:t>
            </a:r>
            <a:r>
              <a:rPr lang="fi-FI" dirty="0" err="1"/>
              <a:t>saks</a:t>
            </a:r>
            <a:r>
              <a:rPr lang="fi-FI" dirty="0"/>
              <a:t>. Kitsch= roju) tarkoittaa massatuotettua, tavanomaista, huonolla maulla tehtyä, mutta vahvoja tunteita herättävää taideteosta tai esinettä.</a:t>
            </a:r>
          </a:p>
          <a:p>
            <a:r>
              <a:rPr lang="fi-FI" dirty="0"/>
              <a:t>Kitsch esittää kauniina pidettyjä asioita tunteellisesti tai tekotunteellisesti, imelän koreasti ja epäaidosti. </a:t>
            </a:r>
            <a:r>
              <a:rPr lang="fi-FI" dirty="0" err="1"/>
              <a:t>Kitch-esineet</a:t>
            </a:r>
            <a:r>
              <a:rPr lang="fi-FI" dirty="0"/>
              <a:t> ovat tyylittömiä, mauttomia. </a:t>
            </a:r>
            <a:r>
              <a:rPr lang="fi-FI" dirty="0" err="1"/>
              <a:t>Kitch</a:t>
            </a:r>
            <a:r>
              <a:rPr lang="fi-FI" dirty="0"/>
              <a:t> on monesti, joskaan ei aina käyttökelvotonta "krääsää". </a:t>
            </a:r>
            <a:r>
              <a:rPr lang="fi-FI" dirty="0" err="1"/>
              <a:t>Kitchin</a:t>
            </a:r>
            <a:r>
              <a:rPr lang="fi-FI" dirty="0"/>
              <a:t> valmistusmateriaali ja/tai tuotantotekniikka on aina halpa. Monesti </a:t>
            </a:r>
            <a:r>
              <a:rPr lang="fi-FI" dirty="0" err="1"/>
              <a:t>kitch</a:t>
            </a:r>
            <a:r>
              <a:rPr lang="fi-FI" dirty="0"/>
              <a:t> jäljittelee arvokkaampaa tai parempaa aihetta tai materiaalia. Kitschissä saattaa olla huumoriakin. Joku saattaa suosia </a:t>
            </a:r>
            <a:r>
              <a:rPr lang="fi-FI" dirty="0" err="1"/>
              <a:t>kirchiä</a:t>
            </a:r>
            <a:r>
              <a:rPr lang="fi-FI" dirty="0"/>
              <a:t> ironia mielessään</a:t>
            </a:r>
          </a:p>
        </p:txBody>
      </p:sp>
    </p:spTree>
    <p:extLst>
      <p:ext uri="{BB962C8B-B14F-4D97-AF65-F5344CB8AC3E}">
        <p14:creationId xmlns:p14="http://schemas.microsoft.com/office/powerpoint/2010/main" val="167717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331096" cy="4772000"/>
          </a:xfrm>
        </p:spPr>
        <p:txBody>
          <a:bodyPr>
            <a:noAutofit/>
          </a:bodyPr>
          <a:lstStyle/>
          <a:p>
            <a:r>
              <a:rPr lang="en-US" sz="1600" dirty="0"/>
              <a:t>Caterpillar Chains  </a:t>
            </a:r>
            <a:br>
              <a:rPr lang="en-US" sz="1600" dirty="0"/>
            </a:br>
            <a:r>
              <a:rPr lang="en-US" sz="1600" dirty="0" err="1"/>
              <a:t>polychromed</a:t>
            </a:r>
            <a:r>
              <a:rPr lang="en-US" sz="1600" dirty="0"/>
              <a:t> aluminum, coated steel chain </a:t>
            </a:r>
            <a:br>
              <a:rPr lang="en-US" sz="1600" dirty="0"/>
            </a:br>
            <a:r>
              <a:rPr lang="en-US" sz="1600" dirty="0"/>
              <a:t>96 1/2 x 43 1/2 x 77 inches</a:t>
            </a:r>
            <a:br>
              <a:rPr lang="en-US" sz="1600" dirty="0"/>
            </a:br>
            <a:r>
              <a:rPr lang="en-US" sz="1600" dirty="0"/>
              <a:t>245.1 x 110.5 x 195.6 cm</a:t>
            </a:r>
            <a:br>
              <a:rPr lang="en-US" sz="1600" dirty="0"/>
            </a:b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4972380" cy="6277423"/>
          </a:xfrm>
        </p:spPr>
      </p:pic>
    </p:spTree>
    <p:extLst>
      <p:ext uri="{BB962C8B-B14F-4D97-AF65-F5344CB8AC3E}">
        <p14:creationId xmlns:p14="http://schemas.microsoft.com/office/powerpoint/2010/main" val="237610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Inflatable Flowers (Four Tall Purple with Plastic Figures) vinyl, mirrors, plastic16 x 57 1/4 x 19 inches40.6 x 145.4 x 48.3 cm© Jeff Koons1978 </a:t>
            </a: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957"/>
            <a:ext cx="8712968" cy="5471744"/>
          </a:xfrm>
        </p:spPr>
      </p:pic>
    </p:spTree>
    <p:extLst>
      <p:ext uri="{BB962C8B-B14F-4D97-AF65-F5344CB8AC3E}">
        <p14:creationId xmlns:p14="http://schemas.microsoft.com/office/powerpoint/2010/main" val="373489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I Told You Once, I Told you Twice  </a:t>
            </a:r>
            <a:br>
              <a:rPr lang="en-US" sz="2000" dirty="0"/>
            </a:br>
            <a:r>
              <a:rPr lang="en-US" sz="2000" dirty="0"/>
              <a:t>mixed media including vinyl, acrylic paint, porcelain, fabric, and foil</a:t>
            </a:r>
            <a:br>
              <a:rPr lang="en-US" sz="2000" dirty="0"/>
            </a:br>
            <a:r>
              <a:rPr lang="en-US" sz="2000" dirty="0"/>
              <a:t>36  x 38 x 16 inches (approximately)</a:t>
            </a:r>
            <a:br>
              <a:rPr lang="en-US" sz="2000" dirty="0"/>
            </a:br>
            <a:r>
              <a:rPr lang="en-US" sz="2000" dirty="0"/>
              <a:t>91.4 x 96.5 x 40.6 cm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87757"/>
            <a:ext cx="4896544" cy="3264363"/>
          </a:xfrm>
        </p:spPr>
      </p:pic>
    </p:spTree>
    <p:extLst>
      <p:ext uri="{BB962C8B-B14F-4D97-AF65-F5344CB8AC3E}">
        <p14:creationId xmlns:p14="http://schemas.microsoft.com/office/powerpoint/2010/main" val="325841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Titi</a:t>
            </a:r>
            <a:r>
              <a:rPr lang="en-US" sz="1600" dirty="0"/>
              <a:t> mirror-polished stainless steel with transparent color coating37 7/8 x 23 13/16 x 14 7/8 inches96.2 x 60.5 x 37.8 cm© </a:t>
            </a: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07682"/>
            <a:ext cx="4104456" cy="5323187"/>
          </a:xfrm>
        </p:spPr>
      </p:pic>
    </p:spTree>
    <p:extLst>
      <p:ext uri="{BB962C8B-B14F-4D97-AF65-F5344CB8AC3E}">
        <p14:creationId xmlns:p14="http://schemas.microsoft.com/office/powerpoint/2010/main" val="314408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Elephant  </a:t>
            </a:r>
            <a:br>
              <a:rPr lang="en-US" sz="1600" dirty="0"/>
            </a:br>
            <a:r>
              <a:rPr lang="en-US" sz="1600" dirty="0"/>
              <a:t>mirror-polished stainless steel with transparent color coating </a:t>
            </a:r>
            <a:br>
              <a:rPr lang="en-US" sz="1600" dirty="0"/>
            </a:br>
            <a:r>
              <a:rPr lang="en-US" sz="1600" dirty="0"/>
              <a:t>38 x 30 x 20 inches</a:t>
            </a:r>
            <a:br>
              <a:rPr lang="en-US" sz="1600" dirty="0"/>
            </a:br>
            <a:r>
              <a:rPr lang="en-US" sz="1600" dirty="0"/>
              <a:t>96.5 x 76.2 x 50.8 cm </a:t>
            </a:r>
            <a:br>
              <a:rPr lang="en-US" sz="1600" dirty="0"/>
            </a:br>
            <a:endParaRPr lang="fi-FI" sz="1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68402"/>
            <a:ext cx="4320480" cy="4828772"/>
          </a:xfrm>
        </p:spPr>
      </p:pic>
    </p:spTree>
    <p:extLst>
      <p:ext uri="{BB962C8B-B14F-4D97-AF65-F5344CB8AC3E}">
        <p14:creationId xmlns:p14="http://schemas.microsoft.com/office/powerpoint/2010/main" val="3981471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ellus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aellu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ellu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55310F471324742A2774BAEDB2D24EE" ma:contentTypeVersion="11" ma:contentTypeDescription="Luo uusi asiakirja." ma:contentTypeScope="" ma:versionID="915cd547be4c5c114ff946d229d6632b">
  <xsd:schema xmlns:xsd="http://www.w3.org/2001/XMLSchema" xmlns:xs="http://www.w3.org/2001/XMLSchema" xmlns:p="http://schemas.microsoft.com/office/2006/metadata/properties" xmlns:ns3="47d77a47-c824-4c98-a936-480e4bf12475" xmlns:ns4="537a1cfa-3a22-4e77-b7fc-48228e8f7347" targetNamespace="http://schemas.microsoft.com/office/2006/metadata/properties" ma:root="true" ma:fieldsID="71512bc36b1cd4719753e4605c974335" ns3:_="" ns4:_="">
    <xsd:import namespace="47d77a47-c824-4c98-a936-480e4bf12475"/>
    <xsd:import namespace="537a1cfa-3a22-4e77-b7fc-48228e8f73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77a47-c824-4c98-a936-480e4bf124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a1cfa-3a22-4e77-b7fc-48228e8f7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DF7A9A-8EDE-4BA4-A209-5F9F92C73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77a47-c824-4c98-a936-480e4bf12475"/>
    <ds:schemaRef ds:uri="537a1cfa-3a22-4e77-b7fc-48228e8f7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B3B2E5-67A7-4D20-AC31-2D01A2417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DE940-644D-4908-8A83-3D7130697FD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37a1cfa-3a22-4e77-b7fc-48228e8f7347"/>
    <ds:schemaRef ds:uri="47d77a47-c824-4c98-a936-480e4bf124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566</Words>
  <Application>Microsoft Office PowerPoint</Application>
  <PresentationFormat>Näytössä katseltava diaesitys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Franklin Gothic Book</vt:lpstr>
      <vt:lpstr>Franklin Gothic Medium</vt:lpstr>
      <vt:lpstr>Wingdings 2</vt:lpstr>
      <vt:lpstr>Vaellus</vt:lpstr>
      <vt:lpstr>Nykytaide Jeff Koons</vt:lpstr>
      <vt:lpstr>PowerPoint-esitys</vt:lpstr>
      <vt:lpstr>Hanging Heart   mirror-polished stainless steel with transparent color coating and yellow brass  114 5/8 x 110 1/4 x 40 inches 291 x 280 x 101.5 cm height of ribbon varies </vt:lpstr>
      <vt:lpstr>PowerPoint-esitys</vt:lpstr>
      <vt:lpstr>Caterpillar Chains   polychromed aluminum, coated steel chain  96 1/2 x 43 1/2 x 77 inches 245.1 x 110.5 x 195.6 cm </vt:lpstr>
      <vt:lpstr>Inflatable Flowers (Four Tall Purple with Plastic Figures) vinyl, mirrors, plastic16 x 57 1/4 x 19 inches40.6 x 145.4 x 48.3 cm© Jeff Koons1978 </vt:lpstr>
      <vt:lpstr>I Told You Once, I Told you Twice   mixed media including vinyl, acrylic paint, porcelain, fabric, and foil 36  x 38 x 16 inches (approximately) 91.4 x 96.5 x 40.6 cm </vt:lpstr>
      <vt:lpstr>Titi mirror-polished stainless steel with transparent color coating37 7/8 x 23 13/16 x 14 7/8 inches96.2 x 60.5 x 37.8 cm© </vt:lpstr>
      <vt:lpstr>Elephant   mirror-polished stainless steel with transparent color coating  38 x 30 x 20 inches 96.5 x 76.2 x 50.8 cm  </vt:lpstr>
      <vt:lpstr>Balloon Dog   mirror-polished stainless steel with transparent color coating 121 x 143 x 45 inches  307.3 x 363.2 x 114.3 cm </vt:lpstr>
      <vt:lpstr>Bob-Tail   polychromed wood  34 x 44 x 16 inches  86.4 x 111.8 x 40.6 cm  © Jeff Koons </vt:lpstr>
      <vt:lpstr>Cat   marble  18 x 14 1/2 x 8 1/4 inches  45.7 x 36.8 x 21 cm  © Jeff Koons </vt:lpstr>
      <vt:lpstr>Self-Portrait   marble 37 1/2 x 20 1/2 x 14 1/2 inches 95.3 x 52.1 x 36.8 cm  © Jeff Koons </vt:lpstr>
      <vt:lpstr>Serpents   porcelain  23 1/2 x 34 x 20 inches 59.7 x 86.4 x 50.8 cm © Jeff Koons</vt:lpstr>
      <vt:lpstr>Popples   porcelain  29 1/4 x 23 x 12 inches  74.3 x 58.4 x 30.5 cm  © Jeff Koons </vt:lpstr>
      <vt:lpstr> Puppy   stainless steel, wood (at Arolsen only), soil, geotextile fabric, internal irrigation system,  live flowering plants  486 x 486 x 256 inches  1234.4 x 1234.4 x 650.2 cm  </vt:lpstr>
      <vt:lpstr>PowerPoint-esitys</vt:lpstr>
      <vt:lpstr>Eero aarnion design- puppy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Maunumaa Pia-Meri</dc:creator>
  <cp:lastModifiedBy>Maunumaa Pia-Meri</cp:lastModifiedBy>
  <cp:revision>9</cp:revision>
  <dcterms:created xsi:type="dcterms:W3CDTF">2016-03-11T08:51:47Z</dcterms:created>
  <dcterms:modified xsi:type="dcterms:W3CDTF">2021-02-08T14:44:05Z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0x010100355310F471324742A2774BAEDB2D24EE</vt:lpwstr>
  </property>
</Properties>
</file>