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2" r:id="rId1"/>
  </p:sldMasterIdLst>
  <p:notesMasterIdLst>
    <p:notesMasterId r:id="rId23"/>
  </p:notesMasterIdLst>
  <p:sldIdLst>
    <p:sldId id="270" r:id="rId2"/>
    <p:sldId id="260" r:id="rId3"/>
    <p:sldId id="268" r:id="rId4"/>
    <p:sldId id="258" r:id="rId5"/>
    <p:sldId id="264" r:id="rId6"/>
    <p:sldId id="266" r:id="rId7"/>
    <p:sldId id="285" r:id="rId8"/>
    <p:sldId id="275" r:id="rId9"/>
    <p:sldId id="277" r:id="rId10"/>
    <p:sldId id="278" r:id="rId11"/>
    <p:sldId id="279" r:id="rId12"/>
    <p:sldId id="280" r:id="rId13"/>
    <p:sldId id="271" r:id="rId14"/>
    <p:sldId id="272" r:id="rId15"/>
    <p:sldId id="273" r:id="rId16"/>
    <p:sldId id="282" r:id="rId17"/>
    <p:sldId id="283" r:id="rId18"/>
    <p:sldId id="284" r:id="rId19"/>
    <p:sldId id="281" r:id="rId20"/>
    <p:sldId id="286" r:id="rId21"/>
    <p:sldId id="287" r:id="rId22"/>
  </p:sldIdLst>
  <p:sldSz cx="9144000" cy="6858000" type="screen4x3"/>
  <p:notesSz cx="6858000" cy="9144000"/>
  <p:defaultTextStyle>
    <a:defPPr>
      <a:defRPr lang="fi-FI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5AEC474-AF89-7398-E91C-C1D3D093E343}" v="4" dt="2018-11-07T13:00:45.068"/>
    <p1510:client id="{33207064-4D72-BFD9-D20B-C6D2C923CF08}" v="10" dt="2018-11-07T12:56:51.765"/>
    <p1510:client id="{978EA53E-DF69-632E-FF55-9CEC7A0F48B8}" v="496" dt="2022-04-13T16:02:26.667"/>
    <p1510:client id="{A9E7ADA2-7BEE-90F5-5AF8-5F80DA38DA5E}" v="349" dt="2018-11-07T13:02:13.221"/>
    <p1510:client id="{EFAA45C5-599F-4FAE-9DA2-5BD5B1843D7E}" v="55" dt="2018-11-07T12:59:28.18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156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6B948389-2FAD-4776-AC9E-5C2293E2D69F}" type="datetimeFigureOut">
              <a:rPr lang="fi-FI"/>
              <a:pPr>
                <a:defRPr/>
              </a:pPr>
              <a:t>13.4.2022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i-FI" noProof="0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6A3C97C2-1074-4CA9-9FFE-C45F7A6CD5F6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3EB8ADB-34A8-4314-A845-BC9CA8F03B52}" type="datetimeFigureOut">
              <a:rPr lang="fi-FI"/>
              <a:pPr>
                <a:defRPr/>
              </a:pPr>
              <a:t>13.4.2022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7E0CAE-4AE7-4765-8270-0CE390FA3A01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820516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F94404A-C381-47F7-90DA-5C3CE0AC6CA2}" type="datetimeFigureOut">
              <a:rPr lang="fi-FI"/>
              <a:pPr>
                <a:defRPr/>
              </a:pPr>
              <a:t>13.4.2022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41AB3C-E87A-482A-8F76-3B9AC2926A77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929640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2CA5046-3ACC-401F-85D6-7909DDBA17F6}" type="datetimeFigureOut">
              <a:rPr lang="fi-FI"/>
              <a:pPr>
                <a:defRPr/>
              </a:pPr>
              <a:t>13.4.2022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64EF96D-4305-460D-95FC-C6DD0F2B3E03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572073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1BD45EF-5F39-404E-B490-71C94F9CC30A}" type="datetimeFigureOut">
              <a:rPr lang="fi-FI"/>
              <a:pPr>
                <a:defRPr/>
              </a:pPr>
              <a:t>13.4.2022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30A6B1-3CAA-4AA7-9806-44B4458F658A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219512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DC283D-E861-44A1-8E92-372963186BBC}" type="datetimeFigureOut">
              <a:rPr lang="fi-FI"/>
              <a:pPr>
                <a:defRPr/>
              </a:pPr>
              <a:t>13.4.2022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F117F2-901A-4C26-8185-707C9CC4A84B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212319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07B084F-E20D-4942-BA07-59E727931598}" type="datetimeFigureOut">
              <a:rPr lang="fi-FI"/>
              <a:pPr>
                <a:defRPr/>
              </a:pPr>
              <a:t>13.4.2022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775E367-12D9-4145-8983-6DA24C5A30B5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003183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5681CA3-383E-4CE6-98BC-091CE5629F9D}" type="datetimeFigureOut">
              <a:rPr lang="fi-FI"/>
              <a:pPr>
                <a:defRPr/>
              </a:pPr>
              <a:t>13.4.2022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i-F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4D1490-2580-49FE-977A-ACBB8793C530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130090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C1875CE-58A3-4146-8490-75122444A1DA}" type="datetimeFigureOut">
              <a:rPr lang="fi-FI"/>
              <a:pPr>
                <a:defRPr/>
              </a:pPr>
              <a:t>13.4.2022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B384B0-C0BB-4284-98ED-C587AD903335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41572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42AEB28-305E-4320-9CDF-D565A89050D0}" type="datetimeFigureOut">
              <a:rPr lang="fi-FI"/>
              <a:pPr>
                <a:defRPr/>
              </a:pPr>
              <a:t>13.4.2022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7D151B-A91C-499C-91DB-8D2720549E1E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523978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1BDD38B-CB20-4504-88AE-D3C092C0EA14}" type="datetimeFigureOut">
              <a:rPr lang="fi-FI"/>
              <a:pPr>
                <a:defRPr/>
              </a:pPr>
              <a:t>13.4.2022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8AE856-8737-4F3A-B75D-A912A88E8624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958520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423630-6B3B-443B-99FC-AC42F1EBE08D}" type="datetimeFigureOut">
              <a:rPr lang="fi-FI"/>
              <a:pPr>
                <a:defRPr/>
              </a:pPr>
              <a:t>13.4.2022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19847BC-9FD0-482D-9342-95724BAA3A7C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901644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5844EF1-C87C-4CAC-AF58-D01571F8C4A4}" type="datetimeFigureOut">
              <a:rPr lang="fi-FI"/>
              <a:pPr>
                <a:defRPr/>
              </a:pPr>
              <a:t>13.4.2022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4547FBB-74A3-4B93-B981-F1AC83B26CA9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14924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hyperlink" Target="//upload.wikimedia.org/wikipedia/commons/7/7b/Pet%C3%A4j%C3%A4vesi.vaakuna.svg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hyperlink" Target="file:///\\upload.wikimedia.org\wikipedia\commons\1\11\Pet%25C3%25A4j%25C3%25A4vesi_Old_Church_from_south.JPG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hyperlink" Target="file:///\\upload.wikimedia.org\wikipedia\commons\b\b0\Pet%25C3%25A4j%25C3%25A4vesi_Old_Church_interior_pulpit_choir.JPG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hyperlink" Target="https://visitjyvaskyla.fi/kestavamatkailu/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hyperlink" Target="https://www.youtube.com/watch?app=desktop&amp;v=jw8OBNOfKMU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file:///\\upload.wikimedia.org\wikipedia\commons\1\1a\Boreal_forest_in_Finland.JPG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hyperlink" Target="https://www.youtube.com/watch?v=LXAI2hGVw7Y" TargetMode="Externa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4" descr="Kuva, joka sisältää kohteen taivas, ulko, puu, vesi&#10;&#10;Kuvaus luotu, erittäin korkea luotettavuus">
            <a:extLst>
              <a:ext uri="{FF2B5EF4-FFF2-40B4-BE49-F238E27FC236}">
                <a16:creationId xmlns:a16="http://schemas.microsoft.com/office/drawing/2014/main" id="{98C571D1-32C4-4841-965E-F628CB0ABB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22001" b="1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tsikko 1">
            <a:extLst>
              <a:ext uri="{FF2B5EF4-FFF2-40B4-BE49-F238E27FC236}">
                <a16:creationId xmlns:a16="http://schemas.microsoft.com/office/drawing/2014/main" id="{920C24A4-7B37-4B3B-8EA7-61008703C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906" y="5317240"/>
            <a:ext cx="8408194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100">
                <a:solidFill>
                  <a:schemeClr val="tx1">
                    <a:lumMod val="85000"/>
                    <a:lumOff val="15000"/>
                  </a:schemeClr>
                </a:solidFill>
              </a:rPr>
              <a:t>Finland</a:t>
            </a:r>
          </a:p>
        </p:txBody>
      </p:sp>
    </p:spTree>
    <p:extLst>
      <p:ext uri="{BB962C8B-B14F-4D97-AF65-F5344CB8AC3E}">
        <p14:creationId xmlns:p14="http://schemas.microsoft.com/office/powerpoint/2010/main" val="3328347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2" descr="http://img.yle.fi/uutiset/keski-suomi/article5499148.ece/ALTERNATES/w580/keski-suomi+keski-suomen+vaakuna">
            <a:extLst>
              <a:ext uri="{FF2B5EF4-FFF2-40B4-BE49-F238E27FC236}">
                <a16:creationId xmlns:a16="http://schemas.microsoft.com/office/drawing/2014/main" id="{D5C48A63-D247-402D-8246-3CD462DB88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05" y="333375"/>
            <a:ext cx="2435884" cy="1377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Kuva 3" descr="Kuva, joka sisältää kohteen teksti, kartta&#10;&#10;Kuvaus luotu, erittäin korkea luotettavuus">
            <a:extLst>
              <a:ext uri="{FF2B5EF4-FFF2-40B4-BE49-F238E27FC236}">
                <a16:creationId xmlns:a16="http://schemas.microsoft.com/office/drawing/2014/main" id="{23176F80-6F5D-40D3-BFB4-7ECF7F3882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8566" y="5751"/>
            <a:ext cx="3773961" cy="6372044"/>
          </a:xfrm>
          <a:prstGeom prst="rect">
            <a:avLst/>
          </a:prstGeom>
        </p:spPr>
      </p:pic>
      <p:sp>
        <p:nvSpPr>
          <p:cNvPr id="3074" name="Otsikko 1">
            <a:extLst>
              <a:ext uri="{FF2B5EF4-FFF2-40B4-BE49-F238E27FC236}">
                <a16:creationId xmlns:a16="http://schemas.microsoft.com/office/drawing/2014/main" id="{6623BBB3-CFBB-4DFB-8AA4-53494E3BE1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5925" y="332147"/>
            <a:ext cx="4895850" cy="1143000"/>
          </a:xfrm>
        </p:spPr>
        <p:txBody>
          <a:bodyPr/>
          <a:lstStyle/>
          <a:p>
            <a:pPr eaLnBrk="1" hangingPunct="1"/>
            <a:r>
              <a:rPr lang="fi-FI" altLang="fi-FI" sz="4800" b="1"/>
              <a:t>Central Finland</a:t>
            </a:r>
          </a:p>
        </p:txBody>
      </p:sp>
      <p:pic>
        <p:nvPicPr>
          <p:cNvPr id="3076" name="Picture 2" descr="http://www.pohjola-norden.fi/filebank/17-keskisuomi.jpg">
            <a:extLst>
              <a:ext uri="{FF2B5EF4-FFF2-40B4-BE49-F238E27FC236}">
                <a16:creationId xmlns:a16="http://schemas.microsoft.com/office/drawing/2014/main" id="{0260B645-79A0-477E-8E88-95F2C2D5EB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1953" y="2922738"/>
            <a:ext cx="1978753" cy="3626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iruutu 1">
            <a:extLst>
              <a:ext uri="{FF2B5EF4-FFF2-40B4-BE49-F238E27FC236}">
                <a16:creationId xmlns:a16="http://schemas.microsoft.com/office/drawing/2014/main" id="{EEDC229A-342D-4B74-800A-ED28214CBE74}"/>
              </a:ext>
            </a:extLst>
          </p:cNvPr>
          <p:cNvSpPr txBox="1"/>
          <p:nvPr/>
        </p:nvSpPr>
        <p:spPr>
          <a:xfrm>
            <a:off x="359822" y="3495135"/>
            <a:ext cx="2901351" cy="2677656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i-FI" sz="2400" err="1"/>
              <a:t>The</a:t>
            </a:r>
            <a:r>
              <a:rPr lang="fi-FI" sz="2400"/>
              <a:t> </a:t>
            </a:r>
            <a:r>
              <a:rPr lang="fi-FI" sz="2400" err="1"/>
              <a:t>nature</a:t>
            </a:r>
            <a:r>
              <a:rPr lang="fi-FI" sz="2400"/>
              <a:t> </a:t>
            </a:r>
            <a:r>
              <a:rPr lang="fi-FI" sz="2400" err="1"/>
              <a:t>here</a:t>
            </a:r>
            <a:r>
              <a:rPr lang="fi-FI" sz="2400"/>
              <a:t> is </a:t>
            </a:r>
            <a:endParaRPr lang="fi-FI"/>
          </a:p>
          <a:p>
            <a:r>
              <a:rPr lang="fi-FI" sz="2400" err="1"/>
              <a:t>beautiful</a:t>
            </a:r>
            <a:r>
              <a:rPr lang="fi-FI" sz="2400"/>
              <a:t> and </a:t>
            </a:r>
            <a:r>
              <a:rPr lang="fi-FI" sz="2400" err="1"/>
              <a:t>there</a:t>
            </a:r>
            <a:r>
              <a:rPr lang="fi-FI" sz="2400"/>
              <a:t> </a:t>
            </a:r>
            <a:r>
              <a:rPr lang="fi-FI" sz="2400" err="1"/>
              <a:t>are</a:t>
            </a:r>
            <a:endParaRPr lang="fi-FI" err="1"/>
          </a:p>
          <a:p>
            <a:r>
              <a:rPr lang="fi-FI" sz="2400" err="1"/>
              <a:t>lots</a:t>
            </a:r>
            <a:r>
              <a:rPr lang="fi-FI" sz="2400"/>
              <a:t> of </a:t>
            </a:r>
            <a:endParaRPr lang="fi-FI"/>
          </a:p>
          <a:p>
            <a:r>
              <a:rPr lang="fi-FI" sz="2400" err="1"/>
              <a:t>beautiful</a:t>
            </a:r>
            <a:r>
              <a:rPr lang="fi-FI" sz="2400"/>
              <a:t> </a:t>
            </a:r>
            <a:r>
              <a:rPr lang="fi-FI" sz="2400" err="1"/>
              <a:t>lakes</a:t>
            </a:r>
            <a:r>
              <a:rPr lang="fi-FI" sz="2400"/>
              <a:t>, </a:t>
            </a:r>
            <a:endParaRPr lang="fi-FI"/>
          </a:p>
          <a:p>
            <a:r>
              <a:rPr lang="fi-FI" sz="2400" err="1"/>
              <a:t>swamps</a:t>
            </a:r>
            <a:r>
              <a:rPr lang="fi-FI" sz="2400"/>
              <a:t> </a:t>
            </a:r>
            <a:endParaRPr lang="fi-FI"/>
          </a:p>
          <a:p>
            <a:r>
              <a:rPr lang="fi-FI" sz="2400"/>
              <a:t>and </a:t>
            </a:r>
            <a:r>
              <a:rPr lang="fi-FI" sz="2400" err="1"/>
              <a:t>forests</a:t>
            </a:r>
            <a:r>
              <a:rPr lang="fi-FI" sz="2400"/>
              <a:t>.</a:t>
            </a:r>
            <a:endParaRPr lang="fi-FI" err="1"/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C3C9BC61-294D-42F8-BDA1-BAF92147E7B0}"/>
              </a:ext>
            </a:extLst>
          </p:cNvPr>
          <p:cNvSpPr txBox="1"/>
          <p:nvPr/>
        </p:nvSpPr>
        <p:spPr>
          <a:xfrm>
            <a:off x="363134" y="2694849"/>
            <a:ext cx="3667873" cy="461665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i-FI" sz="2400" dirty="0" err="1">
                <a:latin typeface="Arial"/>
                <a:cs typeface="Arial"/>
              </a:rPr>
              <a:t>Population</a:t>
            </a:r>
            <a:r>
              <a:rPr lang="fi-FI" sz="2400" dirty="0">
                <a:latin typeface="Arial"/>
                <a:cs typeface="Arial"/>
              </a:rPr>
              <a:t>: 273 000.</a:t>
            </a:r>
            <a:endParaRPr lang="fi-FI" dirty="0">
              <a:latin typeface="Arial"/>
              <a:cs typeface="Arial"/>
            </a:endParaRPr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12431F52-9371-40ED-9C20-D8BC904A3B36}"/>
              </a:ext>
            </a:extLst>
          </p:cNvPr>
          <p:cNvSpPr txBox="1"/>
          <p:nvPr/>
        </p:nvSpPr>
        <p:spPr>
          <a:xfrm>
            <a:off x="362163" y="1967501"/>
            <a:ext cx="4643919" cy="461665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i-FI" sz="2400" dirty="0">
                <a:latin typeface="Arial"/>
                <a:cs typeface="Arial"/>
              </a:rPr>
              <a:t>Central Finland </a:t>
            </a:r>
            <a:r>
              <a:rPr lang="fi-FI" sz="2400" dirty="0" err="1">
                <a:latin typeface="Arial"/>
                <a:cs typeface="Arial"/>
              </a:rPr>
              <a:t>has</a:t>
            </a:r>
            <a:r>
              <a:rPr lang="fi-FI" sz="2400" dirty="0">
                <a:latin typeface="Arial"/>
                <a:cs typeface="Arial"/>
              </a:rPr>
              <a:t> 22 </a:t>
            </a:r>
            <a:r>
              <a:rPr lang="fi-FI" sz="2400" dirty="0" err="1">
                <a:latin typeface="Arial"/>
                <a:cs typeface="Arial"/>
              </a:rPr>
              <a:t>localities</a:t>
            </a:r>
            <a:r>
              <a:rPr lang="fi-FI" sz="2400" dirty="0">
                <a:latin typeface="Arial"/>
                <a:cs typeface="Arial"/>
              </a:rPr>
              <a:t>.</a:t>
            </a:r>
            <a:endParaRPr lang="fi-FI" dirty="0">
              <a:latin typeface="Arial"/>
              <a:cs typeface="Arial"/>
            </a:endParaRPr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BCDC41E4-4C79-4E18-B4D6-63D02363E008}"/>
              </a:ext>
            </a:extLst>
          </p:cNvPr>
          <p:cNvSpPr txBox="1"/>
          <p:nvPr/>
        </p:nvSpPr>
        <p:spPr>
          <a:xfrm>
            <a:off x="3200400" y="3200400"/>
            <a:ext cx="2743200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75256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kstikehys 2">
            <a:extLst>
              <a:ext uri="{FF2B5EF4-FFF2-40B4-BE49-F238E27FC236}">
                <a16:creationId xmlns:a16="http://schemas.microsoft.com/office/drawing/2014/main" id="{89DDE542-CF11-4E74-AF00-4DC844CF42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0220" y="188464"/>
            <a:ext cx="6067666" cy="1384995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square" anchor="t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fi-FI" altLang="fi-FI" sz="4400">
                <a:solidFill>
                  <a:schemeClr val="bg1"/>
                </a:solidFill>
                <a:latin typeface="Calibri" panose="020F0502020204030204" pitchFamily="34" charset="0"/>
                <a:cs typeface="Calibri"/>
              </a:rPr>
              <a:t>Jyväskylä - </a:t>
            </a:r>
            <a:r>
              <a:rPr lang="fi-FI" altLang="fi-FI" sz="4000" err="1">
                <a:solidFill>
                  <a:schemeClr val="bg1"/>
                </a:solidFill>
                <a:latin typeface="Calibri" panose="020F0502020204030204" pitchFamily="34" charset="0"/>
                <a:cs typeface="Calibri"/>
              </a:rPr>
              <a:t>the</a:t>
            </a:r>
            <a:r>
              <a:rPr lang="fi-FI" altLang="fi-FI" sz="4000">
                <a:solidFill>
                  <a:schemeClr val="bg1"/>
                </a:solidFill>
                <a:latin typeface="Calibri" panose="020F0502020204030204" pitchFamily="34" charset="0"/>
                <a:cs typeface="Calibri"/>
              </a:rPr>
              <a:t> </a:t>
            </a:r>
            <a:r>
              <a:rPr lang="fi-FI" altLang="fi-FI" sz="4000" err="1">
                <a:solidFill>
                  <a:schemeClr val="bg1"/>
                </a:solidFill>
                <a:latin typeface="Calibri" panose="020F0502020204030204" pitchFamily="34" charset="0"/>
                <a:cs typeface="Calibri"/>
              </a:rPr>
              <a:t>largest</a:t>
            </a:r>
            <a:endParaRPr lang="fi-FI" sz="4000">
              <a:solidFill>
                <a:schemeClr val="bg1"/>
              </a:solidFill>
            </a:endParaRPr>
          </a:p>
          <a:p>
            <a:pPr algn="ctr" eaLnBrk="1" hangingPunct="1"/>
            <a:r>
              <a:rPr lang="fi-FI" altLang="fi-FI" sz="4000">
                <a:solidFill>
                  <a:schemeClr val="bg1"/>
                </a:solidFill>
                <a:latin typeface="Calibri" panose="020F0502020204030204" pitchFamily="34" charset="0"/>
                <a:cs typeface="Calibri"/>
              </a:rPr>
              <a:t>city in Central Finland</a:t>
            </a:r>
          </a:p>
        </p:txBody>
      </p:sp>
      <p:pic>
        <p:nvPicPr>
          <p:cNvPr id="4099" name="Picture 2" descr="File:Jyväskylä.vaakuna.svg">
            <a:extLst>
              <a:ext uri="{FF2B5EF4-FFF2-40B4-BE49-F238E27FC236}">
                <a16:creationId xmlns:a16="http://schemas.microsoft.com/office/drawing/2014/main" id="{B74AC245-605C-448C-ABEC-8CB3F79099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3537" y="232284"/>
            <a:ext cx="1418866" cy="2131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iruutu 1">
            <a:extLst>
              <a:ext uri="{FF2B5EF4-FFF2-40B4-BE49-F238E27FC236}">
                <a16:creationId xmlns:a16="http://schemas.microsoft.com/office/drawing/2014/main" id="{53DB5E2A-4DE5-48CB-BE89-A71DE3013AFF}"/>
              </a:ext>
            </a:extLst>
          </p:cNvPr>
          <p:cNvSpPr txBox="1"/>
          <p:nvPr/>
        </p:nvSpPr>
        <p:spPr>
          <a:xfrm>
            <a:off x="382436" y="1716948"/>
            <a:ext cx="6078748" cy="181588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>
              <a:buChar char="•"/>
            </a:pPr>
            <a:r>
              <a:rPr lang="fi-FI" sz="2800" dirty="0">
                <a:solidFill>
                  <a:schemeClr val="bg1"/>
                </a:solidFill>
                <a:latin typeface="Arial"/>
                <a:cs typeface="Arial"/>
              </a:rPr>
              <a:t>Jyväskylä is </a:t>
            </a:r>
            <a:r>
              <a:rPr lang="fi-FI" sz="2800" dirty="0" err="1">
                <a:solidFill>
                  <a:schemeClr val="bg1"/>
                </a:solidFill>
                <a:latin typeface="Arial"/>
                <a:cs typeface="Arial"/>
              </a:rPr>
              <a:t>the</a:t>
            </a:r>
            <a:r>
              <a:rPr lang="fi-FI" sz="2800" dirty="0">
                <a:solidFill>
                  <a:schemeClr val="bg1"/>
                </a:solidFill>
                <a:latin typeface="Arial"/>
                <a:cs typeface="Arial"/>
              </a:rPr>
              <a:t> 7th </a:t>
            </a:r>
            <a:r>
              <a:rPr lang="fi-FI" sz="2800" dirty="0" err="1">
                <a:solidFill>
                  <a:schemeClr val="bg1"/>
                </a:solidFill>
                <a:latin typeface="Arial"/>
                <a:cs typeface="Arial"/>
              </a:rPr>
              <a:t>biggest</a:t>
            </a:r>
            <a:r>
              <a:rPr lang="fi-FI" sz="2800" dirty="0">
                <a:solidFill>
                  <a:schemeClr val="bg1"/>
                </a:solidFill>
                <a:latin typeface="Arial"/>
                <a:cs typeface="Arial"/>
              </a:rPr>
              <a:t> city in Finland.</a:t>
            </a:r>
          </a:p>
          <a:p>
            <a:pPr marL="457200" indent="-457200">
              <a:buChar char="•"/>
            </a:pPr>
            <a:r>
              <a:rPr lang="fi-FI" sz="2800" dirty="0" err="1">
                <a:solidFill>
                  <a:schemeClr val="bg1"/>
                </a:solidFill>
                <a:latin typeface="Arial"/>
                <a:cs typeface="Arial"/>
              </a:rPr>
              <a:t>Population</a:t>
            </a:r>
            <a:r>
              <a:rPr lang="fi-FI" sz="2800" dirty="0">
                <a:solidFill>
                  <a:schemeClr val="bg1"/>
                </a:solidFill>
                <a:latin typeface="Arial"/>
                <a:cs typeface="Arial"/>
              </a:rPr>
              <a:t>: 145 000</a:t>
            </a:r>
          </a:p>
          <a:p>
            <a:pPr marL="457200" indent="-457200">
              <a:buChar char="•"/>
            </a:pPr>
            <a:r>
              <a:rPr lang="fi-FI" sz="2800" dirty="0" err="1">
                <a:solidFill>
                  <a:schemeClr val="bg1"/>
                </a:solidFill>
                <a:latin typeface="Arial"/>
                <a:cs typeface="Arial"/>
              </a:rPr>
              <a:t>Founded</a:t>
            </a:r>
            <a:r>
              <a:rPr lang="fi-FI" sz="2800" dirty="0">
                <a:solidFill>
                  <a:schemeClr val="bg1"/>
                </a:solidFill>
                <a:latin typeface="Arial"/>
                <a:cs typeface="Arial"/>
              </a:rPr>
              <a:t> at 1837</a:t>
            </a:r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93D32CEE-90A0-4B54-B731-1081AA2CE2E0}"/>
              </a:ext>
            </a:extLst>
          </p:cNvPr>
          <p:cNvSpPr txBox="1"/>
          <p:nvPr/>
        </p:nvSpPr>
        <p:spPr>
          <a:xfrm>
            <a:off x="4811556" y="2574983"/>
            <a:ext cx="4163163" cy="3046988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>
              <a:buChar char="•"/>
            </a:pPr>
            <a:r>
              <a:rPr lang="fi-FI" sz="2400" dirty="0" err="1">
                <a:solidFill>
                  <a:schemeClr val="bg1"/>
                </a:solidFill>
                <a:latin typeface="Arial"/>
                <a:cs typeface="Arial"/>
              </a:rPr>
              <a:t>Many</a:t>
            </a:r>
            <a:r>
              <a:rPr lang="fi-FI" sz="24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fi-FI" sz="2400" dirty="0" err="1">
                <a:solidFill>
                  <a:schemeClr val="bg1"/>
                </a:solidFill>
                <a:latin typeface="Arial"/>
                <a:cs typeface="Arial"/>
              </a:rPr>
              <a:t>people</a:t>
            </a:r>
            <a:r>
              <a:rPr lang="fi-FI" sz="2400" dirty="0">
                <a:solidFill>
                  <a:schemeClr val="bg1"/>
                </a:solidFill>
                <a:latin typeface="Arial"/>
                <a:cs typeface="Arial"/>
              </a:rPr>
              <a:t> </a:t>
            </a:r>
            <a:r>
              <a:rPr lang="fi-FI" sz="2400" dirty="0" err="1">
                <a:solidFill>
                  <a:schemeClr val="bg1"/>
                </a:solidFill>
                <a:latin typeface="Arial"/>
                <a:cs typeface="Arial"/>
              </a:rPr>
              <a:t>come</a:t>
            </a:r>
            <a:r>
              <a:rPr lang="fi-FI" sz="2400" dirty="0">
                <a:solidFill>
                  <a:schemeClr val="bg1"/>
                </a:solidFill>
                <a:latin typeface="Arial"/>
                <a:cs typeface="Arial"/>
              </a:rPr>
              <a:t> to </a:t>
            </a:r>
            <a:endParaRPr lang="en-US" sz="2400" dirty="0">
              <a:solidFill>
                <a:schemeClr val="bg1"/>
              </a:solidFill>
              <a:latin typeface="Arial"/>
              <a:cs typeface="Arial"/>
            </a:endParaRPr>
          </a:p>
          <a:p>
            <a:r>
              <a:rPr lang="fi-FI" sz="2400" dirty="0">
                <a:solidFill>
                  <a:schemeClr val="bg1"/>
                </a:solidFill>
                <a:latin typeface="Arial"/>
                <a:cs typeface="Arial"/>
              </a:rPr>
              <a:t>      </a:t>
            </a:r>
            <a:r>
              <a:rPr lang="fi-FI" sz="2400" dirty="0" err="1">
                <a:solidFill>
                  <a:schemeClr val="bg1"/>
                </a:solidFill>
                <a:latin typeface="Arial"/>
                <a:cs typeface="Arial"/>
              </a:rPr>
              <a:t>work</a:t>
            </a:r>
            <a:r>
              <a:rPr lang="fi-FI" sz="2400" dirty="0">
                <a:solidFill>
                  <a:schemeClr val="bg1"/>
                </a:solidFill>
                <a:latin typeface="Arial"/>
                <a:cs typeface="Arial"/>
              </a:rPr>
              <a:t> in Jyväskylä </a:t>
            </a:r>
            <a:r>
              <a:rPr lang="fi-FI" sz="2400" dirty="0" err="1">
                <a:solidFill>
                  <a:schemeClr val="bg1"/>
                </a:solidFill>
                <a:latin typeface="Arial"/>
                <a:cs typeface="Arial"/>
              </a:rPr>
              <a:t>from</a:t>
            </a:r>
          </a:p>
          <a:p>
            <a:r>
              <a:rPr lang="fi-FI" sz="2400" dirty="0">
                <a:solidFill>
                  <a:schemeClr val="bg1"/>
                </a:solidFill>
                <a:latin typeface="Arial"/>
                <a:cs typeface="Arial"/>
              </a:rPr>
              <a:t>      </a:t>
            </a:r>
            <a:r>
              <a:rPr lang="fi-FI" sz="2400" dirty="0" err="1">
                <a:solidFill>
                  <a:schemeClr val="bg1"/>
                </a:solidFill>
                <a:latin typeface="Arial"/>
                <a:cs typeface="Arial"/>
              </a:rPr>
              <a:t>other</a:t>
            </a:r>
            <a:r>
              <a:rPr lang="fi-FI" sz="2400" dirty="0">
                <a:solidFill>
                  <a:schemeClr val="bg1"/>
                </a:solidFill>
                <a:latin typeface="Arial"/>
                <a:cs typeface="Arial"/>
              </a:rPr>
              <a:t> </a:t>
            </a:r>
            <a:r>
              <a:rPr lang="fi-FI" sz="2400" dirty="0" err="1">
                <a:solidFill>
                  <a:schemeClr val="bg1"/>
                </a:solidFill>
                <a:latin typeface="Arial"/>
                <a:cs typeface="Arial"/>
              </a:rPr>
              <a:t>towns</a:t>
            </a:r>
            <a:r>
              <a:rPr lang="fi-FI" sz="2400" dirty="0">
                <a:solidFill>
                  <a:schemeClr val="bg1"/>
                </a:solidFill>
                <a:latin typeface="Arial"/>
                <a:cs typeface="Arial"/>
              </a:rPr>
              <a:t> </a:t>
            </a:r>
            <a:r>
              <a:rPr lang="fi-FI" sz="2400" dirty="0" err="1">
                <a:solidFill>
                  <a:schemeClr val="bg1"/>
                </a:solidFill>
                <a:latin typeface="Arial"/>
                <a:cs typeface="Arial"/>
              </a:rPr>
              <a:t>around</a:t>
            </a:r>
            <a:r>
              <a:rPr lang="fi-FI" sz="2400" dirty="0">
                <a:solidFill>
                  <a:schemeClr val="bg1"/>
                </a:solidFill>
                <a:latin typeface="Arial"/>
                <a:cs typeface="Arial"/>
              </a:rPr>
              <a:t> it.</a:t>
            </a:r>
            <a:endParaRPr lang="en-US" sz="2400" dirty="0">
              <a:solidFill>
                <a:schemeClr val="bg1"/>
              </a:solidFill>
              <a:latin typeface="Arial"/>
              <a:cs typeface="Arial"/>
            </a:endParaRPr>
          </a:p>
          <a:p>
            <a:pPr marL="457200" indent="-457200">
              <a:buChar char="•"/>
            </a:pPr>
            <a:r>
              <a:rPr lang="fi-FI" sz="2400" dirty="0">
                <a:solidFill>
                  <a:schemeClr val="bg1"/>
                </a:solidFill>
                <a:latin typeface="Arial"/>
                <a:cs typeface="Arial"/>
              </a:rPr>
              <a:t>Alvar Aalto </a:t>
            </a:r>
            <a:r>
              <a:rPr lang="fi-FI" sz="2400" dirty="0" err="1">
                <a:solidFill>
                  <a:schemeClr val="bg1"/>
                </a:solidFill>
                <a:latin typeface="Arial"/>
                <a:cs typeface="Arial"/>
              </a:rPr>
              <a:t>has</a:t>
            </a:r>
            <a:r>
              <a:rPr lang="fi-FI" sz="2400" dirty="0">
                <a:solidFill>
                  <a:schemeClr val="bg1"/>
                </a:solidFill>
                <a:latin typeface="Arial"/>
                <a:cs typeface="Arial"/>
              </a:rPr>
              <a:t> </a:t>
            </a:r>
            <a:r>
              <a:rPr lang="fi-FI" sz="2400" dirty="0" err="1">
                <a:solidFill>
                  <a:schemeClr val="bg1"/>
                </a:solidFill>
                <a:latin typeface="Arial"/>
                <a:cs typeface="Arial"/>
              </a:rPr>
              <a:t>designed</a:t>
            </a:r>
            <a:r>
              <a:rPr lang="fi-FI" sz="2400" dirty="0">
                <a:solidFill>
                  <a:schemeClr val="bg1"/>
                </a:solidFill>
                <a:latin typeface="Arial"/>
                <a:cs typeface="Arial"/>
              </a:rPr>
              <a:t> </a:t>
            </a:r>
            <a:endParaRPr lang="en-US" sz="2400" dirty="0">
              <a:solidFill>
                <a:schemeClr val="bg1"/>
              </a:solidFill>
              <a:latin typeface="Arial"/>
              <a:cs typeface="Arial"/>
            </a:endParaRPr>
          </a:p>
          <a:p>
            <a:r>
              <a:rPr lang="fi-FI" sz="2400" dirty="0">
                <a:solidFill>
                  <a:schemeClr val="bg1"/>
                </a:solidFill>
                <a:latin typeface="Arial"/>
                <a:cs typeface="Arial"/>
              </a:rPr>
              <a:t>      </a:t>
            </a:r>
            <a:r>
              <a:rPr lang="fi-FI" sz="2400" dirty="0" err="1">
                <a:solidFill>
                  <a:schemeClr val="bg1"/>
                </a:solidFill>
                <a:latin typeface="Arial"/>
                <a:cs typeface="Arial"/>
              </a:rPr>
              <a:t>lots</a:t>
            </a:r>
            <a:r>
              <a:rPr lang="fi-FI" sz="2400" dirty="0">
                <a:solidFill>
                  <a:schemeClr val="bg1"/>
                </a:solidFill>
                <a:latin typeface="Arial"/>
                <a:cs typeface="Arial"/>
              </a:rPr>
              <a:t> of </a:t>
            </a:r>
            <a:r>
              <a:rPr lang="fi-FI" sz="2400" dirty="0" err="1">
                <a:solidFill>
                  <a:schemeClr val="bg1"/>
                </a:solidFill>
                <a:latin typeface="Arial"/>
                <a:cs typeface="Arial"/>
              </a:rPr>
              <a:t>buildings</a:t>
            </a:r>
            <a:r>
              <a:rPr lang="fi-FI" sz="2400" dirty="0">
                <a:solidFill>
                  <a:schemeClr val="bg1"/>
                </a:solidFill>
                <a:latin typeface="Arial"/>
                <a:cs typeface="Arial"/>
              </a:rPr>
              <a:t> in  </a:t>
            </a:r>
            <a:endParaRPr lang="en-US" sz="2400" dirty="0">
              <a:solidFill>
                <a:schemeClr val="bg1"/>
              </a:solidFill>
              <a:latin typeface="Arial"/>
              <a:cs typeface="Arial"/>
            </a:endParaRPr>
          </a:p>
          <a:p>
            <a:r>
              <a:rPr lang="fi-FI" sz="2400" dirty="0">
                <a:solidFill>
                  <a:schemeClr val="bg1"/>
                </a:solidFill>
                <a:latin typeface="Arial"/>
                <a:cs typeface="Arial"/>
              </a:rPr>
              <a:t>      Jyväskylä, for </a:t>
            </a:r>
            <a:r>
              <a:rPr lang="fi-FI" sz="2400" dirty="0" err="1">
                <a:solidFill>
                  <a:schemeClr val="bg1"/>
                </a:solidFill>
                <a:latin typeface="Arial"/>
                <a:cs typeface="Arial"/>
              </a:rPr>
              <a:t>example</a:t>
            </a:r>
            <a:endParaRPr lang="en-US" sz="2400" dirty="0" err="1">
              <a:solidFill>
                <a:schemeClr val="bg1"/>
              </a:solidFill>
              <a:latin typeface="Arial"/>
              <a:cs typeface="Arial"/>
            </a:endParaRPr>
          </a:p>
          <a:p>
            <a:r>
              <a:rPr lang="fi-FI" sz="2400" dirty="0">
                <a:solidFill>
                  <a:schemeClr val="bg1"/>
                </a:solidFill>
                <a:latin typeface="Arial"/>
                <a:cs typeface="Arial"/>
              </a:rPr>
              <a:t>      </a:t>
            </a:r>
            <a:r>
              <a:rPr lang="fi-FI" sz="2400" dirty="0" err="1">
                <a:solidFill>
                  <a:schemeClr val="bg1"/>
                </a:solidFill>
                <a:latin typeface="Arial"/>
                <a:cs typeface="Arial"/>
              </a:rPr>
              <a:t>the</a:t>
            </a:r>
            <a:r>
              <a:rPr lang="fi-FI" sz="2400" dirty="0">
                <a:solidFill>
                  <a:schemeClr val="bg1"/>
                </a:solidFill>
                <a:latin typeface="Arial"/>
                <a:cs typeface="Arial"/>
              </a:rPr>
              <a:t> </a:t>
            </a:r>
            <a:r>
              <a:rPr lang="fi-FI" sz="2400" dirty="0" err="1">
                <a:solidFill>
                  <a:schemeClr val="bg1"/>
                </a:solidFill>
                <a:latin typeface="Arial"/>
                <a:cs typeface="Arial"/>
              </a:rPr>
              <a:t>university</a:t>
            </a:r>
            <a:r>
              <a:rPr lang="fi-FI" sz="2400" dirty="0">
                <a:solidFill>
                  <a:schemeClr val="bg1"/>
                </a:solidFill>
                <a:latin typeface="Arial"/>
                <a:cs typeface="Arial"/>
              </a:rPr>
              <a:t>.</a:t>
            </a:r>
            <a:endParaRPr lang="en-US" sz="2400" dirty="0">
              <a:solidFill>
                <a:schemeClr val="bg1"/>
              </a:solidFill>
              <a:latin typeface="Arial"/>
              <a:cs typeface="Arial"/>
            </a:endParaRPr>
          </a:p>
          <a:p>
            <a:endParaRPr lang="fi-FI" sz="24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0EAB0C2F-BD1F-4CE9-997D-FB330BBFA096}"/>
              </a:ext>
            </a:extLst>
          </p:cNvPr>
          <p:cNvSpPr txBox="1"/>
          <p:nvPr/>
        </p:nvSpPr>
        <p:spPr>
          <a:xfrm>
            <a:off x="1043796" y="4717210"/>
            <a:ext cx="2743200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fi-FI"/>
          </a:p>
        </p:txBody>
      </p:sp>
      <p:pic>
        <p:nvPicPr>
          <p:cNvPr id="12" name="Kuva 12" descr="Kuva, joka sisältää kohteen taivas, vesi, ulko, luonto&#10;&#10;Kuvaus luotu, erittäin korkea luotettavuus">
            <a:extLst>
              <a:ext uri="{FF2B5EF4-FFF2-40B4-BE49-F238E27FC236}">
                <a16:creationId xmlns:a16="http://schemas.microsoft.com/office/drawing/2014/main" id="{034FBE4A-EFE8-414B-AE8D-BCD8FED649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438" y="3766043"/>
            <a:ext cx="4267199" cy="2805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079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741F44D-B6AA-4AEC-9C7C-4200546B2E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490" y="365125"/>
            <a:ext cx="3840085" cy="1692794"/>
          </a:xfrm>
        </p:spPr>
        <p:txBody>
          <a:bodyPr>
            <a:normAutofit/>
          </a:bodyPr>
          <a:lstStyle/>
          <a:p>
            <a:r>
              <a:rPr lang="fi-FI">
                <a:cs typeface="Calibri"/>
              </a:rPr>
              <a:t>Neste </a:t>
            </a:r>
            <a:r>
              <a:rPr lang="fi-FI" err="1">
                <a:cs typeface="Calibri"/>
              </a:rPr>
              <a:t>rally</a:t>
            </a:r>
            <a:endParaRPr lang="fi-FI" err="1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8F24E48-9BCC-4CEE-85A8-325FBAA129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1200" y="1607199"/>
            <a:ext cx="3769092" cy="4832630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GB" sz="1800" dirty="0">
                <a:cs typeface="Calibri"/>
              </a:rPr>
              <a:t>Neste rally is a tradition in Finland, it has always been driven around </a:t>
            </a:r>
            <a:r>
              <a:rPr lang="en-GB" sz="1800" dirty="0" err="1">
                <a:cs typeface="Calibri"/>
              </a:rPr>
              <a:t>Jyväskylä</a:t>
            </a:r>
            <a:r>
              <a:rPr lang="en-GB" sz="1800" dirty="0">
                <a:cs typeface="Calibri"/>
              </a:rPr>
              <a:t>.</a:t>
            </a:r>
            <a:endParaRPr lang="en-US" sz="1800" dirty="0">
              <a:cs typeface="Calibri"/>
            </a:endParaRPr>
          </a:p>
          <a:p>
            <a:r>
              <a:rPr lang="en-GB" sz="1800" dirty="0">
                <a:cs typeface="Calibri"/>
              </a:rPr>
              <a:t>It has always been a very big event and people have come all around the world to see it and to compete in it.  </a:t>
            </a:r>
            <a:endParaRPr lang="en-US" sz="1800" dirty="0">
              <a:cs typeface="Calibri"/>
            </a:endParaRPr>
          </a:p>
          <a:p>
            <a:r>
              <a:rPr lang="en-GB" sz="1800" dirty="0">
                <a:cs typeface="Calibri"/>
              </a:rPr>
              <a:t>Finnish people are rally people,  almost every Finn likes </a:t>
            </a:r>
            <a:r>
              <a:rPr lang="en-GB" sz="1800" dirty="0" smtClean="0">
                <a:cs typeface="Calibri"/>
              </a:rPr>
              <a:t>rally.</a:t>
            </a:r>
          </a:p>
          <a:p>
            <a:r>
              <a:rPr lang="en-GB" sz="1800" dirty="0" err="1" smtClean="0">
                <a:cs typeface="Calibri"/>
              </a:rPr>
              <a:t>Ässämäki</a:t>
            </a:r>
            <a:r>
              <a:rPr lang="en-GB" sz="1800" dirty="0">
                <a:cs typeface="Calibri"/>
              </a:rPr>
              <a:t>, </a:t>
            </a:r>
            <a:r>
              <a:rPr lang="en-GB" sz="1800" dirty="0" err="1">
                <a:cs typeface="Calibri"/>
              </a:rPr>
              <a:t>Urria</a:t>
            </a:r>
            <a:r>
              <a:rPr lang="en-GB" sz="1800" dirty="0">
                <a:cs typeface="Calibri"/>
              </a:rPr>
              <a:t>, </a:t>
            </a:r>
            <a:r>
              <a:rPr lang="en-GB" sz="1800" dirty="0" err="1">
                <a:cs typeface="Calibri"/>
              </a:rPr>
              <a:t>Mökkiperä</a:t>
            </a:r>
            <a:r>
              <a:rPr lang="en-GB" sz="1800" dirty="0">
                <a:cs typeface="Calibri"/>
              </a:rPr>
              <a:t> </a:t>
            </a:r>
            <a:r>
              <a:rPr lang="en-GB" sz="1800" dirty="0" smtClean="0">
                <a:cs typeface="Calibri"/>
              </a:rPr>
              <a:t>and</a:t>
            </a:r>
          </a:p>
          <a:p>
            <a:pPr marL="0" indent="0">
              <a:buNone/>
            </a:pPr>
            <a:r>
              <a:rPr lang="en-GB" sz="1800" dirty="0">
                <a:cs typeface="Calibri"/>
              </a:rPr>
              <a:t> </a:t>
            </a:r>
            <a:r>
              <a:rPr lang="en-GB" sz="1800" dirty="0" smtClean="0">
                <a:cs typeface="Calibri"/>
              </a:rPr>
              <a:t>   </a:t>
            </a:r>
            <a:r>
              <a:rPr lang="en-GB" sz="1800" dirty="0" err="1" smtClean="0">
                <a:cs typeface="Calibri"/>
              </a:rPr>
              <a:t>Moksi</a:t>
            </a:r>
            <a:r>
              <a:rPr lang="en-GB" sz="1800" dirty="0" smtClean="0">
                <a:cs typeface="Calibri"/>
              </a:rPr>
              <a:t> stages </a:t>
            </a:r>
            <a:r>
              <a:rPr lang="en-GB" sz="1800" dirty="0" err="1" smtClean="0">
                <a:cs typeface="Calibri"/>
              </a:rPr>
              <a:t>ar</a:t>
            </a:r>
            <a:r>
              <a:rPr lang="en-GB" sz="1800" dirty="0" smtClean="0">
                <a:cs typeface="Calibri"/>
              </a:rPr>
              <a:t> driven in </a:t>
            </a:r>
            <a:r>
              <a:rPr lang="en-GB" sz="1800" dirty="0" err="1" smtClean="0">
                <a:cs typeface="Calibri"/>
              </a:rPr>
              <a:t>Petäjävesi</a:t>
            </a:r>
            <a:r>
              <a:rPr lang="en-GB" sz="1800" dirty="0" smtClean="0">
                <a:cs typeface="Calibri"/>
              </a:rPr>
              <a:t>.</a:t>
            </a:r>
            <a:endParaRPr lang="en-GB" sz="1800" dirty="0">
              <a:cs typeface="Calibri"/>
            </a:endParaRPr>
          </a:p>
          <a:p>
            <a:pPr marL="0" indent="0">
              <a:buNone/>
            </a:pPr>
            <a:r>
              <a:rPr lang="en-GB" sz="1800" dirty="0">
                <a:cs typeface="Calibri"/>
              </a:rPr>
              <a:t> </a:t>
            </a:r>
            <a:endParaRPr lang="fi-FI" sz="1800" dirty="0">
              <a:cs typeface="Calibri"/>
            </a:endParaRPr>
          </a:p>
        </p:txBody>
      </p:sp>
      <p:pic>
        <p:nvPicPr>
          <p:cNvPr id="4" name="Kuva 4" descr="Kuva, joka sisältää kohteen ruoho, puu, ulko, auto&#10;&#10;Kuvaus luotu, erittäin korkea luotettavuus">
            <a:extLst>
              <a:ext uri="{FF2B5EF4-FFF2-40B4-BE49-F238E27FC236}">
                <a16:creationId xmlns:a16="http://schemas.microsoft.com/office/drawing/2014/main" id="{4B6CEAEA-4C12-4098-8CA3-1DE77CF137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373" r="31541" b="-1"/>
          <a:stretch/>
        </p:blipFill>
        <p:spPr>
          <a:xfrm>
            <a:off x="4409136" y="10"/>
            <a:ext cx="4734863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83787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4" descr="Kuva, joka sisältää kohteen ulko, vesi, puu, taivas&#10;&#10;Kuvaus luotu, erittäin korkea luotettavuus">
            <a:extLst>
              <a:ext uri="{FF2B5EF4-FFF2-40B4-BE49-F238E27FC236}">
                <a16:creationId xmlns:a16="http://schemas.microsoft.com/office/drawing/2014/main" id="{CBD18C52-BD52-466D-91C3-5D811E359F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74" r="10525" b="-1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tsikko 1">
            <a:extLst>
              <a:ext uri="{FF2B5EF4-FFF2-40B4-BE49-F238E27FC236}">
                <a16:creationId xmlns:a16="http://schemas.microsoft.com/office/drawing/2014/main" id="{B22D900E-257E-4D9F-B938-A4AB782EA4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906" y="5317240"/>
            <a:ext cx="8408194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100">
                <a:solidFill>
                  <a:schemeClr val="tx1">
                    <a:lumMod val="85000"/>
                    <a:lumOff val="15000"/>
                  </a:schemeClr>
                </a:solidFill>
              </a:rPr>
              <a:t>Petäjävesi</a:t>
            </a:r>
          </a:p>
        </p:txBody>
      </p:sp>
    </p:spTree>
    <p:extLst>
      <p:ext uri="{BB962C8B-B14F-4D97-AF65-F5344CB8AC3E}">
        <p14:creationId xmlns:p14="http://schemas.microsoft.com/office/powerpoint/2010/main" val="951333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0">
            <a:extLst>
              <a:ext uri="{FF2B5EF4-FFF2-40B4-BE49-F238E27FC236}">
                <a16:creationId xmlns:a16="http://schemas.microsoft.com/office/drawing/2014/main" id="{72257994-BD97-4691-8B89-198A6D2BABD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918509"/>
            <a:ext cx="9144000" cy="1939491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Kuva 4">
            <a:extLst>
              <a:ext uri="{FF2B5EF4-FFF2-40B4-BE49-F238E27FC236}">
                <a16:creationId xmlns:a16="http://schemas.microsoft.com/office/drawing/2014/main" id="{87F55989-6C01-42F2-B839-845D46A310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0024" y="289838"/>
            <a:ext cx="2262614" cy="3937456"/>
          </a:xfrm>
          <a:prstGeom prst="rect">
            <a:avLst/>
          </a:prstGeom>
        </p:spPr>
      </p:pic>
      <p:pic>
        <p:nvPicPr>
          <p:cNvPr id="6" name="Kuva 6" descr="Kuva, joka sisältää kohteen teksti, kartta&#10;&#10;Kuvaus luotu, erittäin korkea luotettavuus">
            <a:extLst>
              <a:ext uri="{FF2B5EF4-FFF2-40B4-BE49-F238E27FC236}">
                <a16:creationId xmlns:a16="http://schemas.microsoft.com/office/drawing/2014/main" id="{E12730B1-AF45-4063-AB03-40D75316A4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3385" y="403664"/>
            <a:ext cx="3064486" cy="3861572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4808249A-955D-4DBD-82B6-45FB8B86F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0150" y="4269282"/>
            <a:ext cx="6743700" cy="1264762"/>
          </a:xfrm>
          <a:solidFill>
            <a:srgbClr val="FFFFFF"/>
          </a:solidFill>
          <a:ln w="38100">
            <a:solidFill>
              <a:srgbClr val="404040"/>
            </a:solidFill>
            <a:miter lim="800000"/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500">
                <a:solidFill>
                  <a:srgbClr val="404040"/>
                </a:solidFill>
                <a:cs typeface="Calibri Light"/>
              </a:rPr>
              <a:t>The location of Petäjävesi</a:t>
            </a:r>
            <a:endParaRPr lang="en-US" sz="3500">
              <a:solidFill>
                <a:srgbClr val="404040"/>
              </a:solidFill>
            </a:endParaRPr>
          </a:p>
        </p:txBody>
      </p:sp>
      <p:pic>
        <p:nvPicPr>
          <p:cNvPr id="7" name="Picture 7" descr="File:Petäjävesi.vaakuna.svg">
            <a:hlinkClick r:id="rId4"/>
            <a:extLst>
              <a:ext uri="{FF2B5EF4-FFF2-40B4-BE49-F238E27FC236}">
                <a16:creationId xmlns:a16="http://schemas.microsoft.com/office/drawing/2014/main" id="{7EF273F3-4265-4641-AFAD-E69669DA5A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8618" y="1135915"/>
            <a:ext cx="1833563" cy="208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7658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4" descr="Kuva, joka sisältää kohteen lumi, ulko, puu, seisominen&#10;&#10;Kuvaus luotu, erittäin korkea luotettavuus">
            <a:extLst>
              <a:ext uri="{FF2B5EF4-FFF2-40B4-BE49-F238E27FC236}">
                <a16:creationId xmlns:a16="http://schemas.microsoft.com/office/drawing/2014/main" id="{C92D85CB-E3E2-43A9-8C24-74FC787F71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167" r="23252" b="-1"/>
          <a:stretch/>
        </p:blipFill>
        <p:spPr>
          <a:xfrm>
            <a:off x="3338448" y="140854"/>
            <a:ext cx="5664708" cy="6857990"/>
          </a:xfrm>
          <a:prstGeom prst="rect">
            <a:avLst/>
          </a:prstGeom>
          <a:effectLst/>
        </p:spPr>
      </p:pic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B520915-A273-48F1-8AA6-D84AA2F37A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9792" y="2309004"/>
            <a:ext cx="2853617" cy="378541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sz="2400" dirty="0">
                <a:cs typeface="Calibri"/>
              </a:rPr>
              <a:t>A </a:t>
            </a:r>
            <a:r>
              <a:rPr lang="fi-FI" sz="2400" dirty="0" err="1">
                <a:cs typeface="Calibri"/>
              </a:rPr>
              <a:t>little</a:t>
            </a:r>
            <a:r>
              <a:rPr lang="fi-FI" sz="2400" dirty="0">
                <a:cs typeface="Calibri"/>
              </a:rPr>
              <a:t> </a:t>
            </a:r>
            <a:r>
              <a:rPr lang="fi-FI" sz="2400" dirty="0" err="1">
                <a:cs typeface="Calibri"/>
              </a:rPr>
              <a:t>under</a:t>
            </a:r>
            <a:r>
              <a:rPr lang="fi-FI" sz="2400" dirty="0">
                <a:cs typeface="Calibri"/>
              </a:rPr>
              <a:t> </a:t>
            </a:r>
            <a:r>
              <a:rPr lang="fi-FI" sz="2400" dirty="0" smtClean="0">
                <a:cs typeface="Calibri"/>
              </a:rPr>
              <a:t>3 700 </a:t>
            </a:r>
            <a:r>
              <a:rPr lang="fi-FI" sz="2400" dirty="0" err="1">
                <a:cs typeface="Calibri"/>
              </a:rPr>
              <a:t>people</a:t>
            </a:r>
            <a:r>
              <a:rPr lang="fi-FI" sz="2400" dirty="0">
                <a:cs typeface="Calibri"/>
              </a:rPr>
              <a:t>.</a:t>
            </a:r>
          </a:p>
          <a:p>
            <a:r>
              <a:rPr lang="fi-FI" sz="2400" dirty="0" err="1">
                <a:cs typeface="Calibri"/>
              </a:rPr>
              <a:t>There</a:t>
            </a:r>
            <a:r>
              <a:rPr lang="fi-FI" sz="2400" dirty="0">
                <a:cs typeface="Calibri"/>
              </a:rPr>
              <a:t> </a:t>
            </a:r>
            <a:r>
              <a:rPr lang="fi-FI" sz="2400" dirty="0" err="1">
                <a:cs typeface="Calibri"/>
              </a:rPr>
              <a:t>are</a:t>
            </a:r>
            <a:r>
              <a:rPr lang="fi-FI" sz="2400" dirty="0">
                <a:cs typeface="Calibri"/>
              </a:rPr>
              <a:t> </a:t>
            </a:r>
            <a:r>
              <a:rPr lang="fi-FI" sz="2400" dirty="0" err="1">
                <a:cs typeface="Calibri"/>
              </a:rPr>
              <a:t>almost</a:t>
            </a:r>
            <a:r>
              <a:rPr lang="fi-FI" sz="2400" dirty="0">
                <a:cs typeface="Calibri"/>
              </a:rPr>
              <a:t> 100 </a:t>
            </a:r>
            <a:r>
              <a:rPr lang="fi-FI" sz="2400" dirty="0" err="1">
                <a:cs typeface="Calibri"/>
              </a:rPr>
              <a:t>lakes</a:t>
            </a:r>
            <a:r>
              <a:rPr lang="fi-FI" sz="2400" dirty="0">
                <a:cs typeface="Calibri"/>
              </a:rPr>
              <a:t>.</a:t>
            </a:r>
          </a:p>
          <a:p>
            <a:pPr marL="0" indent="0">
              <a:buNone/>
            </a:pPr>
            <a:r>
              <a:rPr lang="fi-FI" sz="2400" dirty="0">
                <a:cs typeface="Calibri"/>
              </a:rPr>
              <a:t>     </a:t>
            </a:r>
          </a:p>
          <a:p>
            <a:pPr marL="342900" indent="-342900">
              <a:spcBef>
                <a:spcPct val="20000"/>
              </a:spcBef>
              <a:spcAft>
                <a:spcPct val="0"/>
              </a:spcAft>
              <a:buNone/>
            </a:pPr>
            <a:r>
              <a:rPr lang="fi-FI" sz="2400" dirty="0">
                <a:cs typeface="Calibri"/>
              </a:rPr>
              <a:t> petäjä= </a:t>
            </a:r>
            <a:r>
              <a:rPr lang="fi-FI" sz="2400" dirty="0" err="1">
                <a:cs typeface="Calibri"/>
              </a:rPr>
              <a:t>old</a:t>
            </a:r>
            <a:r>
              <a:rPr lang="fi-FI" sz="2400" dirty="0">
                <a:cs typeface="Calibri"/>
              </a:rPr>
              <a:t> </a:t>
            </a:r>
            <a:r>
              <a:rPr lang="fi-FI" sz="2400" dirty="0" err="1">
                <a:cs typeface="Calibri"/>
              </a:rPr>
              <a:t>pine</a:t>
            </a:r>
            <a:endParaRPr lang="fi-FI" sz="2400" dirty="0">
              <a:cs typeface="Calibri"/>
            </a:endParaRPr>
          </a:p>
          <a:p>
            <a:pPr marL="342900" indent="-342900">
              <a:spcBef>
                <a:spcPct val="20000"/>
              </a:spcBef>
              <a:spcAft>
                <a:spcPct val="0"/>
              </a:spcAft>
              <a:buNone/>
            </a:pPr>
            <a:r>
              <a:rPr lang="fi-FI" sz="2400" dirty="0">
                <a:cs typeface="Calibri"/>
              </a:rPr>
              <a:t> vesi = </a:t>
            </a:r>
            <a:r>
              <a:rPr lang="fi-FI" sz="2400" dirty="0" err="1">
                <a:cs typeface="Calibri"/>
              </a:rPr>
              <a:t>water</a:t>
            </a:r>
            <a:r>
              <a:rPr lang="fi-FI" sz="2400" dirty="0">
                <a:cs typeface="Calibri"/>
              </a:rPr>
              <a:t> –&gt; lake</a:t>
            </a:r>
            <a:endParaRPr lang="fi-FI" sz="2400" dirty="0"/>
          </a:p>
        </p:txBody>
      </p:sp>
      <p:sp>
        <p:nvSpPr>
          <p:cNvPr id="2" name="Tekstiruutu 1">
            <a:extLst>
              <a:ext uri="{FF2B5EF4-FFF2-40B4-BE49-F238E27FC236}">
                <a16:creationId xmlns:a16="http://schemas.microsoft.com/office/drawing/2014/main" id="{D64A1471-3CFB-4E4B-A664-5C8C062E3722}"/>
              </a:ext>
            </a:extLst>
          </p:cNvPr>
          <p:cNvSpPr txBox="1"/>
          <p:nvPr/>
        </p:nvSpPr>
        <p:spPr>
          <a:xfrm>
            <a:off x="353683" y="303362"/>
            <a:ext cx="2743200" cy="1323439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i-FI" sz="4000" dirty="0">
                <a:latin typeface="Arial"/>
                <a:cs typeface="Arial"/>
              </a:rPr>
              <a:t>Petäjävesi</a:t>
            </a:r>
          </a:p>
          <a:p>
            <a:r>
              <a:rPr lang="fi-FI" sz="4000" dirty="0">
                <a:latin typeface="Arial"/>
                <a:cs typeface="Arial"/>
              </a:rPr>
              <a:t>In </a:t>
            </a:r>
            <a:r>
              <a:rPr lang="fi-FI" sz="4000" dirty="0" err="1">
                <a:latin typeface="Arial"/>
                <a:cs typeface="Arial"/>
              </a:rPr>
              <a:t>brief</a:t>
            </a:r>
            <a:endParaRPr lang="fi-FI" sz="4000" dirty="0" err="1"/>
          </a:p>
        </p:txBody>
      </p:sp>
    </p:spTree>
    <p:extLst>
      <p:ext uri="{BB962C8B-B14F-4D97-AF65-F5344CB8AC3E}">
        <p14:creationId xmlns:p14="http://schemas.microsoft.com/office/powerpoint/2010/main" val="3227899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Otsikko 1">
            <a:extLst>
              <a:ext uri="{FF2B5EF4-FFF2-40B4-BE49-F238E27FC236}">
                <a16:creationId xmlns:a16="http://schemas.microsoft.com/office/drawing/2014/main" id="{61E53D4D-4B5B-4E00-BEE5-39ADB3EF838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3538538" cy="1143000"/>
          </a:xfrm>
        </p:spPr>
        <p:txBody>
          <a:bodyPr/>
          <a:lstStyle/>
          <a:p>
            <a:pPr eaLnBrk="1" hangingPunct="1"/>
            <a:r>
              <a:rPr lang="fi-FI" altLang="fi-FI" u="sng"/>
              <a:t>Old church</a:t>
            </a:r>
          </a:p>
        </p:txBody>
      </p:sp>
      <p:sp>
        <p:nvSpPr>
          <p:cNvPr id="7171" name="Sisällön paikkamerkki 2">
            <a:extLst>
              <a:ext uri="{FF2B5EF4-FFF2-40B4-BE49-F238E27FC236}">
                <a16:creationId xmlns:a16="http://schemas.microsoft.com/office/drawing/2014/main" id="{F1DD6037-4F56-4E82-B56D-9387EC29C2D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68313" y="1628775"/>
            <a:ext cx="4330700" cy="4565650"/>
          </a:xfrm>
        </p:spPr>
        <p:txBody>
          <a:bodyPr vert="horz" lIns="91440" tIns="45720" rIns="91440" bIns="45720" rtlCol="0" anchor="t">
            <a:normAutofit/>
          </a:bodyPr>
          <a:lstStyle/>
          <a:p>
            <a:pPr eaLnBrk="1" hangingPunct="1"/>
            <a:r>
              <a:rPr lang="fi-FI" altLang="fi-FI" sz="2400" dirty="0"/>
              <a:t>Jaakko </a:t>
            </a:r>
            <a:r>
              <a:rPr lang="fi-FI" altLang="fi-FI" sz="2400" dirty="0" err="1"/>
              <a:t>Klementinpoika</a:t>
            </a:r>
            <a:r>
              <a:rPr lang="fi-FI" altLang="fi-FI" sz="2400" dirty="0"/>
              <a:t>  Leppänen </a:t>
            </a:r>
            <a:r>
              <a:rPr lang="fi-FI" altLang="fi-FI" sz="2400" dirty="0" err="1"/>
              <a:t>builded</a:t>
            </a:r>
            <a:r>
              <a:rPr lang="fi-FI" altLang="fi-FI" sz="2400" dirty="0"/>
              <a:t> </a:t>
            </a:r>
            <a:r>
              <a:rPr lang="fi-FI" altLang="fi-FI" sz="2400" dirty="0" err="1"/>
              <a:t>w</a:t>
            </a:r>
            <a:r>
              <a:rPr lang="fi-FI" altLang="fi-FI" sz="2400" dirty="0" err="1" smtClean="0"/>
              <a:t>ooden</a:t>
            </a:r>
            <a:r>
              <a:rPr lang="fi-FI" altLang="fi-FI" sz="2400" dirty="0" smtClean="0"/>
              <a:t> </a:t>
            </a:r>
            <a:r>
              <a:rPr lang="fi-FI" altLang="fi-FI" sz="2400" dirty="0" err="1"/>
              <a:t>church</a:t>
            </a:r>
            <a:r>
              <a:rPr lang="fi-FI" altLang="fi-FI" sz="2400" dirty="0"/>
              <a:t> in 1763-1765</a:t>
            </a:r>
            <a:r>
              <a:rPr lang="fi-FI" altLang="fi-FI" sz="2400" dirty="0">
                <a:cs typeface="Calibri"/>
              </a:rPr>
              <a:t>.</a:t>
            </a:r>
            <a:endParaRPr lang="fi-FI" sz="2400" dirty="0">
              <a:cs typeface="Calibri"/>
            </a:endParaRPr>
          </a:p>
          <a:p>
            <a:pPr eaLnBrk="1" hangingPunct="1"/>
            <a:r>
              <a:rPr lang="fi-FI" altLang="fi-FI" sz="2400" dirty="0" smtClean="0"/>
              <a:t>It</a:t>
            </a:r>
            <a:r>
              <a:rPr lang="fi-FI" altLang="fi-FI" sz="2400" dirty="0"/>
              <a:t> </a:t>
            </a:r>
            <a:r>
              <a:rPr lang="fi-FI" altLang="fi-FI" sz="2400" dirty="0" err="1" smtClean="0"/>
              <a:t>has</a:t>
            </a:r>
            <a:r>
              <a:rPr lang="fi-FI" altLang="fi-FI" sz="2400" dirty="0" smtClean="0"/>
              <a:t> </a:t>
            </a:r>
            <a:r>
              <a:rPr lang="fi-FI" altLang="fi-FI" sz="2400" dirty="0" err="1">
                <a:cs typeface="Calibri"/>
              </a:rPr>
              <a:t>been</a:t>
            </a:r>
            <a:r>
              <a:rPr lang="fi-FI" altLang="fi-FI" sz="2400" dirty="0">
                <a:cs typeface="Calibri"/>
              </a:rPr>
              <a:t> </a:t>
            </a:r>
            <a:r>
              <a:rPr lang="fi-FI" altLang="fi-FI" sz="2400" dirty="0" err="1">
                <a:cs typeface="Calibri"/>
              </a:rPr>
              <a:t>chosen</a:t>
            </a:r>
            <a:r>
              <a:rPr lang="fi-FI" altLang="fi-FI" sz="2400" dirty="0">
                <a:cs typeface="Calibri"/>
              </a:rPr>
              <a:t> to </a:t>
            </a:r>
            <a:r>
              <a:rPr lang="fi-FI" altLang="fi-FI" sz="2400" dirty="0" err="1">
                <a:cs typeface="Calibri"/>
              </a:rPr>
              <a:t>be</a:t>
            </a:r>
            <a:r>
              <a:rPr lang="fi-FI" altLang="fi-FI" sz="2400" dirty="0">
                <a:cs typeface="Calibri"/>
              </a:rPr>
              <a:t> a </a:t>
            </a:r>
            <a:r>
              <a:rPr lang="fi-FI" altLang="fi-FI" sz="2400" dirty="0" err="1" smtClean="0">
                <a:cs typeface="Calibri"/>
              </a:rPr>
              <a:t>UNESCO’s</a:t>
            </a:r>
            <a:r>
              <a:rPr lang="fi-FI" altLang="fi-FI" sz="2400" dirty="0" smtClean="0">
                <a:cs typeface="Calibri"/>
              </a:rPr>
              <a:t> </a:t>
            </a:r>
            <a:r>
              <a:rPr lang="fi-FI" altLang="fi-FI" sz="2400" dirty="0" err="1" smtClean="0">
                <a:cs typeface="Calibri"/>
              </a:rPr>
              <a:t>world</a:t>
            </a:r>
            <a:r>
              <a:rPr lang="fi-FI" altLang="fi-FI" sz="2400" dirty="0">
                <a:cs typeface="Calibri"/>
              </a:rPr>
              <a:t> </a:t>
            </a:r>
            <a:r>
              <a:rPr lang="fi-FI" altLang="fi-FI" sz="2400" dirty="0" err="1" smtClean="0">
                <a:cs typeface="Calibri"/>
              </a:rPr>
              <a:t>heritage</a:t>
            </a:r>
            <a:r>
              <a:rPr lang="fi-FI" altLang="fi-FI" sz="2400" dirty="0" smtClean="0">
                <a:cs typeface="Calibri"/>
              </a:rPr>
              <a:t> </a:t>
            </a:r>
            <a:r>
              <a:rPr lang="fi-FI" altLang="fi-FI" sz="2400" dirty="0" err="1" smtClean="0">
                <a:cs typeface="Calibri"/>
              </a:rPr>
              <a:t>site</a:t>
            </a:r>
            <a:r>
              <a:rPr lang="fi-FI" altLang="fi-FI" sz="2400" dirty="0" smtClean="0">
                <a:cs typeface="Calibri"/>
              </a:rPr>
              <a:t> in 1972</a:t>
            </a:r>
            <a:r>
              <a:rPr lang="fi-FI" altLang="fi-FI" sz="2400" dirty="0">
                <a:cs typeface="Calibri"/>
              </a:rPr>
              <a:t>.</a:t>
            </a:r>
            <a:endParaRPr lang="fi-FI" altLang="fi-FI" sz="2400" dirty="0">
              <a:ea typeface="Calibri"/>
              <a:cs typeface="Calibri"/>
            </a:endParaRPr>
          </a:p>
          <a:p>
            <a:pPr eaLnBrk="1" hangingPunct="1"/>
            <a:r>
              <a:rPr lang="fi-FI" altLang="fi-FI" sz="2400" dirty="0">
                <a:cs typeface="Calibri"/>
              </a:rPr>
              <a:t>It </a:t>
            </a:r>
            <a:r>
              <a:rPr lang="fi-FI" altLang="fi-FI" sz="2400" dirty="0" err="1">
                <a:cs typeface="Calibri"/>
              </a:rPr>
              <a:t>was</a:t>
            </a:r>
            <a:r>
              <a:rPr lang="fi-FI" altLang="fi-FI" sz="2400" dirty="0">
                <a:cs typeface="Calibri"/>
              </a:rPr>
              <a:t> </a:t>
            </a:r>
            <a:r>
              <a:rPr lang="fi-FI" altLang="fi-FI" sz="2400" dirty="0" err="1">
                <a:cs typeface="Calibri"/>
              </a:rPr>
              <a:t>chosen</a:t>
            </a:r>
            <a:r>
              <a:rPr lang="fi-FI" altLang="fi-FI" sz="2400" dirty="0">
                <a:cs typeface="Calibri"/>
              </a:rPr>
              <a:t> </a:t>
            </a:r>
            <a:r>
              <a:rPr lang="fi-FI" altLang="fi-FI" sz="2400" dirty="0" err="1">
                <a:cs typeface="Calibri"/>
              </a:rPr>
              <a:t>because</a:t>
            </a:r>
            <a:r>
              <a:rPr lang="fi-FI" altLang="fi-FI" sz="2400" dirty="0">
                <a:cs typeface="Calibri"/>
              </a:rPr>
              <a:t> it is a </a:t>
            </a:r>
            <a:r>
              <a:rPr lang="fi-FI" altLang="fi-FI" sz="2400" dirty="0" err="1">
                <a:cs typeface="Calibri"/>
              </a:rPr>
              <a:t>rare</a:t>
            </a:r>
            <a:r>
              <a:rPr lang="fi-FI" altLang="fi-FI" sz="2400" dirty="0">
                <a:cs typeface="Calibri"/>
              </a:rPr>
              <a:t> </a:t>
            </a:r>
            <a:r>
              <a:rPr lang="fi-FI" altLang="fi-FI" sz="2400" dirty="0" err="1">
                <a:cs typeface="Calibri"/>
              </a:rPr>
              <a:t>wooden</a:t>
            </a:r>
            <a:r>
              <a:rPr lang="fi-FI" altLang="fi-FI" sz="2400" dirty="0">
                <a:cs typeface="Calibri"/>
              </a:rPr>
              <a:t> </a:t>
            </a:r>
            <a:r>
              <a:rPr lang="fi-FI" altLang="fi-FI" sz="2400" dirty="0" err="1">
                <a:cs typeface="Calibri"/>
              </a:rPr>
              <a:t>church</a:t>
            </a:r>
            <a:r>
              <a:rPr lang="fi-FI" altLang="fi-FI" sz="2400" dirty="0">
                <a:cs typeface="Calibri"/>
              </a:rPr>
              <a:t> and </a:t>
            </a:r>
            <a:r>
              <a:rPr lang="fi-FI" altLang="fi-FI" sz="2400" dirty="0" err="1">
                <a:cs typeface="Calibri"/>
              </a:rPr>
              <a:t>representing</a:t>
            </a:r>
            <a:r>
              <a:rPr lang="fi-FI" altLang="fi-FI" sz="2400" dirty="0">
                <a:cs typeface="Calibri"/>
              </a:rPr>
              <a:t> </a:t>
            </a:r>
            <a:r>
              <a:rPr lang="fi-FI" altLang="fi-FI" sz="2400" dirty="0" err="1">
                <a:cs typeface="Calibri"/>
              </a:rPr>
              <a:t>it's</a:t>
            </a:r>
            <a:r>
              <a:rPr lang="fi-FI" altLang="fi-FI" sz="2400" dirty="0">
                <a:cs typeface="Calibri"/>
              </a:rPr>
              <a:t> </a:t>
            </a:r>
            <a:r>
              <a:rPr lang="fi-FI" altLang="fi-FI" sz="2400" dirty="0" err="1">
                <a:cs typeface="Calibri"/>
              </a:rPr>
              <a:t>own</a:t>
            </a:r>
            <a:r>
              <a:rPr lang="fi-FI" altLang="fi-FI" sz="2400" dirty="0">
                <a:cs typeface="Calibri"/>
              </a:rPr>
              <a:t> </a:t>
            </a:r>
            <a:r>
              <a:rPr lang="fi-FI" altLang="fi-FI" sz="2400" dirty="0" err="1">
                <a:cs typeface="Calibri"/>
              </a:rPr>
              <a:t>era</a:t>
            </a:r>
            <a:r>
              <a:rPr lang="fi-FI" altLang="fi-FI" sz="2400" dirty="0">
                <a:cs typeface="Calibri"/>
              </a:rPr>
              <a:t>.</a:t>
            </a:r>
            <a:endParaRPr lang="fi-FI" altLang="fi-FI" sz="2400" dirty="0">
              <a:ea typeface="Calibri"/>
              <a:cs typeface="Calibri"/>
            </a:endParaRPr>
          </a:p>
          <a:p>
            <a:pPr eaLnBrk="1" hangingPunct="1"/>
            <a:endParaRPr lang="fi-FI" altLang="fi-FI" dirty="0">
              <a:cs typeface="Calibri"/>
            </a:endParaRPr>
          </a:p>
        </p:txBody>
      </p:sp>
      <p:pic>
        <p:nvPicPr>
          <p:cNvPr id="7172" name="Picture 5" descr="File:Petäjävesi Old Church from south.JPG">
            <a:hlinkClick r:id="rId2" action="ppaction://hlinkfile"/>
            <a:extLst>
              <a:ext uri="{FF2B5EF4-FFF2-40B4-BE49-F238E27FC236}">
                <a16:creationId xmlns:a16="http://schemas.microsoft.com/office/drawing/2014/main" id="{035CAEF7-7F2A-4C6B-BD2B-A68989BD3F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260350"/>
            <a:ext cx="3875087" cy="290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7" descr="File:Petäjävesi Old Church interior pulpit choir.JPG">
            <a:hlinkClick r:id="rId4" action="ppaction://hlinkfile"/>
            <a:extLst>
              <a:ext uri="{FF2B5EF4-FFF2-40B4-BE49-F238E27FC236}">
                <a16:creationId xmlns:a16="http://schemas.microsoft.com/office/drawing/2014/main" id="{F22F127B-E2DA-4532-9049-C8236DBDF6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3357563"/>
            <a:ext cx="2436813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2430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mgp0529.jpg">
            <a:extLst>
              <a:ext uri="{FF2B5EF4-FFF2-40B4-BE49-F238E27FC236}">
                <a16:creationId xmlns:a16="http://schemas.microsoft.com/office/drawing/2014/main" id="{F861FEE8-C2A3-46D5-AF27-596AF3C049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5" r="9456"/>
          <a:stretch/>
        </p:blipFill>
        <p:spPr>
          <a:xfrm>
            <a:off x="3871539" y="3258211"/>
            <a:ext cx="4579036" cy="3585411"/>
          </a:xfrm>
          <a:prstGeom prst="rect">
            <a:avLst/>
          </a:prstGeom>
        </p:spPr>
      </p:pic>
      <p:pic>
        <p:nvPicPr>
          <p:cNvPr id="8" name="Picture 3" descr="IMGP2520">
            <a:extLst>
              <a:ext uri="{FF2B5EF4-FFF2-40B4-BE49-F238E27FC236}">
                <a16:creationId xmlns:a16="http://schemas.microsoft.com/office/drawing/2014/main" id="{23AF96D8-C746-4A35-B06D-53D14710E2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1" r="3668" b="-1"/>
          <a:stretch/>
        </p:blipFill>
        <p:spPr>
          <a:xfrm>
            <a:off x="20" y="9"/>
            <a:ext cx="5459914" cy="3895335"/>
          </a:xfrm>
          <a:custGeom>
            <a:avLst/>
            <a:gdLst>
              <a:gd name="connsiteX0" fmla="*/ 0 w 7279913"/>
              <a:gd name="connsiteY0" fmla="*/ 0 h 3895335"/>
              <a:gd name="connsiteX1" fmla="*/ 7279913 w 7279913"/>
              <a:gd name="connsiteY1" fmla="*/ 0 h 3895335"/>
              <a:gd name="connsiteX2" fmla="*/ 7279913 w 7279913"/>
              <a:gd name="connsiteY2" fmla="*/ 3116976 h 3895335"/>
              <a:gd name="connsiteX3" fmla="*/ 5011287 w 7279913"/>
              <a:gd name="connsiteY3" fmla="*/ 3116976 h 3895335"/>
              <a:gd name="connsiteX4" fmla="*/ 5011287 w 7279913"/>
              <a:gd name="connsiteY4" fmla="*/ 3895335 h 3895335"/>
              <a:gd name="connsiteX5" fmla="*/ 0 w 7279913"/>
              <a:gd name="connsiteY5" fmla="*/ 3895335 h 3895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  <a:noFill/>
        </p:spPr>
      </p:pic>
      <p:sp>
        <p:nvSpPr>
          <p:cNvPr id="2" name="Tekstiruutu 1">
            <a:extLst>
              <a:ext uri="{FF2B5EF4-FFF2-40B4-BE49-F238E27FC236}">
                <a16:creationId xmlns:a16="http://schemas.microsoft.com/office/drawing/2014/main" id="{7E6A6582-A60B-46C1-8A06-B2D050C09E34}"/>
              </a:ext>
            </a:extLst>
          </p:cNvPr>
          <p:cNvSpPr txBox="1"/>
          <p:nvPr/>
        </p:nvSpPr>
        <p:spPr>
          <a:xfrm>
            <a:off x="3200400" y="3193211"/>
            <a:ext cx="2743200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fi-FI"/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8D29F52D-C0EE-4FC9-B853-B4D40504691C}"/>
              </a:ext>
            </a:extLst>
          </p:cNvPr>
          <p:cNvSpPr txBox="1"/>
          <p:nvPr/>
        </p:nvSpPr>
        <p:spPr>
          <a:xfrm>
            <a:off x="-5752" y="3336985"/>
            <a:ext cx="543463" cy="461665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i-FI" sz="2400" dirty="0">
                <a:solidFill>
                  <a:schemeClr val="bg1"/>
                </a:solidFill>
              </a:rPr>
              <a:t>1.</a:t>
            </a:r>
          </a:p>
        </p:txBody>
      </p:sp>
      <p:pic>
        <p:nvPicPr>
          <p:cNvPr id="14" name="Kuva 15" descr="Kuva, joka sisältää kohteen puu, ruoho, ulko, kasvi&#10;&#10;Kuvaus luotu, erittäin korkea luotettavuus">
            <a:extLst>
              <a:ext uri="{FF2B5EF4-FFF2-40B4-BE49-F238E27FC236}">
                <a16:creationId xmlns:a16="http://schemas.microsoft.com/office/drawing/2014/main" id="{79CA1699-1514-41E9-BAC6-2BBC96EB5B7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727" r="22762"/>
          <a:stretch/>
        </p:blipFill>
        <p:spPr>
          <a:xfrm>
            <a:off x="5587041" y="314"/>
            <a:ext cx="2978535" cy="3115628"/>
          </a:xfrm>
          <a:prstGeom prst="rect">
            <a:avLst/>
          </a:prstGeom>
        </p:spPr>
      </p:pic>
      <p:sp>
        <p:nvSpPr>
          <p:cNvPr id="3" name="Tekstiruutu 2">
            <a:extLst>
              <a:ext uri="{FF2B5EF4-FFF2-40B4-BE49-F238E27FC236}">
                <a16:creationId xmlns:a16="http://schemas.microsoft.com/office/drawing/2014/main" id="{F1D77C46-9B70-4807-94FA-7141FBE33956}"/>
              </a:ext>
            </a:extLst>
          </p:cNvPr>
          <p:cNvSpPr txBox="1"/>
          <p:nvPr/>
        </p:nvSpPr>
        <p:spPr>
          <a:xfrm>
            <a:off x="310551" y="102079"/>
            <a:ext cx="7128294" cy="769441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i-FI" sz="4400"/>
              <a:t>Some </a:t>
            </a:r>
            <a:r>
              <a:rPr lang="fi-FI" sz="4400" err="1"/>
              <a:t>places</a:t>
            </a:r>
            <a:r>
              <a:rPr lang="fi-FI" sz="4400"/>
              <a:t> in Petäjävesi</a:t>
            </a:r>
          </a:p>
        </p:txBody>
      </p:sp>
      <p:sp>
        <p:nvSpPr>
          <p:cNvPr id="5" name="Tekstiruutu 4"/>
          <p:cNvSpPr txBox="1"/>
          <p:nvPr/>
        </p:nvSpPr>
        <p:spPr>
          <a:xfrm>
            <a:off x="134911" y="4208496"/>
            <a:ext cx="344773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dirty="0"/>
              <a:t>1. </a:t>
            </a:r>
            <a:r>
              <a:rPr lang="fi-FI" sz="2400" b="1" dirty="0"/>
              <a:t>Tampin kierros</a:t>
            </a:r>
            <a:r>
              <a:rPr lang="fi-FI" sz="2400" dirty="0"/>
              <a:t>, a </a:t>
            </a:r>
            <a:r>
              <a:rPr lang="fi-FI" sz="2400" dirty="0" err="1"/>
              <a:t>nature</a:t>
            </a:r>
            <a:r>
              <a:rPr lang="fi-FI" sz="2400" dirty="0"/>
              <a:t> </a:t>
            </a:r>
            <a:r>
              <a:rPr lang="fi-FI" sz="2400" dirty="0" err="1"/>
              <a:t>trail</a:t>
            </a:r>
            <a:r>
              <a:rPr lang="fi-FI" sz="2400" dirty="0"/>
              <a:t> in a </a:t>
            </a:r>
            <a:r>
              <a:rPr lang="fi-FI" sz="2400" dirty="0" err="1" smtClean="0"/>
              <a:t>swamp</a:t>
            </a:r>
            <a:r>
              <a:rPr lang="fi-FI" sz="2400" dirty="0" smtClean="0"/>
              <a:t>.</a:t>
            </a:r>
            <a:endParaRPr lang="fi-FI" sz="2400" dirty="0"/>
          </a:p>
          <a:p>
            <a:r>
              <a:rPr lang="fi-FI" sz="2400" dirty="0"/>
              <a:t>2. </a:t>
            </a:r>
            <a:r>
              <a:rPr lang="fi-FI" sz="2400" b="1" dirty="0"/>
              <a:t>An</a:t>
            </a:r>
            <a:r>
              <a:rPr lang="fi-FI" sz="2400" dirty="0"/>
              <a:t> </a:t>
            </a:r>
            <a:r>
              <a:rPr lang="fi-FI" sz="2400" b="1" dirty="0" err="1"/>
              <a:t>Aerial</a:t>
            </a:r>
            <a:r>
              <a:rPr lang="fi-FI" sz="2400" b="1" dirty="0"/>
              <a:t> </a:t>
            </a:r>
            <a:r>
              <a:rPr lang="fi-FI" sz="2400" b="1" dirty="0" err="1" smtClean="0"/>
              <a:t>photo</a:t>
            </a:r>
            <a:r>
              <a:rPr lang="fi-FI" sz="2400" b="1" dirty="0" smtClean="0"/>
              <a:t> </a:t>
            </a:r>
            <a:r>
              <a:rPr lang="fi-FI" sz="2400" dirty="0" err="1" smtClean="0"/>
              <a:t>from</a:t>
            </a:r>
            <a:r>
              <a:rPr lang="fi-FI" sz="2400" dirty="0" smtClean="0"/>
              <a:t> </a:t>
            </a:r>
            <a:r>
              <a:rPr lang="fi-FI" sz="2400" dirty="0"/>
              <a:t>Petäjävesi.</a:t>
            </a:r>
          </a:p>
          <a:p>
            <a:r>
              <a:rPr lang="fi-FI" sz="2400" dirty="0"/>
              <a:t>3. </a:t>
            </a:r>
            <a:r>
              <a:rPr lang="fi-FI" sz="2400" b="1" dirty="0"/>
              <a:t>Karhunahas</a:t>
            </a:r>
            <a:r>
              <a:rPr lang="fi-FI" sz="2400" dirty="0"/>
              <a:t>, a lake in a </a:t>
            </a:r>
            <a:r>
              <a:rPr lang="fi-FI" sz="2400" dirty="0" err="1"/>
              <a:t>ravine</a:t>
            </a:r>
            <a:r>
              <a:rPr lang="fi-FI" sz="2400" dirty="0"/>
              <a:t>.</a:t>
            </a:r>
            <a:endParaRPr lang="fi-FI" sz="2400" dirty="0"/>
          </a:p>
        </p:txBody>
      </p:sp>
      <p:sp>
        <p:nvSpPr>
          <p:cNvPr id="7" name="Tekstiruutu 6"/>
          <p:cNvSpPr txBox="1"/>
          <p:nvPr/>
        </p:nvSpPr>
        <p:spPr>
          <a:xfrm>
            <a:off x="7959777" y="102079"/>
            <a:ext cx="4907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dirty="0" smtClean="0">
                <a:solidFill>
                  <a:schemeClr val="bg1"/>
                </a:solidFill>
              </a:rPr>
              <a:t>2. </a:t>
            </a:r>
            <a:endParaRPr lang="fi-FI" sz="2400" dirty="0">
              <a:solidFill>
                <a:schemeClr val="bg1"/>
              </a:solidFill>
            </a:endParaRPr>
          </a:p>
        </p:txBody>
      </p:sp>
      <p:sp>
        <p:nvSpPr>
          <p:cNvPr id="11" name="Tekstiruutu 10"/>
          <p:cNvSpPr txBox="1"/>
          <p:nvPr/>
        </p:nvSpPr>
        <p:spPr>
          <a:xfrm>
            <a:off x="7959777" y="3562543"/>
            <a:ext cx="4907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dirty="0" smtClean="0"/>
              <a:t>3. </a:t>
            </a:r>
            <a:endParaRPr lang="fi-FI" sz="2400" dirty="0"/>
          </a:p>
        </p:txBody>
      </p:sp>
    </p:spTree>
    <p:extLst>
      <p:ext uri="{BB962C8B-B14F-4D97-AF65-F5344CB8AC3E}">
        <p14:creationId xmlns:p14="http://schemas.microsoft.com/office/powerpoint/2010/main" val="2938289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orakulmio 2"/>
          <p:cNvSpPr/>
          <p:nvPr/>
        </p:nvSpPr>
        <p:spPr>
          <a:xfrm>
            <a:off x="2286000" y="282883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i-FI" dirty="0">
                <a:solidFill>
                  <a:schemeClr val="bg1"/>
                </a:solidFill>
              </a:rPr>
              <a:t>1. </a:t>
            </a:r>
            <a:endParaRPr lang="fi-FI" dirty="0">
              <a:solidFill>
                <a:schemeClr val="bg1"/>
              </a:solidFill>
            </a:endParaRPr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902" y="2037081"/>
            <a:ext cx="4386134" cy="2849712"/>
          </a:xfrm>
          <a:prstGeom prst="rect">
            <a:avLst/>
          </a:prstGeom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449704" y="198430"/>
            <a:ext cx="7914807" cy="1442073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i-FI" altLang="fi-FI" sz="3200" b="0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Petäjävesi Karikkoselkä is a </a:t>
            </a:r>
            <a:r>
              <a:rPr kumimoji="0" lang="fi-FI" altLang="fi-FI" sz="3200" b="0" i="0" u="none" strike="noStrike" cap="none" normalizeH="0" baseline="0" dirty="0" err="1" smtClean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pool</a:t>
            </a:r>
            <a:r>
              <a:rPr kumimoji="0" lang="fi-FI" altLang="fi-FI" sz="3200" b="0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made </a:t>
            </a:r>
            <a:r>
              <a:rPr kumimoji="0" lang="fi-FI" altLang="fi-FI" sz="3200" b="0" i="0" u="none" strike="noStrike" cap="none" normalizeH="0" baseline="0" dirty="0" err="1" smtClean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by</a:t>
            </a:r>
            <a:r>
              <a:rPr kumimoji="0" lang="fi-FI" altLang="fi-FI" sz="3200" b="0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a </a:t>
            </a:r>
            <a:r>
              <a:rPr kumimoji="0" lang="fi-FI" altLang="fi-FI" sz="3200" b="0" i="0" u="none" strike="noStrike" cap="none" normalizeH="0" baseline="0" dirty="0" err="1" smtClean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meteorite</a:t>
            </a:r>
            <a:r>
              <a:rPr lang="fi-FI" altLang="fi-FI" sz="3200" dirty="0">
                <a:solidFill>
                  <a:srgbClr val="202124"/>
                </a:solidFill>
                <a:latin typeface="inherit"/>
              </a:rPr>
              <a:t>.</a:t>
            </a:r>
            <a:r>
              <a:rPr kumimoji="0" lang="fi-FI" altLang="fi-FI" sz="3200" b="0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”</a:t>
            </a:r>
            <a:r>
              <a:rPr kumimoji="0" lang="fi-FI" altLang="fi-FI" sz="3200" b="0" i="0" u="none" strike="noStrike" cap="none" normalizeH="0" baseline="0" dirty="0" err="1" smtClean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The</a:t>
            </a:r>
            <a:r>
              <a:rPr kumimoji="0" lang="fi-FI" altLang="fi-FI" sz="3200" b="0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fi-FI" altLang="fi-FI" sz="3200" b="0" i="0" u="none" strike="noStrike" cap="none" normalizeH="0" baseline="0" dirty="0" err="1" smtClean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meteorite</a:t>
            </a:r>
            <a:r>
              <a:rPr kumimoji="0" lang="fi-FI" altLang="fi-FI" sz="3200" b="0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lake” </a:t>
            </a:r>
            <a:r>
              <a:rPr kumimoji="0" lang="fi-FI" altLang="fi-FI" sz="3200" b="0" i="0" u="none" strike="noStrike" cap="none" normalizeH="0" baseline="0" dirty="0" err="1" smtClean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was</a:t>
            </a:r>
            <a:r>
              <a:rPr kumimoji="0" lang="fi-FI" altLang="fi-FI" sz="3200" b="0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fi-FI" altLang="fi-FI" sz="3200" b="0" i="0" u="none" strike="noStrike" cap="none" normalizeH="0" baseline="0" dirty="0" err="1" smtClean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created</a:t>
            </a:r>
            <a:r>
              <a:rPr kumimoji="0" lang="fi-FI" altLang="fi-FI" sz="3200" b="0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fi-FI" altLang="fi-FI" sz="3200" b="0" i="0" u="none" strike="noStrike" cap="none" normalizeH="0" baseline="0" dirty="0" err="1" smtClean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approximately</a:t>
            </a:r>
            <a:r>
              <a:rPr kumimoji="0" lang="fi-FI" altLang="fi-FI" sz="3200" b="0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70 </a:t>
            </a:r>
            <a:r>
              <a:rPr kumimoji="0" lang="fi-FI" altLang="fi-FI" sz="3200" b="0" i="0" u="none" strike="noStrike" cap="none" normalizeH="0" baseline="0" dirty="0" err="1" smtClean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million</a:t>
            </a:r>
            <a:r>
              <a:rPr kumimoji="0" lang="fi-FI" altLang="fi-FI" sz="3200" b="0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fi-FI" altLang="fi-FI" sz="3200" b="0" i="0" u="none" strike="noStrike" cap="none" normalizeH="0" baseline="0" dirty="0" err="1" smtClean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years</a:t>
            </a:r>
            <a:r>
              <a:rPr kumimoji="0" lang="fi-FI" altLang="fi-FI" sz="3200" b="0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fi-FI" altLang="fi-FI" sz="3200" b="0" i="0" u="none" strike="noStrike" cap="none" normalizeH="0" baseline="0" dirty="0" err="1" smtClean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ago</a:t>
            </a:r>
            <a:r>
              <a:rPr kumimoji="0" lang="fi-FI" altLang="fi-FI" sz="3200" b="0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.</a:t>
            </a:r>
            <a:r>
              <a:rPr kumimoji="0" lang="fi-FI" altLang="fi-FI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fi-FI" altLang="fi-FI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28" name="Picture 4" descr="http://www.somerikko.net/kraatterit/graf/karikkosel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366864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8038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7" descr="Kuva, joka sisältää kohteen taivas, rakennus, ulko, maa&#10;&#10;Kuvaus luotu, erittäin korkea luotettavuus">
            <a:extLst>
              <a:ext uri="{FF2B5EF4-FFF2-40B4-BE49-F238E27FC236}">
                <a16:creationId xmlns:a16="http://schemas.microsoft.com/office/drawing/2014/main" id="{CBD7D1C7-8A5B-46DF-B54E-BE61BD37A1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266"/>
          <a:stretch/>
        </p:blipFill>
        <p:spPr>
          <a:xfrm>
            <a:off x="20" y="10"/>
            <a:ext cx="9143980" cy="4666928"/>
          </a:xfrm>
          <a:prstGeom prst="rect">
            <a:avLst/>
          </a:prstGeom>
        </p:spPr>
      </p:pic>
      <p:sp>
        <p:nvSpPr>
          <p:cNvPr id="2" name="Tekstiruutu 1">
            <a:extLst>
              <a:ext uri="{FF2B5EF4-FFF2-40B4-BE49-F238E27FC236}">
                <a16:creationId xmlns:a16="http://schemas.microsoft.com/office/drawing/2014/main" id="{0BF92551-CF66-49B7-BB92-505BCC71EA8D}"/>
              </a:ext>
            </a:extLst>
          </p:cNvPr>
          <p:cNvSpPr txBox="1"/>
          <p:nvPr/>
        </p:nvSpPr>
        <p:spPr>
          <a:xfrm>
            <a:off x="201182" y="4838584"/>
            <a:ext cx="4168903" cy="1711214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4000" b="1" u="sng">
                <a:solidFill>
                  <a:srgbClr val="000000"/>
                </a:solidFill>
                <a:latin typeface="+mj-lt"/>
                <a:ea typeface="+mj-ea"/>
                <a:cs typeface="+mj-cs"/>
              </a:rPr>
              <a:t>Our school, </a:t>
            </a:r>
            <a:r>
              <a:rPr lang="en-US" sz="4000" b="1" u="sng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Petäjäveden</a:t>
            </a:r>
            <a:r>
              <a:rPr lang="en-US" sz="4000" b="1" u="sng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b="1" u="sng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yläkoulu</a:t>
            </a:r>
            <a:endParaRPr lang="en-US" sz="4000" b="1" u="sng" err="1">
              <a:solidFill>
                <a:srgbClr val="000000"/>
              </a:solidFill>
              <a:latin typeface="+mj-lt"/>
              <a:ea typeface="+mj-ea"/>
              <a:cs typeface="Calibri"/>
            </a:endParaRPr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361B4CE1-3717-4945-BBFB-96A8CD7643D5}"/>
              </a:ext>
            </a:extLst>
          </p:cNvPr>
          <p:cNvSpPr txBox="1"/>
          <p:nvPr/>
        </p:nvSpPr>
        <p:spPr>
          <a:xfrm>
            <a:off x="4162572" y="5039868"/>
            <a:ext cx="4902505" cy="1509935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342900" indent="-22860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+mn-lt"/>
                <a:cs typeface="+mn-cs"/>
              </a:rPr>
              <a:t>Our school has 160 students and there is a high school with 60 students in the same building.</a:t>
            </a:r>
            <a:endParaRPr lang="en-US" dirty="0">
              <a:solidFill>
                <a:srgbClr val="000000"/>
              </a:solidFill>
              <a:latin typeface="+mn-lt"/>
              <a:cs typeface="Calibri"/>
            </a:endParaRPr>
          </a:p>
          <a:p>
            <a:pPr marL="342900" indent="-22860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+mn-lt"/>
                <a:cs typeface="+mn-cs"/>
              </a:rPr>
              <a:t>Our school is quite small.</a:t>
            </a:r>
            <a:endParaRPr lang="en-US" dirty="0">
              <a:solidFill>
                <a:srgbClr val="000000"/>
              </a:solidFill>
              <a:latin typeface="+mn-lt"/>
              <a:cs typeface="Calibri"/>
            </a:endParaRPr>
          </a:p>
          <a:p>
            <a:pPr marL="342900" indent="-22860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+mn-lt"/>
                <a:cs typeface="+mn-cs"/>
              </a:rPr>
              <a:t>We have really good food here. Some of the best school foods in Finland.</a:t>
            </a:r>
            <a:endParaRPr lang="en-US" dirty="0">
              <a:solidFill>
                <a:srgbClr val="000000"/>
              </a:solidFill>
              <a:latin typeface="+mn-lt"/>
              <a:cs typeface="Calibri"/>
            </a:endParaRPr>
          </a:p>
          <a:p>
            <a:pPr marL="342900" indent="-22860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+mn-lt"/>
                <a:cs typeface="+mn-cs"/>
              </a:rPr>
              <a:t>There is always three classes of the same grade: A, B &amp; C.</a:t>
            </a:r>
            <a:endParaRPr lang="en-US" dirty="0">
              <a:solidFill>
                <a:srgbClr val="000000"/>
              </a:solidFill>
              <a:latin typeface="+mn-l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87011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ectangle 69">
            <a:extLst>
              <a:ext uri="{FF2B5EF4-FFF2-40B4-BE49-F238E27FC236}">
                <a16:creationId xmlns:a16="http://schemas.microsoft.com/office/drawing/2014/main" id="{F64F6814-96D5-4463-898E-405CC0C4014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52662" y="321176"/>
            <a:ext cx="5380685" cy="5896743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Kuva 5" descr="Kuva, joka sisältää kohteen teksti&#10;&#10;Kuvaus luotu, korkea luotettavuus">
            <a:extLst>
              <a:ext uri="{FF2B5EF4-FFF2-40B4-BE49-F238E27FC236}">
                <a16:creationId xmlns:a16="http://schemas.microsoft.com/office/drawing/2014/main" id="{56A074C9-206A-46BE-95D1-1270296E7C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987" r="-1" b="-1"/>
          <a:stretch/>
        </p:blipFill>
        <p:spPr>
          <a:xfrm>
            <a:off x="5872163" y="2828925"/>
            <a:ext cx="3031807" cy="3388994"/>
          </a:xfrm>
          <a:prstGeom prst="rect">
            <a:avLst/>
          </a:prstGeom>
        </p:spPr>
      </p:pic>
      <p:pic>
        <p:nvPicPr>
          <p:cNvPr id="7" name="Kuva 7" descr="Kuva, joka sisältää kohteen lippu, objekti, taivas, ulko&#10;&#10;Kuvaus luotu, erittäin korkea luotettavuus">
            <a:extLst>
              <a:ext uri="{FF2B5EF4-FFF2-40B4-BE49-F238E27FC236}">
                <a16:creationId xmlns:a16="http://schemas.microsoft.com/office/drawing/2014/main" id="{563C1848-28ED-4649-ABC8-55127412C7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31"/>
          <a:stretch/>
        </p:blipFill>
        <p:spPr>
          <a:xfrm>
            <a:off x="5872163" y="306909"/>
            <a:ext cx="3031807" cy="2286000"/>
          </a:xfrm>
          <a:prstGeom prst="rect">
            <a:avLst/>
          </a:prstGeom>
        </p:spPr>
      </p:pic>
      <p:sp>
        <p:nvSpPr>
          <p:cNvPr id="14337" name="Rectangle 3"/>
          <p:cNvSpPr>
            <a:spLocks noGrp="1"/>
          </p:cNvSpPr>
          <p:nvPr>
            <p:ph idx="1"/>
          </p:nvPr>
        </p:nvSpPr>
        <p:spPr>
          <a:xfrm>
            <a:off x="616136" y="2121762"/>
            <a:ext cx="4653738" cy="362691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sz="2100" dirty="0">
                <a:cs typeface="Calibri"/>
              </a:rPr>
              <a:t>Finland is located in Northern Europe.</a:t>
            </a:r>
            <a:endParaRPr lang="en-GB" sz="2100" dirty="0"/>
          </a:p>
          <a:p>
            <a:r>
              <a:rPr lang="en-GB" sz="2100" dirty="0"/>
              <a:t>Neighbouring countries are Russia, Norway and Sweden.</a:t>
            </a:r>
            <a:endParaRPr lang="en-GB" sz="2100" dirty="0">
              <a:cs typeface="Calibri"/>
            </a:endParaRPr>
          </a:p>
          <a:p>
            <a:r>
              <a:rPr lang="en-GB" sz="2100" dirty="0"/>
              <a:t>Belongs to the Nordic countries and to European Union.</a:t>
            </a:r>
            <a:endParaRPr lang="en-GB" sz="2100" dirty="0">
              <a:cs typeface="Calibri"/>
            </a:endParaRPr>
          </a:p>
          <a:p>
            <a:r>
              <a:rPr lang="en-GB" sz="2100" dirty="0" smtClean="0">
                <a:cs typeface="Calibri"/>
              </a:rPr>
              <a:t>Population is 5,5 million.</a:t>
            </a:r>
            <a:endParaRPr lang="en-GB" sz="2100" dirty="0">
              <a:cs typeface="Calibri"/>
            </a:endParaRPr>
          </a:p>
          <a:p>
            <a:r>
              <a:rPr lang="en-GB" sz="2100" dirty="0" smtClean="0">
                <a:cs typeface="Calibri"/>
              </a:rPr>
              <a:t>Capital city is Helsinki</a:t>
            </a:r>
            <a:r>
              <a:rPr lang="en-GB" sz="2100" dirty="0">
                <a:cs typeface="Calibri"/>
              </a:rPr>
              <a:t>.</a:t>
            </a:r>
            <a:endParaRPr lang="en-GB" sz="2100" dirty="0">
              <a:ea typeface="Calibri"/>
              <a:cs typeface="Calibri"/>
            </a:endParaRPr>
          </a:p>
          <a:p>
            <a:pPr>
              <a:buClr>
                <a:srgbClr val="FFFFFF"/>
              </a:buClr>
            </a:pPr>
            <a:endParaRPr lang="en-GB" sz="2100" dirty="0">
              <a:cs typeface="Calibri"/>
            </a:endParaRPr>
          </a:p>
          <a:p>
            <a:pPr>
              <a:buClr>
                <a:srgbClr val="FFFFFF"/>
              </a:buClr>
            </a:pPr>
            <a:endParaRPr lang="en-GB" sz="2100" dirty="0">
              <a:cs typeface="Calibri"/>
            </a:endParaRPr>
          </a:p>
        </p:txBody>
      </p:sp>
      <p:sp>
        <p:nvSpPr>
          <p:cNvPr id="2" name="Tekstiruutu 1">
            <a:extLst>
              <a:ext uri="{FF2B5EF4-FFF2-40B4-BE49-F238E27FC236}">
                <a16:creationId xmlns:a16="http://schemas.microsoft.com/office/drawing/2014/main" id="{99B5A7E2-DBA1-4B04-BAE8-5CF01151BB72}"/>
              </a:ext>
            </a:extLst>
          </p:cNvPr>
          <p:cNvSpPr txBox="1"/>
          <p:nvPr/>
        </p:nvSpPr>
        <p:spPr>
          <a:xfrm>
            <a:off x="414338" y="828675"/>
            <a:ext cx="2743200" cy="52322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i-FI" sz="2800" dirty="0">
                <a:latin typeface="Arial"/>
                <a:cs typeface="Arial"/>
              </a:rPr>
              <a:t>Finland in </a:t>
            </a:r>
            <a:r>
              <a:rPr lang="fi-FI" sz="2800" dirty="0" err="1">
                <a:latin typeface="Arial"/>
                <a:cs typeface="Arial"/>
              </a:rPr>
              <a:t>brief</a:t>
            </a:r>
            <a:endParaRPr lang="fi-FI" sz="2800" dirty="0" err="1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u="sng" dirty="0" err="1" smtClean="0"/>
              <a:t>Sustainable</a:t>
            </a:r>
            <a:r>
              <a:rPr lang="fi-FI" u="sng" dirty="0" smtClean="0"/>
              <a:t> </a:t>
            </a:r>
            <a:r>
              <a:rPr lang="fi-FI" u="sng" dirty="0" err="1" smtClean="0"/>
              <a:t>choices</a:t>
            </a:r>
            <a:endParaRPr lang="fi-FI" u="sng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>
                <a:hlinkClick r:id="rId2"/>
              </a:rPr>
              <a:t>https://visitjyvaskyla.fi/kestavamatkailu</a:t>
            </a:r>
            <a:r>
              <a:rPr lang="fi-FI" dirty="0" smtClean="0">
                <a:hlinkClick r:id="rId2"/>
              </a:rPr>
              <a:t>/</a:t>
            </a:r>
            <a:r>
              <a:rPr lang="fi-FI" dirty="0" smtClean="0"/>
              <a:t> </a:t>
            </a:r>
            <a:endParaRPr lang="fi-FI" dirty="0"/>
          </a:p>
        </p:txBody>
      </p:sp>
      <p:pic>
        <p:nvPicPr>
          <p:cNvPr id="4" name="Kuva 4" descr="Kuva, joka sisältää kohteen vesi, taivas, ulko, luonto&#10;&#10;Kuvaus luotu, erittäin korkea luotettavuus">
            <a:extLst>
              <a:ext uri="{FF2B5EF4-FFF2-40B4-BE49-F238E27FC236}">
                <a16:creationId xmlns:a16="http://schemas.microsoft.com/office/drawing/2014/main" id="{47A61B50-5895-4F55-903F-8C007ABB57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1" y="2549657"/>
            <a:ext cx="5836801" cy="3762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836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94478" y="365127"/>
            <a:ext cx="7720871" cy="909038"/>
          </a:xfrm>
        </p:spPr>
        <p:txBody>
          <a:bodyPr/>
          <a:lstStyle/>
          <a:p>
            <a:r>
              <a:rPr lang="fi-FI" u="sng" dirty="0" err="1" smtClean="0"/>
              <a:t>Finnish</a:t>
            </a:r>
            <a:endParaRPr lang="fi-FI" u="sng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84617" y="1274165"/>
            <a:ext cx="2008682" cy="4137284"/>
          </a:xfrm>
        </p:spPr>
        <p:txBody>
          <a:bodyPr/>
          <a:lstStyle/>
          <a:p>
            <a:endParaRPr lang="en-US" dirty="0" smtClean="0">
              <a:hlinkClick r:id="rId2"/>
            </a:endParaRPr>
          </a:p>
          <a:p>
            <a:r>
              <a:rPr lang="en-US" dirty="0" smtClean="0">
                <a:hlinkClick r:id="rId2"/>
              </a:rPr>
              <a:t>Finnish </a:t>
            </a:r>
            <a:r>
              <a:rPr lang="en-US" dirty="0">
                <a:hlinkClick r:id="rId2"/>
              </a:rPr>
              <a:t>compared to other languages - by </a:t>
            </a:r>
            <a:r>
              <a:rPr lang="en-US" dirty="0" err="1">
                <a:hlinkClick r:id="rId2"/>
              </a:rPr>
              <a:t>Gurra</a:t>
            </a:r>
            <a:r>
              <a:rPr lang="en-US" dirty="0">
                <a:hlinkClick r:id="rId2"/>
              </a:rPr>
              <a:t> - YouTube</a:t>
            </a:r>
            <a:endParaRPr lang="fi-FI" dirty="0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6130" y="1056807"/>
            <a:ext cx="4810125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291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6" name="Rectangle 4"/>
          <p:cNvSpPr>
            <a:spLocks noGrp="1"/>
          </p:cNvSpPr>
          <p:nvPr>
            <p:ph type="title" idx="4294967295"/>
          </p:nvPr>
        </p:nvSpPr>
        <p:spPr>
          <a:xfrm>
            <a:off x="2658312" y="2636084"/>
            <a:ext cx="3550906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GB" sz="4000" b="1" u="sng"/>
              <a:t>Important to us Finns</a:t>
            </a:r>
            <a:endParaRPr lang="fi-FI"/>
          </a:p>
        </p:txBody>
      </p:sp>
      <p:pic>
        <p:nvPicPr>
          <p:cNvPr id="3" name="Kuva 4">
            <a:extLst>
              <a:ext uri="{FF2B5EF4-FFF2-40B4-BE49-F238E27FC236}">
                <a16:creationId xmlns:a16="http://schemas.microsoft.com/office/drawing/2014/main" id="{9C35C125-C021-4003-BC6D-F854463954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960" y="183070"/>
            <a:ext cx="3720837" cy="2090601"/>
          </a:xfrm>
          <a:prstGeom prst="rect">
            <a:avLst/>
          </a:prstGeom>
        </p:spPr>
      </p:pic>
      <p:pic>
        <p:nvPicPr>
          <p:cNvPr id="7" name="Kuva 7" descr="Kuva, joka sisältää kohteen istuminen, puinen, pöytä, maa&#10;&#10;Kuvaus luotu, korkea luotettavuus">
            <a:extLst>
              <a:ext uri="{FF2B5EF4-FFF2-40B4-BE49-F238E27FC236}">
                <a16:creationId xmlns:a16="http://schemas.microsoft.com/office/drawing/2014/main" id="{DF6AB723-6CF3-4551-8ACA-879ED2DCF0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0440" y="67328"/>
            <a:ext cx="4263131" cy="2246200"/>
          </a:xfrm>
          <a:prstGeom prst="rect">
            <a:avLst/>
          </a:prstGeom>
        </p:spPr>
      </p:pic>
      <p:pic>
        <p:nvPicPr>
          <p:cNvPr id="9" name="Kuva 10" descr="Kuva, joka sisältää kohteen teksti, kirja&#10;&#10;Kuvaus luotu, erittäin korkea luotettavuus">
            <a:extLst>
              <a:ext uri="{FF2B5EF4-FFF2-40B4-BE49-F238E27FC236}">
                <a16:creationId xmlns:a16="http://schemas.microsoft.com/office/drawing/2014/main" id="{73F12BFB-6F9D-48F7-99C7-2496F876F2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445" y="4527143"/>
            <a:ext cx="3797234" cy="2157551"/>
          </a:xfrm>
          <a:prstGeom prst="rect">
            <a:avLst/>
          </a:prstGeom>
        </p:spPr>
      </p:pic>
      <p:pic>
        <p:nvPicPr>
          <p:cNvPr id="13" name="Kuva 13" descr="Kuva, joka sisältää kohteen ruoho, puu, ulko, taivas&#10;&#10;Kuvaus luotu, erittäin korkea luotettavuus">
            <a:extLst>
              <a:ext uri="{FF2B5EF4-FFF2-40B4-BE49-F238E27FC236}">
                <a16:creationId xmlns:a16="http://schemas.microsoft.com/office/drawing/2014/main" id="{67D82E9A-712B-4D8B-B7E1-B217ED0ED1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1171" y="2401978"/>
            <a:ext cx="2919119" cy="1617712"/>
          </a:xfrm>
          <a:prstGeom prst="rect">
            <a:avLst/>
          </a:prstGeom>
        </p:spPr>
      </p:pic>
      <p:pic>
        <p:nvPicPr>
          <p:cNvPr id="15" name="Kuva 15" descr="Kuva, joka sisältää kohteen rakennusmateriaali, kivi, munkkirinkilä, rakennus&#10;&#10;Kuvaus luotu, erittäin korkea luotettavuus">
            <a:extLst>
              <a:ext uri="{FF2B5EF4-FFF2-40B4-BE49-F238E27FC236}">
                <a16:creationId xmlns:a16="http://schemas.microsoft.com/office/drawing/2014/main" id="{A235BA2C-653A-4F95-AD38-3CAF7BA5E6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43905" y="4122982"/>
            <a:ext cx="3779963" cy="2510568"/>
          </a:xfrm>
          <a:prstGeom prst="rect">
            <a:avLst/>
          </a:prstGeom>
        </p:spPr>
      </p:pic>
      <p:pic>
        <p:nvPicPr>
          <p:cNvPr id="17" name="Kuva 17" descr="Kuva, joka sisältää kohteen henkilö, ulko, punainen, rakennus&#10;&#10;Kuvaus luotu, erittäin korkea luotettavuus">
            <a:extLst>
              <a:ext uri="{FF2B5EF4-FFF2-40B4-BE49-F238E27FC236}">
                <a16:creationId xmlns:a16="http://schemas.microsoft.com/office/drawing/2014/main" id="{272CCBFE-B36A-430A-967F-F41C1BA39F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1410" y="2364453"/>
            <a:ext cx="2833788" cy="1835047"/>
          </a:xfrm>
          <a:prstGeom prst="rect">
            <a:avLst/>
          </a:prstGeom>
        </p:spPr>
      </p:pic>
      <p:sp>
        <p:nvSpPr>
          <p:cNvPr id="19" name="Tekstiruutu 18">
            <a:extLst>
              <a:ext uri="{FF2B5EF4-FFF2-40B4-BE49-F238E27FC236}">
                <a16:creationId xmlns:a16="http://schemas.microsoft.com/office/drawing/2014/main" id="{11F85759-9690-4F69-AD77-A96C0C5EC986}"/>
              </a:ext>
            </a:extLst>
          </p:cNvPr>
          <p:cNvSpPr txBox="1"/>
          <p:nvPr/>
        </p:nvSpPr>
        <p:spPr>
          <a:xfrm>
            <a:off x="-374232" y="233447"/>
            <a:ext cx="2743200" cy="461665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i-FI" sz="2400">
                <a:solidFill>
                  <a:srgbClr val="FFFFFF"/>
                </a:solidFill>
              </a:rPr>
              <a:t>Ice hockey</a:t>
            </a:r>
          </a:p>
        </p:txBody>
      </p:sp>
      <p:sp>
        <p:nvSpPr>
          <p:cNvPr id="2" name="Tekstiruutu 1">
            <a:extLst>
              <a:ext uri="{FF2B5EF4-FFF2-40B4-BE49-F238E27FC236}">
                <a16:creationId xmlns:a16="http://schemas.microsoft.com/office/drawing/2014/main" id="{8A3EE6DA-0A86-4E18-8170-524CB9ECD9E3}"/>
              </a:ext>
            </a:extLst>
          </p:cNvPr>
          <p:cNvSpPr txBox="1"/>
          <p:nvPr/>
        </p:nvSpPr>
        <p:spPr>
          <a:xfrm>
            <a:off x="6483947" y="4075557"/>
            <a:ext cx="2743200" cy="461665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i-FI" sz="2400" err="1">
                <a:solidFill>
                  <a:srgbClr val="FFFFFF"/>
                </a:solidFill>
              </a:rPr>
              <a:t>Salty</a:t>
            </a:r>
            <a:r>
              <a:rPr lang="fi-FI" sz="2400">
                <a:solidFill>
                  <a:srgbClr val="FFFFFF"/>
                </a:solidFill>
              </a:rPr>
              <a:t> </a:t>
            </a:r>
            <a:r>
              <a:rPr lang="fi-FI" sz="2400" err="1">
                <a:solidFill>
                  <a:srgbClr val="FFFFFF"/>
                </a:solidFill>
              </a:rPr>
              <a:t>liquorice</a:t>
            </a:r>
          </a:p>
        </p:txBody>
      </p:sp>
      <p:sp>
        <p:nvSpPr>
          <p:cNvPr id="4" name="Tekstiruutu 1">
            <a:extLst>
              <a:ext uri="{FF2B5EF4-FFF2-40B4-BE49-F238E27FC236}">
                <a16:creationId xmlns:a16="http://schemas.microsoft.com/office/drawing/2014/main" id="{20623F96-701B-48D5-A437-B55D26307091}"/>
              </a:ext>
            </a:extLst>
          </p:cNvPr>
          <p:cNvSpPr txBox="1"/>
          <p:nvPr/>
        </p:nvSpPr>
        <p:spPr>
          <a:xfrm>
            <a:off x="6613146" y="63921"/>
            <a:ext cx="2743200" cy="461665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i-FI" sz="2400" err="1">
                <a:solidFill>
                  <a:srgbClr val="FFFFFF"/>
                </a:solidFill>
              </a:rPr>
              <a:t>Rye</a:t>
            </a:r>
            <a:r>
              <a:rPr lang="fi-FI" sz="2400">
                <a:solidFill>
                  <a:srgbClr val="FFFFFF"/>
                </a:solidFill>
              </a:rPr>
              <a:t> </a:t>
            </a:r>
            <a:r>
              <a:rPr lang="fi-FI" sz="2400" err="1">
                <a:solidFill>
                  <a:srgbClr val="FFFFFF"/>
                </a:solidFill>
              </a:rPr>
              <a:t>bread</a:t>
            </a:r>
            <a:endParaRPr lang="fi-FI" sz="2400">
              <a:solidFill>
                <a:srgbClr val="FFFFFF"/>
              </a:solidFill>
            </a:endParaRPr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836BDE75-C267-4BB9-8A76-66C6E3AFB7FD}"/>
              </a:ext>
            </a:extLst>
          </p:cNvPr>
          <p:cNvSpPr txBox="1"/>
          <p:nvPr/>
        </p:nvSpPr>
        <p:spPr>
          <a:xfrm>
            <a:off x="-373423" y="3769999"/>
            <a:ext cx="2743200" cy="461665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i-FI" sz="2400">
                <a:solidFill>
                  <a:srgbClr val="FFFFFF"/>
                </a:solidFill>
              </a:rPr>
              <a:t>Santa </a:t>
            </a:r>
            <a:r>
              <a:rPr lang="fi-FI" sz="2400" err="1">
                <a:solidFill>
                  <a:srgbClr val="FFFFFF"/>
                </a:solidFill>
              </a:rPr>
              <a:t>claus</a:t>
            </a:r>
            <a:endParaRPr lang="fi-FI" sz="2400">
              <a:solidFill>
                <a:srgbClr val="FFFFFF"/>
              </a:solidFill>
            </a:endParaRPr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094703BA-FE6F-4AEB-A8F6-474CC6474350}"/>
              </a:ext>
            </a:extLst>
          </p:cNvPr>
          <p:cNvSpPr txBox="1"/>
          <p:nvPr/>
        </p:nvSpPr>
        <p:spPr>
          <a:xfrm>
            <a:off x="6689162" y="3564736"/>
            <a:ext cx="2743200" cy="461665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i-FI" sz="2400">
                <a:solidFill>
                  <a:srgbClr val="FFFFFF"/>
                </a:solidFill>
              </a:rPr>
              <a:t>Sauna</a:t>
            </a:r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AB695D26-97B5-43BA-B5C5-7B82EB83CE2C}"/>
              </a:ext>
            </a:extLst>
          </p:cNvPr>
          <p:cNvSpPr txBox="1"/>
          <p:nvPr/>
        </p:nvSpPr>
        <p:spPr>
          <a:xfrm>
            <a:off x="1939955" y="4520881"/>
            <a:ext cx="2743200" cy="461665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i-FI" sz="2400" err="1">
                <a:solidFill>
                  <a:srgbClr val="FFFFFF"/>
                </a:solidFill>
              </a:rPr>
              <a:t>Moomin</a:t>
            </a:r>
            <a:endParaRPr lang="fi-FI" sz="2400"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2" name="Rectangle 72">
            <a:extLst>
              <a:ext uri="{FF2B5EF4-FFF2-40B4-BE49-F238E27FC236}">
                <a16:creationId xmlns:a16="http://schemas.microsoft.com/office/drawing/2014/main" id="{4841EA57-DEA6-4BE9-B11E-1FBCC76BE16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8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700" name="Picture 6" descr="File:Boreal forest in Finland.JPG">
            <a:hlinkClick r:id="rId2" action="ppaction://hlinkfile"/>
          </p:cNvPr>
          <p:cNvPicPr>
            <a:picLocks noChangeAspect="1" noChangeArrowheads="1"/>
          </p:cNvPicPr>
          <p:nvPr/>
        </p:nvPicPr>
        <p:blipFill rotWithShape="1">
          <a:blip r:embed="rId3"/>
          <a:srcRect r="-3" b="27122"/>
          <a:stretch/>
        </p:blipFill>
        <p:spPr bwMode="auto">
          <a:xfrm>
            <a:off x="4444680" y="10"/>
            <a:ext cx="4699318" cy="2285990"/>
          </a:xfrm>
          <a:custGeom>
            <a:avLst/>
            <a:gdLst>
              <a:gd name="connsiteX0" fmla="*/ 0 w 6265758"/>
              <a:gd name="connsiteY0" fmla="*/ 0 h 2286000"/>
              <a:gd name="connsiteX1" fmla="*/ 6265758 w 6265758"/>
              <a:gd name="connsiteY1" fmla="*/ 0 h 2286000"/>
              <a:gd name="connsiteX2" fmla="*/ 6265758 w 6265758"/>
              <a:gd name="connsiteY2" fmla="*/ 2286000 h 2286000"/>
              <a:gd name="connsiteX3" fmla="*/ 1062168 w 6265758"/>
              <a:gd name="connsiteY3" fmla="*/ 2286000 h 2286000"/>
              <a:gd name="connsiteX4" fmla="*/ 790683 w 6265758"/>
              <a:gd name="connsiteY4" fmla="*/ 1700078 h 2286000"/>
              <a:gd name="connsiteX5" fmla="*/ 787725 w 6265758"/>
              <a:gd name="connsiteY5" fmla="*/ 1700078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65758" h="2286000">
                <a:moveTo>
                  <a:pt x="0" y="0"/>
                </a:moveTo>
                <a:lnTo>
                  <a:pt x="6265758" y="0"/>
                </a:lnTo>
                <a:lnTo>
                  <a:pt x="6265758" y="2286000"/>
                </a:lnTo>
                <a:lnTo>
                  <a:pt x="1062168" y="2286000"/>
                </a:lnTo>
                <a:lnTo>
                  <a:pt x="790683" y="1700078"/>
                </a:lnTo>
                <a:lnTo>
                  <a:pt x="787725" y="1700078"/>
                </a:lnTo>
                <a:close/>
              </a:path>
            </a:pathLst>
          </a:custGeom>
          <a:noFill/>
        </p:spPr>
      </p:pic>
      <p:pic>
        <p:nvPicPr>
          <p:cNvPr id="2" name="Kuva 2"/>
          <p:cNvPicPr>
            <a:picLocks noChangeAspect="1"/>
          </p:cNvPicPr>
          <p:nvPr/>
        </p:nvPicPr>
        <p:blipFill rotWithShape="1">
          <a:blip r:embed="rId4"/>
          <a:srcRect t="10572" r="3" b="3"/>
          <a:stretch/>
        </p:blipFill>
        <p:spPr>
          <a:xfrm>
            <a:off x="5241306" y="2286000"/>
            <a:ext cx="3902692" cy="2286000"/>
          </a:xfrm>
          <a:custGeom>
            <a:avLst/>
            <a:gdLst>
              <a:gd name="connsiteX0" fmla="*/ 0 w 5203590"/>
              <a:gd name="connsiteY0" fmla="*/ 0 h 2286000"/>
              <a:gd name="connsiteX1" fmla="*/ 5203590 w 5203590"/>
              <a:gd name="connsiteY1" fmla="*/ 0 h 2286000"/>
              <a:gd name="connsiteX2" fmla="*/ 5203590 w 5203590"/>
              <a:gd name="connsiteY2" fmla="*/ 2286000 h 2286000"/>
              <a:gd name="connsiteX3" fmla="*/ 1059212 w 5203590"/>
              <a:gd name="connsiteY3" fmla="*/ 2286000 h 2286000"/>
              <a:gd name="connsiteX4" fmla="*/ 925708 w 5203590"/>
              <a:gd name="connsiteY4" fmla="*/ 1997870 h 2286000"/>
              <a:gd name="connsiteX5" fmla="*/ 925707 w 5203590"/>
              <a:gd name="connsiteY5" fmla="*/ 199787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03590" h="2286000">
                <a:moveTo>
                  <a:pt x="0" y="0"/>
                </a:moveTo>
                <a:lnTo>
                  <a:pt x="5203590" y="0"/>
                </a:lnTo>
                <a:lnTo>
                  <a:pt x="5203590" y="2286000"/>
                </a:lnTo>
                <a:lnTo>
                  <a:pt x="1059212" y="2286000"/>
                </a:lnTo>
                <a:lnTo>
                  <a:pt x="925708" y="1997870"/>
                </a:lnTo>
                <a:lnTo>
                  <a:pt x="925707" y="1997870"/>
                </a:lnTo>
                <a:close/>
              </a:path>
            </a:pathLst>
          </a:custGeom>
        </p:spPr>
      </p:pic>
      <p:pic>
        <p:nvPicPr>
          <p:cNvPr id="4" name="Kuva 4"/>
          <p:cNvPicPr>
            <a:picLocks noChangeAspect="1"/>
          </p:cNvPicPr>
          <p:nvPr/>
        </p:nvPicPr>
        <p:blipFill rotWithShape="1">
          <a:blip r:embed="rId5"/>
          <a:srcRect t="1813" r="-1" b="-1"/>
          <a:stretch/>
        </p:blipFill>
        <p:spPr>
          <a:xfrm>
            <a:off x="6035713" y="4572000"/>
            <a:ext cx="3108287" cy="2286000"/>
          </a:xfrm>
          <a:custGeom>
            <a:avLst/>
            <a:gdLst>
              <a:gd name="connsiteX0" fmla="*/ 0 w 4144382"/>
              <a:gd name="connsiteY0" fmla="*/ 0 h 2286000"/>
              <a:gd name="connsiteX1" fmla="*/ 4144382 w 4144382"/>
              <a:gd name="connsiteY1" fmla="*/ 0 h 2286000"/>
              <a:gd name="connsiteX2" fmla="*/ 4144382 w 4144382"/>
              <a:gd name="connsiteY2" fmla="*/ 2286000 h 2286000"/>
              <a:gd name="connsiteX3" fmla="*/ 1054581 w 4144382"/>
              <a:gd name="connsiteY3" fmla="*/ 2286000 h 2286000"/>
              <a:gd name="connsiteX4" fmla="*/ 1054581 w 4144382"/>
              <a:gd name="connsiteY4" fmla="*/ 2285999 h 2286000"/>
              <a:gd name="connsiteX5" fmla="*/ 1059211 w 4144382"/>
              <a:gd name="connsiteY5" fmla="*/ 2285999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44382" h="2286000">
                <a:moveTo>
                  <a:pt x="0" y="0"/>
                </a:moveTo>
                <a:lnTo>
                  <a:pt x="4144382" y="0"/>
                </a:lnTo>
                <a:lnTo>
                  <a:pt x="4144382" y="2286000"/>
                </a:lnTo>
                <a:lnTo>
                  <a:pt x="1054581" y="2286000"/>
                </a:lnTo>
                <a:lnTo>
                  <a:pt x="1054581" y="2285999"/>
                </a:lnTo>
                <a:lnTo>
                  <a:pt x="1059211" y="2285999"/>
                </a:lnTo>
                <a:close/>
              </a:path>
            </a:pathLst>
          </a:custGeom>
        </p:spPr>
      </p:pic>
      <p:sp>
        <p:nvSpPr>
          <p:cNvPr id="75" name="Freeform 15">
            <a:extLst>
              <a:ext uri="{FF2B5EF4-FFF2-40B4-BE49-F238E27FC236}">
                <a16:creationId xmlns:a16="http://schemas.microsoft.com/office/drawing/2014/main" id="{A26922E4-CEB0-4BFE-BAD1-403E6A417D0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192652" cy="6858000"/>
          </a:xfrm>
          <a:custGeom>
            <a:avLst/>
            <a:gdLst>
              <a:gd name="connsiteX0" fmla="*/ 0 w 9590203"/>
              <a:gd name="connsiteY0" fmla="*/ 0 h 6858000"/>
              <a:gd name="connsiteX1" fmla="*/ 6414049 w 9590203"/>
              <a:gd name="connsiteY1" fmla="*/ 0 h 6858000"/>
              <a:gd name="connsiteX2" fmla="*/ 9590203 w 9590203"/>
              <a:gd name="connsiteY2" fmla="*/ 6858000 h 6858000"/>
              <a:gd name="connsiteX3" fmla="*/ 0 w 959020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90203" h="6858000">
                <a:moveTo>
                  <a:pt x="0" y="0"/>
                </a:moveTo>
                <a:lnTo>
                  <a:pt x="6414049" y="0"/>
                </a:lnTo>
                <a:lnTo>
                  <a:pt x="9590203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9697" name="Otsikko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381603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500" b="1" u="sng" dirty="0">
                <a:solidFill>
                  <a:srgbClr val="000000"/>
                </a:solidFill>
              </a:rPr>
              <a:t>Finnish</a:t>
            </a:r>
            <a:r>
              <a:rPr lang="en-US" sz="3500" b="1" u="sng" kern="1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nature</a:t>
            </a:r>
          </a:p>
        </p:txBody>
      </p:sp>
      <p:sp>
        <p:nvSpPr>
          <p:cNvPr id="29698" name="Tekstikehys 3"/>
          <p:cNvSpPr txBox="1">
            <a:spLocks noChangeArrowheads="1"/>
          </p:cNvSpPr>
          <p:nvPr/>
        </p:nvSpPr>
        <p:spPr bwMode="auto">
          <a:xfrm>
            <a:off x="373073" y="2021249"/>
            <a:ext cx="4536250" cy="415571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+mn-lt"/>
                <a:cs typeface="+mn-cs"/>
              </a:rPr>
              <a:t> In Finland we have over </a:t>
            </a:r>
            <a:r>
              <a:rPr lang="en-US" sz="2000" dirty="0" smtClean="0">
                <a:solidFill>
                  <a:srgbClr val="000000"/>
                </a:solidFill>
                <a:latin typeface="+mn-lt"/>
                <a:cs typeface="+mn-cs"/>
              </a:rPr>
              <a:t>180 </a:t>
            </a:r>
            <a:r>
              <a:rPr lang="en-US" sz="2000" dirty="0">
                <a:solidFill>
                  <a:srgbClr val="000000"/>
                </a:solidFill>
                <a:latin typeface="+mn-lt"/>
                <a:cs typeface="+mn-cs"/>
              </a:rPr>
              <a:t>000 lakes</a:t>
            </a:r>
            <a:r>
              <a:rPr lang="en-US" sz="2000" dirty="0">
                <a:solidFill>
                  <a:srgbClr val="000000"/>
                </a:solidFill>
                <a:latin typeface="+mn-lt"/>
                <a:cs typeface="Calibri"/>
              </a:rPr>
              <a:t>.</a:t>
            </a:r>
          </a:p>
          <a:p>
            <a:pPr indent="-2286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+mn-lt"/>
                <a:cs typeface="+mn-cs"/>
              </a:rPr>
              <a:t> Nature consist of lakes, forests and</a:t>
            </a:r>
            <a:endParaRPr lang="en-US" sz="2000" dirty="0">
              <a:solidFill>
                <a:srgbClr val="000000"/>
              </a:solidFill>
              <a:latin typeface="+mn-lt"/>
              <a:ea typeface="Calibri"/>
              <a:cs typeface="Calibri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rgbClr val="000000"/>
              </a:buClr>
              <a:buSzPct val="80000"/>
            </a:pPr>
            <a:r>
              <a:rPr lang="en-US" sz="2000" dirty="0">
                <a:solidFill>
                  <a:srgbClr val="000000"/>
                </a:solidFill>
                <a:latin typeface="+mn-lt"/>
                <a:cs typeface="+mn-cs"/>
              </a:rPr>
              <a:t>     swamps.</a:t>
            </a:r>
            <a:endParaRPr lang="en-US" sz="2000" dirty="0">
              <a:solidFill>
                <a:srgbClr val="000000"/>
              </a:solidFill>
              <a:latin typeface="+mn-lt"/>
              <a:ea typeface="Calibri"/>
              <a:cs typeface="Calibri"/>
            </a:endParaRPr>
          </a:p>
          <a:p>
            <a:pPr indent="-2286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rgbClr val="000000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+mn-lt"/>
                <a:cs typeface="+mn-cs"/>
              </a:rPr>
              <a:t>Four seasons:</a:t>
            </a:r>
            <a:endParaRPr lang="en-US" sz="2000" dirty="0">
              <a:solidFill>
                <a:srgbClr val="000000"/>
              </a:solidFill>
              <a:latin typeface="+mn-lt"/>
              <a:cs typeface="Calibri"/>
            </a:endParaRPr>
          </a:p>
          <a:p>
            <a:pPr lvl="1" indent="-2286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rgbClr val="FFFFFF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+mn-lt"/>
                <a:cs typeface="+mn-cs"/>
              </a:rPr>
              <a:t>Winter</a:t>
            </a:r>
            <a:endParaRPr lang="en-US" sz="2000" dirty="0">
              <a:solidFill>
                <a:srgbClr val="000000"/>
              </a:solidFill>
              <a:latin typeface="+mn-lt"/>
              <a:cs typeface="Calibri"/>
            </a:endParaRPr>
          </a:p>
          <a:p>
            <a:pPr lvl="1" indent="-2286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rgbClr val="FFFFFF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+mn-lt"/>
                <a:cs typeface="Calibri"/>
              </a:rPr>
              <a:t>Autumn</a:t>
            </a:r>
            <a:endParaRPr lang="en-US" sz="2000" dirty="0">
              <a:solidFill>
                <a:srgbClr val="000000"/>
              </a:solidFill>
              <a:latin typeface="+mn-lt"/>
              <a:ea typeface="Calibri"/>
              <a:cs typeface="Calibri"/>
            </a:endParaRPr>
          </a:p>
          <a:p>
            <a:pPr lvl="1" indent="-2286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rgbClr val="FFFFFF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+mn-lt"/>
                <a:cs typeface="+mn-cs"/>
              </a:rPr>
              <a:t>Summer</a:t>
            </a:r>
            <a:endParaRPr lang="en-US" sz="2000" dirty="0">
              <a:solidFill>
                <a:srgbClr val="000000"/>
              </a:solidFill>
              <a:latin typeface="+mn-lt"/>
              <a:cs typeface="Calibri"/>
            </a:endParaRPr>
          </a:p>
          <a:p>
            <a:pPr lvl="1" indent="-2286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rgbClr val="FFFFFF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+mn-lt"/>
                <a:cs typeface="Calibri"/>
              </a:rPr>
              <a:t>Spring.</a:t>
            </a:r>
            <a:endParaRPr lang="en-US" sz="2000" dirty="0">
              <a:solidFill>
                <a:srgbClr val="000000"/>
              </a:solidFill>
              <a:latin typeface="+mn-lt"/>
              <a:ea typeface="Calibri"/>
              <a:cs typeface="Calibri"/>
            </a:endParaRPr>
          </a:p>
          <a:p>
            <a:pPr indent="-2286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0000"/>
              </a:solidFill>
              <a:latin typeface="+mn-lt"/>
              <a:cs typeface="Calibri"/>
            </a:endParaRPr>
          </a:p>
          <a:p>
            <a:pPr indent="-2286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0000"/>
              </a:solidFill>
              <a:latin typeface="+mn-lt"/>
              <a:cs typeface="Calibri"/>
            </a:endParaRPr>
          </a:p>
          <a:p>
            <a:pPr indent="-2286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</a:pPr>
            <a:endParaRPr lang="en-US" sz="1700" dirty="0">
              <a:solidFill>
                <a:srgbClr val="000000"/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8" descr="IMGP1585"/>
          <p:cNvPicPr>
            <a:picLocks noGrp="1" noChangeAspect="1" noChangeArrowheads="1"/>
          </p:cNvPicPr>
          <p:nvPr>
            <p:ph sz="half" idx="4294967295"/>
          </p:nvPr>
        </p:nvPicPr>
        <p:blipFill rotWithShape="1">
          <a:blip r:embed="rId2" cstate="print"/>
          <a:srcRect l="18957" r="26306"/>
          <a:stretch/>
        </p:blipFill>
        <p:spPr>
          <a:xfrm>
            <a:off x="3490913" y="-9525"/>
            <a:ext cx="5653087" cy="6867525"/>
          </a:xfrm>
          <a:prstGeom prst="rect">
            <a:avLst/>
          </a:prstGeom>
        </p:spPr>
      </p:pic>
      <p:pic>
        <p:nvPicPr>
          <p:cNvPr id="30723" name="Picture 9" descr="IMGP1586"/>
          <p:cNvPicPr>
            <a:picLocks noGrp="1" noChangeAspect="1" noChangeArrowheads="1"/>
          </p:cNvPicPr>
          <p:nvPr>
            <p:ph sz="quarter" idx="4294967295"/>
          </p:nvPr>
        </p:nvPicPr>
        <p:blipFill rotWithShape="1">
          <a:blip r:embed="rId3"/>
          <a:srcRect r="2" b="1389"/>
          <a:stretch/>
        </p:blipFill>
        <p:spPr>
          <a:xfrm>
            <a:off x="0" y="2300288"/>
            <a:ext cx="3428641" cy="2242868"/>
          </a:xfrm>
          <a:prstGeom prst="rect">
            <a:avLst/>
          </a:prstGeom>
        </p:spPr>
      </p:pic>
      <p:pic>
        <p:nvPicPr>
          <p:cNvPr id="30724" name="Picture 10" descr="IMGP1587"/>
          <p:cNvPicPr>
            <a:picLocks noGrp="1" noChangeAspect="1" noChangeArrowheads="1"/>
          </p:cNvPicPr>
          <p:nvPr>
            <p:ph sz="quarter" idx="4294967295"/>
          </p:nvPr>
        </p:nvPicPr>
        <p:blipFill rotWithShape="1">
          <a:blip r:embed="rId4"/>
          <a:srcRect r="2" b="2345"/>
          <a:stretch/>
        </p:blipFill>
        <p:spPr>
          <a:xfrm>
            <a:off x="0" y="4594225"/>
            <a:ext cx="3428641" cy="2263775"/>
          </a:xfrm>
          <a:prstGeom prst="rect">
            <a:avLst/>
          </a:prstGeom>
        </p:spPr>
      </p:pic>
      <p:pic>
        <p:nvPicPr>
          <p:cNvPr id="2" name="Kuva 2"/>
          <p:cNvPicPr>
            <a:picLocks noChangeAspect="1"/>
          </p:cNvPicPr>
          <p:nvPr/>
        </p:nvPicPr>
        <p:blipFill rotWithShape="1">
          <a:blip r:embed="rId5"/>
          <a:srcRect t="1420" r="2" b="2"/>
          <a:stretch/>
        </p:blipFill>
        <p:spPr>
          <a:xfrm>
            <a:off x="20" y="4241"/>
            <a:ext cx="3428430" cy="2221942"/>
          </a:xfrm>
          <a:prstGeom prst="rect">
            <a:avLst/>
          </a:prstGeom>
        </p:spPr>
      </p:pic>
      <p:sp>
        <p:nvSpPr>
          <p:cNvPr id="4" name="Tekstiruutu 3"/>
          <p:cNvSpPr txBox="1"/>
          <p:nvPr/>
        </p:nvSpPr>
        <p:spPr>
          <a:xfrm>
            <a:off x="3637178" y="143546"/>
            <a:ext cx="2743200" cy="584775"/>
          </a:xfrm>
          <a:prstGeom prst="rect">
            <a:avLst/>
          </a:prstGeom>
          <a:solidFill>
            <a:schemeClr val="tx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i-FI" sz="3200" b="1" err="1">
                <a:solidFill>
                  <a:schemeClr val="bg1"/>
                </a:solidFill>
                <a:latin typeface="Calibri"/>
                <a:cs typeface="Calibri"/>
              </a:rPr>
              <a:t>Midnight</a:t>
            </a:r>
            <a:r>
              <a:rPr lang="fi-FI" sz="3200" b="1">
                <a:solidFill>
                  <a:schemeClr val="bg1"/>
                </a:solidFill>
                <a:latin typeface="Calibri"/>
                <a:cs typeface="Calibri"/>
              </a:rPr>
              <a:t> </a:t>
            </a:r>
            <a:r>
              <a:rPr lang="fi-FI" sz="3200" b="1" err="1">
                <a:solidFill>
                  <a:schemeClr val="bg1"/>
                </a:solidFill>
                <a:latin typeface="Calibri"/>
                <a:cs typeface="Calibri"/>
              </a:rPr>
              <a:t>sun</a:t>
            </a:r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EC670204-8091-4024-A484-9A0E167FB435}"/>
              </a:ext>
            </a:extLst>
          </p:cNvPr>
          <p:cNvSpPr txBox="1"/>
          <p:nvPr/>
        </p:nvSpPr>
        <p:spPr>
          <a:xfrm>
            <a:off x="5818876" y="3664315"/>
            <a:ext cx="3160143" cy="304698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fi-FI" sz="2400" dirty="0" err="1">
                <a:solidFill>
                  <a:schemeClr val="bg1"/>
                </a:solidFill>
                <a:latin typeface="Calibri"/>
                <a:cs typeface="Calibri"/>
              </a:rPr>
              <a:t>The</a:t>
            </a:r>
            <a:r>
              <a:rPr lang="fi-FI" sz="240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fi-FI" sz="2400" dirty="0" err="1">
                <a:solidFill>
                  <a:schemeClr val="bg1"/>
                </a:solidFill>
                <a:latin typeface="Calibri"/>
                <a:cs typeface="Calibri"/>
              </a:rPr>
              <a:t>sun</a:t>
            </a:r>
            <a:r>
              <a:rPr lang="fi-FI" sz="240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fi-FI" sz="2400" dirty="0" err="1">
                <a:solidFill>
                  <a:schemeClr val="bg1"/>
                </a:solidFill>
                <a:latin typeface="Calibri"/>
                <a:cs typeface="Calibri"/>
              </a:rPr>
              <a:t>remains</a:t>
            </a:r>
            <a:r>
              <a:rPr lang="fi-FI" sz="240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fi-FI" sz="2400" dirty="0" err="1">
                <a:solidFill>
                  <a:schemeClr val="bg1"/>
                </a:solidFill>
                <a:latin typeface="Calibri"/>
                <a:cs typeface="Calibri"/>
              </a:rPr>
              <a:t>visible</a:t>
            </a:r>
            <a:r>
              <a:rPr lang="fi-FI" sz="240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fi-FI" sz="2400" dirty="0" err="1">
                <a:solidFill>
                  <a:schemeClr val="bg1"/>
                </a:solidFill>
                <a:latin typeface="Calibri"/>
                <a:cs typeface="Calibri"/>
              </a:rPr>
              <a:t>troughout</a:t>
            </a:r>
            <a:r>
              <a:rPr lang="fi-FI" sz="240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fi-FI" sz="2400" dirty="0" err="1">
                <a:solidFill>
                  <a:schemeClr val="bg1"/>
                </a:solidFill>
                <a:latin typeface="Calibri"/>
                <a:cs typeface="Calibri"/>
              </a:rPr>
              <a:t>the</a:t>
            </a:r>
            <a:r>
              <a:rPr lang="fi-FI" sz="240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fi-FI" sz="2400" dirty="0" err="1">
                <a:solidFill>
                  <a:schemeClr val="bg1"/>
                </a:solidFill>
                <a:latin typeface="Calibri"/>
                <a:cs typeface="Calibri"/>
              </a:rPr>
              <a:t>night</a:t>
            </a:r>
            <a:r>
              <a:rPr lang="fi-FI" sz="2400" dirty="0">
                <a:solidFill>
                  <a:schemeClr val="bg1"/>
                </a:solidFill>
                <a:latin typeface="Calibri"/>
                <a:cs typeface="Calibri"/>
              </a:rPr>
              <a:t>.</a:t>
            </a:r>
            <a:endParaRPr lang="fi-FI" sz="2400" dirty="0">
              <a:solidFill>
                <a:schemeClr val="bg1"/>
              </a:solidFill>
              <a:latin typeface="Calibri"/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fi-FI" sz="2400" dirty="0" err="1">
                <a:solidFill>
                  <a:schemeClr val="bg1"/>
                </a:solidFill>
                <a:latin typeface="Calibri"/>
                <a:cs typeface="Calibri"/>
              </a:rPr>
              <a:t>Only</a:t>
            </a:r>
            <a:r>
              <a:rPr lang="fi-FI" sz="240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fi-FI" sz="2400" dirty="0" err="1">
                <a:solidFill>
                  <a:schemeClr val="bg1"/>
                </a:solidFill>
                <a:latin typeface="Calibri"/>
                <a:cs typeface="Calibri"/>
              </a:rPr>
              <a:t>seen</a:t>
            </a:r>
            <a:r>
              <a:rPr lang="fi-FI" sz="2400" dirty="0">
                <a:solidFill>
                  <a:schemeClr val="bg1"/>
                </a:solidFill>
                <a:latin typeface="Calibri"/>
                <a:cs typeface="Calibri"/>
              </a:rPr>
              <a:t> in </a:t>
            </a:r>
            <a:r>
              <a:rPr lang="fi-FI" sz="2400" dirty="0" err="1">
                <a:solidFill>
                  <a:schemeClr val="bg1"/>
                </a:solidFill>
                <a:latin typeface="Calibri"/>
                <a:cs typeface="Calibri"/>
              </a:rPr>
              <a:t>polar</a:t>
            </a:r>
            <a:r>
              <a:rPr lang="fi-FI" sz="240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fi-FI" sz="2400" dirty="0" err="1">
                <a:solidFill>
                  <a:schemeClr val="bg1"/>
                </a:solidFill>
                <a:latin typeface="Calibri"/>
                <a:cs typeface="Calibri"/>
              </a:rPr>
              <a:t>circles</a:t>
            </a:r>
            <a:r>
              <a:rPr lang="fi-FI" sz="2400" dirty="0">
                <a:solidFill>
                  <a:schemeClr val="bg1"/>
                </a:solidFill>
                <a:latin typeface="Calibri"/>
                <a:cs typeface="Calibri"/>
              </a:rPr>
              <a:t>.</a:t>
            </a:r>
            <a:endParaRPr lang="fi-FI" sz="2400" dirty="0">
              <a:solidFill>
                <a:schemeClr val="bg1"/>
              </a:solidFill>
              <a:latin typeface="Calibri"/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fi-FI" sz="2400" dirty="0" err="1">
                <a:solidFill>
                  <a:schemeClr val="bg1"/>
                </a:solidFill>
                <a:latin typeface="Calibri"/>
                <a:cs typeface="Calibri"/>
              </a:rPr>
              <a:t>It's</a:t>
            </a:r>
            <a:r>
              <a:rPr lang="fi-FI" sz="240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fi-FI" sz="2400" dirty="0" err="1">
                <a:solidFill>
                  <a:schemeClr val="bg1"/>
                </a:solidFill>
                <a:latin typeface="Calibri"/>
                <a:cs typeface="Calibri"/>
              </a:rPr>
              <a:t>because</a:t>
            </a:r>
            <a:r>
              <a:rPr lang="fi-FI" sz="2400" dirty="0">
                <a:solidFill>
                  <a:schemeClr val="bg1"/>
                </a:solidFill>
                <a:latin typeface="Calibri"/>
                <a:cs typeface="Calibri"/>
              </a:rPr>
              <a:t> of </a:t>
            </a:r>
            <a:r>
              <a:rPr lang="fi-FI" sz="2400" dirty="0" err="1">
                <a:solidFill>
                  <a:schemeClr val="bg1"/>
                </a:solidFill>
                <a:latin typeface="Calibri"/>
                <a:cs typeface="Calibri"/>
              </a:rPr>
              <a:t>the</a:t>
            </a:r>
            <a:r>
              <a:rPr lang="fi-FI" sz="240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fi-FI" sz="2400" dirty="0" err="1">
                <a:solidFill>
                  <a:schemeClr val="bg1"/>
                </a:solidFill>
                <a:latin typeface="Calibri"/>
                <a:cs typeface="Calibri"/>
              </a:rPr>
              <a:t>inclination</a:t>
            </a:r>
            <a:r>
              <a:rPr lang="fi-FI" sz="2400" dirty="0">
                <a:solidFill>
                  <a:schemeClr val="bg1"/>
                </a:solidFill>
                <a:latin typeface="Calibri"/>
                <a:cs typeface="Calibri"/>
              </a:rPr>
              <a:t> of </a:t>
            </a:r>
            <a:r>
              <a:rPr lang="fi-FI" sz="2400" dirty="0" err="1">
                <a:solidFill>
                  <a:schemeClr val="bg1"/>
                </a:solidFill>
                <a:latin typeface="Calibri"/>
                <a:cs typeface="Calibri"/>
              </a:rPr>
              <a:t>the</a:t>
            </a:r>
            <a:r>
              <a:rPr lang="fi-FI" sz="240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fi-FI" sz="2400" dirty="0" err="1">
                <a:solidFill>
                  <a:schemeClr val="bg1"/>
                </a:solidFill>
                <a:latin typeface="Calibri"/>
                <a:cs typeface="Calibri"/>
              </a:rPr>
              <a:t>Earth's</a:t>
            </a:r>
            <a:r>
              <a:rPr lang="fi-FI" sz="240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fi-FI" sz="2400" dirty="0" err="1">
                <a:solidFill>
                  <a:schemeClr val="bg1"/>
                </a:solidFill>
                <a:latin typeface="Calibri"/>
                <a:cs typeface="Calibri"/>
              </a:rPr>
              <a:t>axis</a:t>
            </a:r>
            <a:r>
              <a:rPr lang="fi-FI" sz="2400" dirty="0">
                <a:solidFill>
                  <a:schemeClr val="bg1"/>
                </a:solidFill>
                <a:latin typeface="Calibri"/>
                <a:cs typeface="Calibri"/>
              </a:rPr>
              <a:t>.</a:t>
            </a:r>
            <a:endParaRPr lang="fi-FI" sz="2400" dirty="0">
              <a:solidFill>
                <a:schemeClr val="bg1"/>
              </a:solidFill>
              <a:latin typeface="Calibri"/>
              <a:ea typeface="Calibri"/>
              <a:cs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9" name="Rectangle 3277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4" name="Kuva 4"/>
          <p:cNvPicPr>
            <a:picLocks noChangeAspect="1"/>
          </p:cNvPicPr>
          <p:nvPr/>
        </p:nvPicPr>
        <p:blipFill rotWithShape="1">
          <a:blip r:embed="rId2"/>
          <a:srcRect l="3550" r="8449" b="-1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78" name="Rectangle 77">
            <a:extLst>
              <a:ext uri="{FF2B5EF4-FFF2-40B4-BE49-F238E27FC236}">
                <a16:creationId xmlns:a16="http://schemas.microsoft.com/office/drawing/2014/main" id="{5FE860FF-6214-458C-B8B6-840D3D4BD8A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6079A69E-2DBC-4FA4-8495-9B37C56A910E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0F80B1E9-A8C1-4802-BFFD-7FC81CD2112C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769" name="Rectangle 2"/>
          <p:cNvSpPr>
            <a:spLocks noGrp="1"/>
          </p:cNvSpPr>
          <p:nvPr>
            <p:ph type="title" idx="4294967295"/>
          </p:nvPr>
        </p:nvSpPr>
        <p:spPr>
          <a:xfrm>
            <a:off x="392906" y="5317240"/>
            <a:ext cx="8408194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100" u="sng">
                <a:solidFill>
                  <a:schemeClr val="bg1"/>
                </a:solidFill>
              </a:rPr>
              <a:t>Northern Lights</a:t>
            </a:r>
          </a:p>
        </p:txBody>
      </p:sp>
      <p:sp>
        <p:nvSpPr>
          <p:cNvPr id="2" name="Tekstiruutu 1">
            <a:extLst>
              <a:ext uri="{FF2B5EF4-FFF2-40B4-BE49-F238E27FC236}">
                <a16:creationId xmlns:a16="http://schemas.microsoft.com/office/drawing/2014/main" id="{CB1274E0-A4AD-40D7-80E7-FBFFE0FE2AFF}"/>
              </a:ext>
            </a:extLst>
          </p:cNvPr>
          <p:cNvSpPr txBox="1"/>
          <p:nvPr/>
        </p:nvSpPr>
        <p:spPr>
          <a:xfrm>
            <a:off x="224287" y="303362"/>
            <a:ext cx="2944483" cy="2246769"/>
          </a:xfrm>
          <a:prstGeom prst="rect">
            <a:avLst/>
          </a:prstGeom>
          <a:noFill/>
          <a:ln>
            <a:solidFill>
              <a:schemeClr val="bg2">
                <a:lumMod val="90000"/>
              </a:schemeClr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fi-FI" sz="2000" dirty="0">
                <a:solidFill>
                  <a:schemeClr val="bg2"/>
                </a:solidFill>
                <a:latin typeface="Arial"/>
                <a:cs typeface="Arial"/>
              </a:rPr>
              <a:t>A </a:t>
            </a:r>
            <a:r>
              <a:rPr lang="fi-FI" sz="2000" dirty="0" err="1">
                <a:solidFill>
                  <a:schemeClr val="bg2"/>
                </a:solidFill>
                <a:latin typeface="Arial"/>
                <a:cs typeface="Arial"/>
              </a:rPr>
              <a:t>natural</a:t>
            </a:r>
            <a:r>
              <a:rPr lang="fi-FI" sz="2000" dirty="0">
                <a:solidFill>
                  <a:schemeClr val="bg2"/>
                </a:solidFill>
                <a:latin typeface="Arial"/>
                <a:cs typeface="Arial"/>
              </a:rPr>
              <a:t> </a:t>
            </a:r>
            <a:r>
              <a:rPr lang="fi-FI" sz="2000" dirty="0" err="1">
                <a:solidFill>
                  <a:schemeClr val="bg2"/>
                </a:solidFill>
                <a:latin typeface="Arial"/>
                <a:cs typeface="Arial"/>
              </a:rPr>
              <a:t>light</a:t>
            </a:r>
            <a:r>
              <a:rPr lang="fi-FI" sz="2000" dirty="0">
                <a:solidFill>
                  <a:schemeClr val="bg2"/>
                </a:solidFill>
                <a:latin typeface="Arial"/>
                <a:cs typeface="Arial"/>
              </a:rPr>
              <a:t> </a:t>
            </a:r>
            <a:r>
              <a:rPr lang="fi-FI" sz="2000" dirty="0" err="1">
                <a:solidFill>
                  <a:schemeClr val="bg2"/>
                </a:solidFill>
                <a:latin typeface="Arial"/>
                <a:cs typeface="Arial"/>
              </a:rPr>
              <a:t>display</a:t>
            </a:r>
            <a:r>
              <a:rPr lang="fi-FI" sz="2000" dirty="0">
                <a:solidFill>
                  <a:schemeClr val="bg2"/>
                </a:solidFill>
                <a:latin typeface="Arial"/>
                <a:cs typeface="Arial"/>
              </a:rPr>
              <a:t> in </a:t>
            </a:r>
            <a:r>
              <a:rPr lang="fi-FI" sz="2000" dirty="0" err="1">
                <a:solidFill>
                  <a:schemeClr val="bg2"/>
                </a:solidFill>
                <a:latin typeface="Arial"/>
                <a:cs typeface="Arial"/>
              </a:rPr>
              <a:t>the</a:t>
            </a:r>
            <a:r>
              <a:rPr lang="fi-FI" sz="2000" dirty="0">
                <a:solidFill>
                  <a:schemeClr val="bg2"/>
                </a:solidFill>
                <a:latin typeface="Arial"/>
                <a:cs typeface="Arial"/>
              </a:rPr>
              <a:t> </a:t>
            </a:r>
            <a:r>
              <a:rPr lang="fi-FI" sz="2000" dirty="0" err="1">
                <a:solidFill>
                  <a:schemeClr val="bg2"/>
                </a:solidFill>
                <a:latin typeface="Arial"/>
                <a:cs typeface="Arial"/>
              </a:rPr>
              <a:t>Earth's</a:t>
            </a:r>
            <a:r>
              <a:rPr lang="fi-FI" sz="2000" dirty="0">
                <a:solidFill>
                  <a:schemeClr val="bg2"/>
                </a:solidFill>
                <a:latin typeface="Arial"/>
                <a:cs typeface="Arial"/>
              </a:rPr>
              <a:t> </a:t>
            </a:r>
            <a:r>
              <a:rPr lang="fi-FI" sz="2000" dirty="0" err="1">
                <a:solidFill>
                  <a:schemeClr val="bg2"/>
                </a:solidFill>
                <a:latin typeface="Arial"/>
                <a:cs typeface="Arial"/>
              </a:rPr>
              <a:t>sky</a:t>
            </a:r>
            <a:r>
              <a:rPr lang="fi-FI" sz="2000" dirty="0">
                <a:solidFill>
                  <a:schemeClr val="bg2"/>
                </a:solidFill>
                <a:latin typeface="Arial"/>
                <a:cs typeface="Arial"/>
              </a:rPr>
              <a:t>.</a:t>
            </a:r>
          </a:p>
          <a:p>
            <a:pPr marL="285750" indent="-285750">
              <a:buFont typeface="Arial"/>
              <a:buChar char="•"/>
            </a:pPr>
            <a:r>
              <a:rPr lang="fi-FI" sz="2000" dirty="0" err="1">
                <a:solidFill>
                  <a:schemeClr val="bg2"/>
                </a:solidFill>
                <a:latin typeface="Arial"/>
                <a:cs typeface="Arial"/>
              </a:rPr>
              <a:t>Mostly</a:t>
            </a:r>
            <a:r>
              <a:rPr lang="fi-FI" sz="2000" dirty="0">
                <a:solidFill>
                  <a:schemeClr val="bg2"/>
                </a:solidFill>
                <a:latin typeface="Arial"/>
                <a:cs typeface="Arial"/>
              </a:rPr>
              <a:t> </a:t>
            </a:r>
            <a:r>
              <a:rPr lang="fi-FI" sz="2000" dirty="0" err="1">
                <a:solidFill>
                  <a:schemeClr val="bg2"/>
                </a:solidFill>
                <a:latin typeface="Arial"/>
                <a:cs typeface="Arial"/>
              </a:rPr>
              <a:t>seen</a:t>
            </a:r>
            <a:r>
              <a:rPr lang="fi-FI" sz="2000" dirty="0">
                <a:solidFill>
                  <a:schemeClr val="bg2"/>
                </a:solidFill>
                <a:latin typeface="Arial"/>
                <a:cs typeface="Arial"/>
              </a:rPr>
              <a:t> </a:t>
            </a:r>
            <a:r>
              <a:rPr lang="fi-FI" sz="2000" dirty="0" err="1">
                <a:solidFill>
                  <a:schemeClr val="bg2"/>
                </a:solidFill>
                <a:latin typeface="Arial"/>
                <a:cs typeface="Arial"/>
              </a:rPr>
              <a:t>near</a:t>
            </a:r>
            <a:r>
              <a:rPr lang="fi-FI" sz="2000" dirty="0">
                <a:solidFill>
                  <a:schemeClr val="bg2"/>
                </a:solidFill>
                <a:latin typeface="Arial"/>
                <a:cs typeface="Arial"/>
              </a:rPr>
              <a:t> </a:t>
            </a:r>
            <a:r>
              <a:rPr lang="fi-FI" sz="2000" dirty="0" err="1">
                <a:solidFill>
                  <a:schemeClr val="bg2"/>
                </a:solidFill>
                <a:latin typeface="Arial"/>
                <a:cs typeface="Arial"/>
              </a:rPr>
              <a:t>the</a:t>
            </a:r>
            <a:r>
              <a:rPr lang="fi-FI" sz="2000" dirty="0">
                <a:solidFill>
                  <a:schemeClr val="bg2"/>
                </a:solidFill>
                <a:latin typeface="Arial"/>
                <a:cs typeface="Arial"/>
              </a:rPr>
              <a:t> </a:t>
            </a:r>
            <a:r>
              <a:rPr lang="fi-FI" sz="2000" dirty="0" err="1">
                <a:solidFill>
                  <a:schemeClr val="bg2"/>
                </a:solidFill>
                <a:latin typeface="Arial"/>
                <a:cs typeface="Arial"/>
              </a:rPr>
              <a:t>poles</a:t>
            </a:r>
            <a:r>
              <a:rPr lang="fi-FI" sz="2000" dirty="0">
                <a:solidFill>
                  <a:schemeClr val="bg2"/>
                </a:solidFill>
                <a:latin typeface="Arial"/>
                <a:cs typeface="Arial"/>
              </a:rPr>
              <a:t>.</a:t>
            </a:r>
            <a:endParaRPr lang="fi-FI" sz="2000" dirty="0">
              <a:solidFill>
                <a:schemeClr val="bg2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fi-FI" sz="2000" dirty="0" err="1">
                <a:solidFill>
                  <a:schemeClr val="bg2"/>
                </a:solidFill>
                <a:latin typeface="Arial"/>
                <a:cs typeface="Arial"/>
              </a:rPr>
              <a:t>Happens</a:t>
            </a:r>
            <a:r>
              <a:rPr lang="fi-FI" sz="2000" dirty="0">
                <a:solidFill>
                  <a:schemeClr val="bg2"/>
                </a:solidFill>
                <a:latin typeface="Arial"/>
                <a:cs typeface="Arial"/>
              </a:rPr>
              <a:t> </a:t>
            </a:r>
            <a:r>
              <a:rPr lang="fi-FI" sz="2000" dirty="0" err="1">
                <a:solidFill>
                  <a:schemeClr val="bg2"/>
                </a:solidFill>
                <a:latin typeface="Arial"/>
                <a:cs typeface="Arial"/>
              </a:rPr>
              <a:t>when</a:t>
            </a:r>
            <a:r>
              <a:rPr lang="fi-FI" sz="2000" dirty="0">
                <a:solidFill>
                  <a:schemeClr val="bg2"/>
                </a:solidFill>
                <a:latin typeface="Arial"/>
                <a:cs typeface="Arial"/>
              </a:rPr>
              <a:t> </a:t>
            </a:r>
            <a:r>
              <a:rPr lang="fi-FI" sz="2000" dirty="0" err="1">
                <a:solidFill>
                  <a:schemeClr val="bg2"/>
                </a:solidFill>
                <a:latin typeface="Arial"/>
                <a:cs typeface="Arial"/>
              </a:rPr>
              <a:t>the</a:t>
            </a:r>
            <a:r>
              <a:rPr lang="fi-FI" sz="2000" dirty="0">
                <a:solidFill>
                  <a:schemeClr val="bg2"/>
                </a:solidFill>
                <a:latin typeface="Arial"/>
                <a:cs typeface="Arial"/>
              </a:rPr>
              <a:t> </a:t>
            </a:r>
            <a:r>
              <a:rPr lang="fi-FI" sz="2000" dirty="0" err="1">
                <a:solidFill>
                  <a:schemeClr val="bg2"/>
                </a:solidFill>
                <a:latin typeface="Arial"/>
                <a:cs typeface="Arial"/>
              </a:rPr>
              <a:t>solar</a:t>
            </a:r>
            <a:r>
              <a:rPr lang="fi-FI" sz="2000" dirty="0">
                <a:solidFill>
                  <a:schemeClr val="bg2"/>
                </a:solidFill>
                <a:latin typeface="Arial"/>
                <a:cs typeface="Arial"/>
              </a:rPr>
              <a:t> </a:t>
            </a:r>
            <a:r>
              <a:rPr lang="fi-FI" sz="2000" dirty="0" err="1">
                <a:solidFill>
                  <a:schemeClr val="bg2"/>
                </a:solidFill>
                <a:latin typeface="Arial"/>
                <a:cs typeface="Arial"/>
              </a:rPr>
              <a:t>winds</a:t>
            </a:r>
            <a:r>
              <a:rPr lang="fi-FI" sz="2000" dirty="0">
                <a:solidFill>
                  <a:schemeClr val="bg2"/>
                </a:solidFill>
                <a:latin typeface="Arial"/>
                <a:cs typeface="Arial"/>
              </a:rPr>
              <a:t> </a:t>
            </a:r>
            <a:r>
              <a:rPr lang="fi-FI" sz="2000" dirty="0" err="1">
                <a:solidFill>
                  <a:schemeClr val="bg2"/>
                </a:solidFill>
                <a:latin typeface="Arial"/>
                <a:cs typeface="Arial"/>
              </a:rPr>
              <a:t>touch</a:t>
            </a:r>
            <a:r>
              <a:rPr lang="fi-FI" sz="2000" dirty="0">
                <a:solidFill>
                  <a:schemeClr val="bg2"/>
                </a:solidFill>
                <a:latin typeface="Arial"/>
                <a:cs typeface="Arial"/>
              </a:rPr>
              <a:t> </a:t>
            </a:r>
            <a:r>
              <a:rPr lang="fi-FI" sz="2000" dirty="0" err="1">
                <a:solidFill>
                  <a:schemeClr val="bg2"/>
                </a:solidFill>
                <a:latin typeface="Arial"/>
                <a:cs typeface="Arial"/>
              </a:rPr>
              <a:t>Earth's</a:t>
            </a:r>
            <a:r>
              <a:rPr lang="fi-FI" sz="2000" dirty="0">
                <a:solidFill>
                  <a:schemeClr val="bg2"/>
                </a:solidFill>
                <a:latin typeface="Arial"/>
                <a:cs typeface="Arial"/>
              </a:rPr>
              <a:t> </a:t>
            </a:r>
            <a:r>
              <a:rPr lang="fi-FI" sz="2000" dirty="0" err="1">
                <a:solidFill>
                  <a:schemeClr val="bg2"/>
                </a:solidFill>
                <a:latin typeface="Arial"/>
                <a:cs typeface="Arial"/>
              </a:rPr>
              <a:t>atmosphere</a:t>
            </a:r>
            <a:r>
              <a:rPr lang="fi-FI" sz="2000" dirty="0">
                <a:solidFill>
                  <a:schemeClr val="bg2"/>
                </a:solidFill>
                <a:latin typeface="Arial"/>
                <a:cs typeface="Arial"/>
              </a:rPr>
              <a:t>.</a:t>
            </a:r>
            <a:endParaRPr lang="fi-FI" sz="2000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ruutu 1"/>
          <p:cNvSpPr txBox="1"/>
          <p:nvPr/>
        </p:nvSpPr>
        <p:spPr>
          <a:xfrm>
            <a:off x="374755" y="1623082"/>
            <a:ext cx="23384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>
                <a:hlinkClick r:id="rId2"/>
              </a:rPr>
              <a:t>https://</a:t>
            </a:r>
            <a:r>
              <a:rPr lang="fi-FI" dirty="0" smtClean="0">
                <a:hlinkClick r:id="rId2"/>
              </a:rPr>
              <a:t>www.youtube.com/watch?v=LXAI2hGVw7Y</a:t>
            </a:r>
            <a:r>
              <a:rPr lang="fi-FI" dirty="0" smtClean="0"/>
              <a:t> </a:t>
            </a:r>
            <a:endParaRPr lang="fi-FI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374753" y="481569"/>
            <a:ext cx="8229601" cy="70340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i-FI" altLang="fi-FI" sz="2400" b="0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For </a:t>
            </a:r>
            <a:r>
              <a:rPr kumimoji="0" lang="fi-FI" altLang="fi-FI" sz="2400" b="0" i="0" u="none" strike="noStrike" cap="none" normalizeH="0" baseline="0" dirty="0" err="1" smtClean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the</a:t>
            </a:r>
            <a:r>
              <a:rPr kumimoji="0" lang="fi-FI" altLang="fi-FI" sz="2400" b="0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fi-FI" altLang="fi-FI" sz="2400" b="0" i="0" u="none" strike="noStrike" cap="none" normalizeH="0" baseline="0" dirty="0" err="1" smtClean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fifth</a:t>
            </a:r>
            <a:r>
              <a:rPr kumimoji="0" lang="fi-FI" altLang="fi-FI" sz="2400" b="0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fi-FI" altLang="fi-FI" sz="2400" b="0" i="0" u="none" strike="noStrike" cap="none" normalizeH="0" baseline="0" dirty="0" err="1" smtClean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year</a:t>
            </a:r>
            <a:r>
              <a:rPr kumimoji="0" lang="fi-FI" altLang="fi-FI" sz="2400" b="0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in a </a:t>
            </a:r>
            <a:r>
              <a:rPr kumimoji="0" lang="fi-FI" altLang="fi-FI" sz="2400" b="0" i="0" u="none" strike="noStrike" cap="none" normalizeH="0" baseline="0" dirty="0" err="1" smtClean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row</a:t>
            </a:r>
            <a:r>
              <a:rPr kumimoji="0" lang="fi-FI" altLang="fi-FI" sz="2400" b="0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, Finland </a:t>
            </a:r>
            <a:r>
              <a:rPr kumimoji="0" lang="fi-FI" altLang="fi-FI" sz="2400" b="0" i="0" u="none" strike="noStrike" cap="none" normalizeH="0" baseline="0" dirty="0" err="1" smtClean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was</a:t>
            </a:r>
            <a:r>
              <a:rPr kumimoji="0" lang="fi-FI" altLang="fi-FI" sz="2400" b="0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fi-FI" altLang="fi-FI" sz="2400" b="0" i="0" u="none" strike="noStrike" cap="none" normalizeH="0" baseline="0" dirty="0" err="1" smtClean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chosen</a:t>
            </a:r>
            <a:r>
              <a:rPr kumimoji="0" lang="fi-FI" altLang="fi-FI" sz="2400" b="0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as </a:t>
            </a:r>
            <a:r>
              <a:rPr kumimoji="0" lang="fi-FI" altLang="fi-FI" sz="2400" b="0" i="0" u="none" strike="noStrike" cap="none" normalizeH="0" baseline="0" dirty="0" err="1" smtClean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the</a:t>
            </a:r>
            <a:r>
              <a:rPr kumimoji="0" lang="fi-FI" altLang="fi-FI" sz="2400" b="0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fi-FI" altLang="fi-FI" sz="2400" b="0" i="0" u="none" strike="noStrike" cap="none" normalizeH="0" baseline="0" dirty="0" err="1" smtClean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happiest</a:t>
            </a:r>
            <a:r>
              <a:rPr kumimoji="0" lang="fi-FI" altLang="fi-FI" sz="2400" b="0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country in </a:t>
            </a:r>
            <a:r>
              <a:rPr kumimoji="0" lang="fi-FI" altLang="fi-FI" sz="2400" b="0" i="0" u="none" strike="noStrike" cap="none" normalizeH="0" baseline="0" dirty="0" err="1" smtClean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the</a:t>
            </a:r>
            <a:r>
              <a:rPr kumimoji="0" lang="fi-FI" altLang="fi-FI" sz="2400" b="0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fi-FI" altLang="fi-FI" sz="2400" b="0" i="0" u="none" strike="noStrike" cap="none" normalizeH="0" baseline="0" dirty="0" err="1" smtClean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world</a:t>
            </a:r>
            <a:r>
              <a:rPr kumimoji="0" lang="fi-FI" altLang="fi-FI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 </a:t>
            </a:r>
            <a:r>
              <a:rPr kumimoji="0" lang="fi-FI" altLang="fi-FI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(</a:t>
            </a:r>
            <a:r>
              <a:rPr kumimoji="0" lang="fi-FI" altLang="fi-FI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</a:rPr>
              <a:t>year</a:t>
            </a:r>
            <a:r>
              <a:rPr kumimoji="0" lang="fi-FI" altLang="fi-FI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2022)</a:t>
            </a:r>
            <a:endParaRPr kumimoji="0" lang="fi-FI" altLang="fi-FI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076" name="Picture 4" descr="https://suomenkuvalehti.fi/wp-content/uploads/2018/03/sk1218ukkolaku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1922" y="1353260"/>
            <a:ext cx="3271811" cy="5093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4339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65F4110-C0FC-4D61-ACD2-A7C950EAE90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531267" y="3509963"/>
            <a:ext cx="5319162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C94CBDB-A76C-499E-95AB-C0A049E3154E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853715" y="5443086"/>
            <a:ext cx="48006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Kuva 3" descr="Kuva, joka sisältää kohteen lumi, taivas, ulko&#10;&#10;Kuvaus luotu, erittäin korkea luotettavuus">
            <a:extLst>
              <a:ext uri="{FF2B5EF4-FFF2-40B4-BE49-F238E27FC236}">
                <a16:creationId xmlns:a16="http://schemas.microsoft.com/office/drawing/2014/main" id="{9EB5F1D4-134D-4C30-9101-28696E1929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658" r="33328" b="-2"/>
          <a:stretch/>
        </p:blipFill>
        <p:spPr>
          <a:xfrm>
            <a:off x="238226" y="321733"/>
            <a:ext cx="3120339" cy="6214534"/>
          </a:xfrm>
          <a:prstGeom prst="rect">
            <a:avLst/>
          </a:prstGeom>
        </p:spPr>
      </p:pic>
      <p:pic>
        <p:nvPicPr>
          <p:cNvPr id="5" name="Kuva 5" descr="Kuva, joka sisältää kohteen ulko, taivas, rakennus, näkymä&#10;&#10;Kuvaus luotu, erittäin korkea luotettavuus">
            <a:extLst>
              <a:ext uri="{FF2B5EF4-FFF2-40B4-BE49-F238E27FC236}">
                <a16:creationId xmlns:a16="http://schemas.microsoft.com/office/drawing/2014/main" id="{5EC25654-5D66-4FC5-B8DF-AA36AEA980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080"/>
          <a:stretch/>
        </p:blipFill>
        <p:spPr>
          <a:xfrm>
            <a:off x="3490722" y="299363"/>
            <a:ext cx="5412813" cy="3008188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F6B43065-413C-4135-BB1B-D6054EA68C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6365" y="3812954"/>
            <a:ext cx="4848966" cy="151601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200">
                <a:solidFill>
                  <a:srgbClr val="FFFFFF"/>
                </a:solidFill>
                <a:cs typeface="Calibri Light"/>
              </a:rPr>
              <a:t>Helsinki </a:t>
            </a:r>
            <a:endParaRPr lang="en-US" sz="4200" kern="1200">
              <a:solidFill>
                <a:srgbClr val="FFFFFF"/>
              </a:solidFill>
              <a:latin typeface="+mj-l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1474252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4" descr="Kuva, joka sisältää kohteen ulko, taivas, vesi, rakennus&#10;&#10;Kuvaus luotu, erittäin korkea luotettavuus">
            <a:extLst>
              <a:ext uri="{FF2B5EF4-FFF2-40B4-BE49-F238E27FC236}">
                <a16:creationId xmlns:a16="http://schemas.microsoft.com/office/drawing/2014/main" id="{AF43D6D8-A5B4-4389-8FEA-3EA4B15355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5000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BA3A70FC-C776-4C00-A365-FE2D1EA08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141" y="568826"/>
            <a:ext cx="3915950" cy="1344975"/>
          </a:xfrm>
        </p:spPr>
        <p:txBody>
          <a:bodyPr>
            <a:normAutofit/>
          </a:bodyPr>
          <a:lstStyle/>
          <a:p>
            <a:r>
              <a:rPr lang="fi-FI" sz="3500" b="1" u="sng">
                <a:solidFill>
                  <a:schemeClr val="bg1"/>
                </a:solidFill>
                <a:cs typeface="Calibri"/>
              </a:rPr>
              <a:t>Helsinki</a:t>
            </a:r>
            <a:endParaRPr lang="fi-FI" sz="3500" b="1" u="sng">
              <a:solidFill>
                <a:schemeClr val="bg1"/>
              </a:solidFill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9526EA3-2EC7-4086-9242-78238032C4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5582" y="2121763"/>
            <a:ext cx="3926618" cy="377301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sz="2100" dirty="0">
                <a:solidFill>
                  <a:schemeClr val="bg1"/>
                </a:solidFill>
                <a:cs typeface="Calibri"/>
              </a:rPr>
              <a:t>Helsinki is </a:t>
            </a:r>
            <a:r>
              <a:rPr lang="fi-FI" sz="2100" dirty="0" err="1">
                <a:solidFill>
                  <a:schemeClr val="bg1"/>
                </a:solidFill>
                <a:cs typeface="Calibri"/>
              </a:rPr>
              <a:t>the</a:t>
            </a:r>
            <a:r>
              <a:rPr lang="fi-FI" sz="2100" dirty="0">
                <a:solidFill>
                  <a:schemeClr val="bg1"/>
                </a:solidFill>
                <a:cs typeface="Calibri"/>
              </a:rPr>
              <a:t> capital city and </a:t>
            </a:r>
            <a:r>
              <a:rPr lang="fi-FI" sz="2100" dirty="0" err="1">
                <a:solidFill>
                  <a:schemeClr val="bg1"/>
                </a:solidFill>
                <a:cs typeface="Calibri"/>
              </a:rPr>
              <a:t>the</a:t>
            </a:r>
            <a:r>
              <a:rPr lang="fi-FI" sz="2100" dirty="0">
                <a:solidFill>
                  <a:schemeClr val="bg1"/>
                </a:solidFill>
                <a:cs typeface="Calibri"/>
              </a:rPr>
              <a:t> </a:t>
            </a:r>
            <a:r>
              <a:rPr lang="fi-FI" sz="2100" dirty="0" err="1">
                <a:solidFill>
                  <a:schemeClr val="bg1"/>
                </a:solidFill>
                <a:cs typeface="Calibri"/>
              </a:rPr>
              <a:t>most</a:t>
            </a:r>
            <a:r>
              <a:rPr lang="fi-FI" sz="2100" dirty="0">
                <a:solidFill>
                  <a:schemeClr val="bg1"/>
                </a:solidFill>
                <a:cs typeface="Calibri"/>
              </a:rPr>
              <a:t> </a:t>
            </a:r>
            <a:r>
              <a:rPr lang="fi-FI" sz="2100" dirty="0" err="1">
                <a:solidFill>
                  <a:schemeClr val="bg1"/>
                </a:solidFill>
                <a:cs typeface="Calibri"/>
              </a:rPr>
              <a:t>popular</a:t>
            </a:r>
            <a:r>
              <a:rPr lang="fi-FI" sz="2100" dirty="0">
                <a:solidFill>
                  <a:schemeClr val="bg1"/>
                </a:solidFill>
                <a:cs typeface="Calibri"/>
              </a:rPr>
              <a:t> city in Finland.</a:t>
            </a:r>
          </a:p>
          <a:p>
            <a:r>
              <a:rPr lang="fi-FI" sz="2100" dirty="0">
                <a:solidFill>
                  <a:schemeClr val="bg1"/>
                </a:solidFill>
                <a:cs typeface="Calibri"/>
              </a:rPr>
              <a:t>In Helsinki </a:t>
            </a:r>
            <a:r>
              <a:rPr lang="fi-FI" sz="2100" dirty="0" err="1" smtClean="0">
                <a:solidFill>
                  <a:schemeClr val="bg1"/>
                </a:solidFill>
                <a:cs typeface="Calibri"/>
              </a:rPr>
              <a:t>the</a:t>
            </a:r>
            <a:r>
              <a:rPr lang="fi-FI" sz="2100" dirty="0" smtClean="0">
                <a:solidFill>
                  <a:schemeClr val="bg1"/>
                </a:solidFill>
                <a:cs typeface="Calibri"/>
              </a:rPr>
              <a:t> </a:t>
            </a:r>
            <a:r>
              <a:rPr lang="fi-FI" sz="2100" dirty="0" err="1">
                <a:solidFill>
                  <a:schemeClr val="bg1"/>
                </a:solidFill>
                <a:cs typeface="Calibri"/>
              </a:rPr>
              <a:t>population</a:t>
            </a:r>
            <a:r>
              <a:rPr lang="fi-FI" sz="2100" dirty="0">
                <a:solidFill>
                  <a:schemeClr val="bg1"/>
                </a:solidFill>
                <a:cs typeface="Calibri"/>
              </a:rPr>
              <a:t> is </a:t>
            </a:r>
            <a:endParaRPr lang="fi-FI" sz="2100" dirty="0" smtClean="0">
              <a:solidFill>
                <a:schemeClr val="bg1"/>
              </a:solidFill>
              <a:cs typeface="Calibri"/>
            </a:endParaRPr>
          </a:p>
          <a:p>
            <a:pPr marL="0" indent="0">
              <a:buNone/>
            </a:pPr>
            <a:r>
              <a:rPr lang="fi-FI" sz="2100" dirty="0">
                <a:solidFill>
                  <a:schemeClr val="bg1"/>
                </a:solidFill>
                <a:cs typeface="Calibri"/>
              </a:rPr>
              <a:t> </a:t>
            </a:r>
            <a:r>
              <a:rPr lang="fi-FI" sz="2100" dirty="0" smtClean="0">
                <a:solidFill>
                  <a:schemeClr val="bg1"/>
                </a:solidFill>
                <a:cs typeface="Calibri"/>
              </a:rPr>
              <a:t>   </a:t>
            </a:r>
            <a:r>
              <a:rPr lang="fi-FI" sz="2100" dirty="0" smtClean="0">
                <a:solidFill>
                  <a:schemeClr val="bg1"/>
                </a:solidFill>
                <a:cs typeface="Calibri"/>
              </a:rPr>
              <a:t>657 </a:t>
            </a:r>
            <a:r>
              <a:rPr lang="fi-FI" sz="2100" dirty="0">
                <a:solidFill>
                  <a:schemeClr val="bg1"/>
                </a:solidFill>
                <a:cs typeface="Calibri"/>
              </a:rPr>
              <a:t>000 </a:t>
            </a:r>
            <a:r>
              <a:rPr lang="fi-FI" sz="2100" dirty="0" err="1">
                <a:solidFill>
                  <a:schemeClr val="bg1"/>
                </a:solidFill>
                <a:cs typeface="Calibri"/>
              </a:rPr>
              <a:t>but</a:t>
            </a:r>
            <a:r>
              <a:rPr lang="fi-FI" sz="2100" dirty="0">
                <a:solidFill>
                  <a:schemeClr val="bg1"/>
                </a:solidFill>
                <a:cs typeface="Calibri"/>
              </a:rPr>
              <a:t> in </a:t>
            </a:r>
            <a:r>
              <a:rPr lang="fi-FI" sz="2100" dirty="0" err="1">
                <a:solidFill>
                  <a:schemeClr val="bg1"/>
                </a:solidFill>
                <a:cs typeface="Calibri"/>
              </a:rPr>
              <a:t>the</a:t>
            </a:r>
            <a:r>
              <a:rPr lang="fi-FI" sz="2100" dirty="0">
                <a:solidFill>
                  <a:schemeClr val="bg1"/>
                </a:solidFill>
                <a:cs typeface="Calibri"/>
              </a:rPr>
              <a:t> </a:t>
            </a:r>
            <a:r>
              <a:rPr lang="fi-FI" sz="2100" dirty="0" err="1">
                <a:solidFill>
                  <a:schemeClr val="bg1"/>
                </a:solidFill>
                <a:cs typeface="Calibri"/>
              </a:rPr>
              <a:t>wider</a:t>
            </a:r>
            <a:r>
              <a:rPr lang="fi-FI" sz="2100" dirty="0">
                <a:solidFill>
                  <a:schemeClr val="bg1"/>
                </a:solidFill>
                <a:cs typeface="Calibri"/>
              </a:rPr>
              <a:t> </a:t>
            </a:r>
            <a:endParaRPr lang="fi-FI" sz="2100" dirty="0" smtClean="0">
              <a:solidFill>
                <a:schemeClr val="bg1"/>
              </a:solidFill>
              <a:cs typeface="Calibri"/>
            </a:endParaRPr>
          </a:p>
          <a:p>
            <a:pPr marL="0" indent="0">
              <a:buNone/>
            </a:pPr>
            <a:r>
              <a:rPr lang="fi-FI" sz="2100" dirty="0">
                <a:solidFill>
                  <a:schemeClr val="bg1"/>
                </a:solidFill>
                <a:cs typeface="Calibri"/>
              </a:rPr>
              <a:t> </a:t>
            </a:r>
            <a:r>
              <a:rPr lang="fi-FI" sz="2100" dirty="0" smtClean="0">
                <a:solidFill>
                  <a:schemeClr val="bg1"/>
                </a:solidFill>
                <a:cs typeface="Calibri"/>
              </a:rPr>
              <a:t>   </a:t>
            </a:r>
            <a:r>
              <a:rPr lang="fi-FI" sz="2100" dirty="0" smtClean="0">
                <a:solidFill>
                  <a:schemeClr val="bg1"/>
                </a:solidFill>
                <a:cs typeface="Calibri"/>
              </a:rPr>
              <a:t>Helsinki </a:t>
            </a:r>
            <a:r>
              <a:rPr lang="fi-FI" sz="2100" dirty="0" err="1">
                <a:solidFill>
                  <a:schemeClr val="bg1"/>
                </a:solidFill>
                <a:cs typeface="Calibri"/>
              </a:rPr>
              <a:t>region</a:t>
            </a:r>
            <a:r>
              <a:rPr lang="fi-FI" sz="2100" dirty="0">
                <a:solidFill>
                  <a:schemeClr val="bg1"/>
                </a:solidFill>
                <a:cs typeface="Calibri"/>
              </a:rPr>
              <a:t> </a:t>
            </a:r>
            <a:r>
              <a:rPr lang="fi-FI" sz="2100" dirty="0" err="1">
                <a:solidFill>
                  <a:schemeClr val="bg1"/>
                </a:solidFill>
                <a:cs typeface="Calibri"/>
              </a:rPr>
              <a:t>the</a:t>
            </a:r>
            <a:r>
              <a:rPr lang="fi-FI" sz="2100" dirty="0">
                <a:solidFill>
                  <a:schemeClr val="bg1"/>
                </a:solidFill>
                <a:cs typeface="Calibri"/>
              </a:rPr>
              <a:t> </a:t>
            </a:r>
            <a:r>
              <a:rPr lang="fi-FI" sz="2100" dirty="0" err="1">
                <a:solidFill>
                  <a:schemeClr val="bg1"/>
                </a:solidFill>
                <a:cs typeface="Calibri"/>
              </a:rPr>
              <a:t>population</a:t>
            </a:r>
            <a:r>
              <a:rPr lang="fi-FI" sz="2100" dirty="0">
                <a:solidFill>
                  <a:schemeClr val="bg1"/>
                </a:solidFill>
                <a:cs typeface="Calibri"/>
              </a:rPr>
              <a:t> </a:t>
            </a:r>
            <a:endParaRPr lang="fi-FI" sz="2100" dirty="0" smtClean="0">
              <a:solidFill>
                <a:schemeClr val="bg1"/>
              </a:solidFill>
              <a:cs typeface="Calibri"/>
            </a:endParaRPr>
          </a:p>
          <a:p>
            <a:pPr marL="0" indent="0">
              <a:buNone/>
            </a:pPr>
            <a:r>
              <a:rPr lang="fi-FI" sz="2100" dirty="0">
                <a:solidFill>
                  <a:schemeClr val="bg1"/>
                </a:solidFill>
                <a:cs typeface="Calibri"/>
              </a:rPr>
              <a:t> </a:t>
            </a:r>
            <a:r>
              <a:rPr lang="fi-FI" sz="2100" dirty="0" smtClean="0">
                <a:solidFill>
                  <a:schemeClr val="bg1"/>
                </a:solidFill>
                <a:cs typeface="Calibri"/>
              </a:rPr>
              <a:t>   </a:t>
            </a:r>
            <a:r>
              <a:rPr lang="fi-FI" sz="2100" dirty="0" smtClean="0">
                <a:solidFill>
                  <a:schemeClr val="bg1"/>
                </a:solidFill>
                <a:cs typeface="Calibri"/>
              </a:rPr>
              <a:t>is</a:t>
            </a:r>
            <a:r>
              <a:rPr lang="fi-FI" sz="2100" dirty="0">
                <a:solidFill>
                  <a:schemeClr val="bg1"/>
                </a:solidFill>
                <a:cs typeface="Calibri"/>
              </a:rPr>
              <a:t>  1 200 000.</a:t>
            </a:r>
            <a:endParaRPr lang="fi-FI" dirty="0">
              <a:solidFill>
                <a:schemeClr val="bg1"/>
              </a:solidFill>
              <a:ea typeface="Calibri" panose="020F0502020204030204"/>
              <a:cs typeface="Calibri" panose="020F0502020204030204"/>
            </a:endParaRPr>
          </a:p>
          <a:p>
            <a:pPr>
              <a:lnSpc>
                <a:spcPct val="90000"/>
              </a:lnSpc>
            </a:pPr>
            <a:r>
              <a:rPr lang="fi-FI" sz="2100" dirty="0" err="1">
                <a:solidFill>
                  <a:schemeClr val="bg1"/>
                </a:solidFill>
                <a:cs typeface="Calibri"/>
              </a:rPr>
              <a:t>It's</a:t>
            </a:r>
            <a:r>
              <a:rPr lang="fi-FI" sz="2100" dirty="0">
                <a:solidFill>
                  <a:schemeClr val="bg1"/>
                </a:solidFill>
                <a:cs typeface="Calibri"/>
              </a:rPr>
              <a:t> </a:t>
            </a:r>
            <a:r>
              <a:rPr lang="fi-FI" sz="2100" dirty="0" err="1">
                <a:solidFill>
                  <a:schemeClr val="bg1"/>
                </a:solidFill>
                <a:cs typeface="Calibri"/>
              </a:rPr>
              <a:t>the</a:t>
            </a:r>
            <a:r>
              <a:rPr lang="fi-FI" sz="2100" dirty="0">
                <a:solidFill>
                  <a:schemeClr val="bg1"/>
                </a:solidFill>
                <a:cs typeface="Calibri"/>
              </a:rPr>
              <a:t> </a:t>
            </a:r>
            <a:r>
              <a:rPr lang="fi-FI" sz="2100" dirty="0" err="1">
                <a:solidFill>
                  <a:schemeClr val="bg1"/>
                </a:solidFill>
                <a:cs typeface="Calibri"/>
              </a:rPr>
              <a:t>country's</a:t>
            </a:r>
            <a:r>
              <a:rPr lang="fi-FI" sz="2100" dirty="0">
                <a:solidFill>
                  <a:schemeClr val="bg1"/>
                </a:solidFill>
                <a:cs typeface="Calibri"/>
              </a:rPr>
              <a:t> </a:t>
            </a:r>
            <a:r>
              <a:rPr lang="fi-FI" sz="2100" dirty="0" err="1">
                <a:solidFill>
                  <a:schemeClr val="bg1"/>
                </a:solidFill>
                <a:cs typeface="Calibri"/>
              </a:rPr>
              <a:t>most</a:t>
            </a:r>
            <a:r>
              <a:rPr lang="fi-FI" sz="2100" dirty="0">
                <a:solidFill>
                  <a:schemeClr val="bg1"/>
                </a:solidFill>
                <a:cs typeface="Calibri"/>
              </a:rPr>
              <a:t> </a:t>
            </a:r>
            <a:r>
              <a:rPr lang="fi-FI" sz="2100" dirty="0" err="1">
                <a:solidFill>
                  <a:schemeClr val="bg1"/>
                </a:solidFill>
                <a:cs typeface="Calibri"/>
              </a:rPr>
              <a:t>important</a:t>
            </a:r>
            <a:r>
              <a:rPr lang="fi-FI" sz="2100" dirty="0">
                <a:solidFill>
                  <a:schemeClr val="bg1"/>
                </a:solidFill>
                <a:cs typeface="Calibri"/>
              </a:rPr>
              <a:t> center for </a:t>
            </a:r>
            <a:r>
              <a:rPr lang="fi-FI" sz="2100" dirty="0" err="1">
                <a:solidFill>
                  <a:schemeClr val="bg1"/>
                </a:solidFill>
                <a:cs typeface="Calibri"/>
              </a:rPr>
              <a:t>politics</a:t>
            </a:r>
            <a:r>
              <a:rPr lang="fi-FI" sz="2100" dirty="0">
                <a:solidFill>
                  <a:schemeClr val="bg1"/>
                </a:solidFill>
                <a:cs typeface="Calibri"/>
              </a:rPr>
              <a:t>, </a:t>
            </a:r>
            <a:r>
              <a:rPr lang="fi-FI" sz="2100" dirty="0" err="1">
                <a:solidFill>
                  <a:schemeClr val="bg1"/>
                </a:solidFill>
                <a:cs typeface="Calibri"/>
              </a:rPr>
              <a:t>education</a:t>
            </a:r>
            <a:r>
              <a:rPr lang="fi-FI" sz="2100" dirty="0">
                <a:solidFill>
                  <a:schemeClr val="bg1"/>
                </a:solidFill>
                <a:cs typeface="Calibri"/>
              </a:rPr>
              <a:t>, finance, culture and </a:t>
            </a:r>
            <a:r>
              <a:rPr lang="fi-FI" sz="2100" dirty="0" err="1">
                <a:solidFill>
                  <a:schemeClr val="bg1"/>
                </a:solidFill>
                <a:cs typeface="Calibri"/>
              </a:rPr>
              <a:t>research</a:t>
            </a:r>
            <a:r>
              <a:rPr lang="fi-FI" sz="2100" dirty="0">
                <a:solidFill>
                  <a:schemeClr val="bg1"/>
                </a:solidFill>
                <a:cs typeface="Calibri"/>
              </a:rPr>
              <a:t>.</a:t>
            </a:r>
            <a:endParaRPr lang="fi-FI" sz="2100" dirty="0">
              <a:solidFill>
                <a:schemeClr val="bg1"/>
              </a:solidFill>
              <a:ea typeface="Calibri"/>
              <a:cs typeface="Calibri"/>
            </a:endParaRPr>
          </a:p>
          <a:p>
            <a:pPr marL="0" indent="0">
              <a:lnSpc>
                <a:spcPct val="90000"/>
              </a:lnSpc>
              <a:buNone/>
            </a:pPr>
            <a:endParaRPr lang="fi-FI" sz="2100" dirty="0">
              <a:solidFill>
                <a:schemeClr val="bg1"/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52639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ema">
  <a:themeElements>
    <a:clrScheme name="Office-te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e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704</Words>
  <Application>Microsoft Office PowerPoint</Application>
  <PresentationFormat>Näytössä katseltava diaesitys (4:3)</PresentationFormat>
  <Paragraphs>102</Paragraphs>
  <Slides>21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4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inherit</vt:lpstr>
      <vt:lpstr>Office-teema</vt:lpstr>
      <vt:lpstr>Finland</vt:lpstr>
      <vt:lpstr>PowerPoint-esitys</vt:lpstr>
      <vt:lpstr>Important to us Finns</vt:lpstr>
      <vt:lpstr>Finnish nature</vt:lpstr>
      <vt:lpstr>PowerPoint-esitys</vt:lpstr>
      <vt:lpstr>Northern Lights</vt:lpstr>
      <vt:lpstr>PowerPoint-esitys</vt:lpstr>
      <vt:lpstr>Helsinki </vt:lpstr>
      <vt:lpstr>Helsinki</vt:lpstr>
      <vt:lpstr>Central Finland</vt:lpstr>
      <vt:lpstr>PowerPoint-esitys</vt:lpstr>
      <vt:lpstr>Neste rally</vt:lpstr>
      <vt:lpstr>Petäjävesi</vt:lpstr>
      <vt:lpstr>The location of Petäjävesi</vt:lpstr>
      <vt:lpstr>PowerPoint-esitys</vt:lpstr>
      <vt:lpstr>Old church</vt:lpstr>
      <vt:lpstr>PowerPoint-esitys</vt:lpstr>
      <vt:lpstr>PowerPoint-esitys</vt:lpstr>
      <vt:lpstr>PowerPoint-esitys</vt:lpstr>
      <vt:lpstr>Sustainable choices</vt:lpstr>
      <vt:lpstr>Finnish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Finland</dc:title>
  <dc:creator>Merja Lippojoki</dc:creator>
  <cp:lastModifiedBy>Merja Lippojoki</cp:lastModifiedBy>
  <cp:revision>168</cp:revision>
  <dcterms:modified xsi:type="dcterms:W3CDTF">2022-04-13T18:04:32Z</dcterms:modified>
</cp:coreProperties>
</file>