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70" r:id="rId4"/>
    <p:sldId id="258" r:id="rId5"/>
    <p:sldId id="271" r:id="rId6"/>
    <p:sldId id="267" r:id="rId7"/>
    <p:sldId id="265" r:id="rId8"/>
    <p:sldId id="269" r:id="rId9"/>
    <p:sldId id="268" r:id="rId10"/>
    <p:sldId id="263" r:id="rId11"/>
    <p:sldId id="264" r:id="rId12"/>
    <p:sldId id="260" r:id="rId13"/>
    <p:sldId id="261" r:id="rId14"/>
    <p:sldId id="262" r:id="rId15"/>
    <p:sldId id="25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53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7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399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6191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275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247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782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017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28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4618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62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44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60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861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7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075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83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7409294-8534-40DE-936D-44D6D831F476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0B7B7-D45D-4579-B97A-48A364FF00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837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aosaat.blogspot.fi/2016/02/adjektiivit.html" TargetMode="External"/><Relationship Id="rId2" Type="http://schemas.openxmlformats.org/officeDocument/2006/relationships/hyperlink" Target="http://saosaat.blogspot.fi/2016/02/substantiivi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aosaat.blogspot.fi/2016/02/numeraalit.html" TargetMode="External"/><Relationship Id="rId4" Type="http://schemas.openxmlformats.org/officeDocument/2006/relationships/hyperlink" Target="http://saosaat.blogspot.fi/2016/02/pronominit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kielipoliisi.wordpress.com/2015/02/23/aikamuodo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Sanaluokat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29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NOMINIT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7922" y="1405720"/>
            <a:ext cx="9271931" cy="4842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Nomineja ovat </a:t>
            </a:r>
          </a:p>
          <a:p>
            <a:pPr marL="0" indent="0">
              <a:buNone/>
            </a:pPr>
            <a:r>
              <a:rPr lang="fi-FI" sz="3600" dirty="0" smtClean="0"/>
              <a:t>- substantiivit (asian, esineen tai ilmiön nimi)</a:t>
            </a:r>
          </a:p>
          <a:p>
            <a:pPr marL="0" indent="0">
              <a:buNone/>
            </a:pPr>
            <a:r>
              <a:rPr lang="fi-FI" sz="3600" dirty="0" smtClean="0"/>
              <a:t>- adjektiivit (millainen?)</a:t>
            </a:r>
          </a:p>
          <a:p>
            <a:pPr marL="0" indent="0">
              <a:buNone/>
            </a:pPr>
            <a:r>
              <a:rPr lang="fi-FI" sz="3600" dirty="0" smtClean="0"/>
              <a:t>- pronominit (minä, sinä, hän, me, te, he; tämä, tuo, se…) sekä</a:t>
            </a:r>
          </a:p>
          <a:p>
            <a:pPr marL="0" indent="0">
              <a:buNone/>
            </a:pPr>
            <a:r>
              <a:rPr lang="fi-FI" sz="3600" dirty="0" smtClean="0"/>
              <a:t>- numeraalit eli lukusanat.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Kertaa vielä sanaluokat!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98545" y="1288643"/>
            <a:ext cx="10656392" cy="5139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Substantiivit: </a:t>
            </a:r>
            <a:r>
              <a:rPr lang="fi-FI" sz="3200" dirty="0" smtClean="0">
                <a:hlinkClick r:id="rId2"/>
              </a:rPr>
              <a:t>http://saosaat.blogspot.fi/2016/02/substantiivit.html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Adjektiivit: </a:t>
            </a:r>
            <a:r>
              <a:rPr lang="fi-FI" sz="3200" dirty="0" smtClean="0">
                <a:hlinkClick r:id="rId3"/>
              </a:rPr>
              <a:t>http://saosaat.blogspot.fi/2016/02/adjektiivit.html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Pronominit: </a:t>
            </a:r>
            <a:r>
              <a:rPr lang="fi-FI" sz="3200" dirty="0" smtClean="0">
                <a:hlinkClick r:id="rId4"/>
              </a:rPr>
              <a:t>http://saosaat.blogspot.fi/2016/02/pronominit.html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Numeraalit: </a:t>
            </a:r>
            <a:r>
              <a:rPr lang="fi-FI" sz="3200" dirty="0" smtClean="0">
                <a:hlinkClick r:id="rId5"/>
              </a:rPr>
              <a:t>http://saosaat.blogspot.fi/2016/02/numeraalit.html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251005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1250" y="452718"/>
            <a:ext cx="10615449" cy="559324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4000" dirty="0" smtClean="0"/>
              <a:t>Suomen kielessä on paljon sijamuotoja. Sijamuodoissa taipuminen voi kertoa esimerkiksi jonkin asian </a:t>
            </a:r>
            <a:r>
              <a:rPr lang="fi-FI" sz="4000" b="1" u="sng" dirty="0" smtClean="0"/>
              <a:t>sijainnista</a:t>
            </a:r>
            <a:r>
              <a:rPr lang="fi-FI" sz="4000" dirty="0" smtClean="0"/>
              <a:t> eli siitä, missä jokin asia on. </a:t>
            </a:r>
          </a:p>
          <a:p>
            <a:pPr>
              <a:buFontTx/>
              <a:buChar char="-"/>
            </a:pPr>
            <a:endParaRPr lang="fi-FI" sz="4000" dirty="0" smtClean="0"/>
          </a:p>
          <a:p>
            <a:pPr marL="0" indent="0">
              <a:buNone/>
            </a:pPr>
            <a:r>
              <a:rPr lang="fi-FI" sz="4000" dirty="0" smtClean="0"/>
              <a:t>kirjasto – kirjasto</a:t>
            </a:r>
            <a:r>
              <a:rPr lang="fi-FI" sz="4000" b="1" u="sng" dirty="0" smtClean="0"/>
              <a:t>ssa</a:t>
            </a:r>
          </a:p>
          <a:p>
            <a:pPr marL="0" indent="0">
              <a:buNone/>
            </a:pPr>
            <a:r>
              <a:rPr lang="fi-FI" sz="4000" dirty="0"/>
              <a:t>t</a:t>
            </a:r>
            <a:r>
              <a:rPr lang="fi-FI" sz="4000" dirty="0" smtClean="0"/>
              <a:t>ori - tori</a:t>
            </a:r>
            <a:r>
              <a:rPr lang="fi-FI" sz="4000" b="1" u="sng" dirty="0" smtClean="0"/>
              <a:t>lla</a:t>
            </a:r>
            <a:endParaRPr lang="fi-FI" sz="4000" b="1" u="sng" dirty="0"/>
          </a:p>
        </p:txBody>
      </p:sp>
    </p:spTree>
    <p:extLst>
      <p:ext uri="{BB962C8B-B14F-4D97-AF65-F5344CB8AC3E}">
        <p14:creationId xmlns:p14="http://schemas.microsoft.com/office/powerpoint/2010/main" val="1436560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452718"/>
            <a:ext cx="9403742" cy="5795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dirty="0" smtClean="0"/>
              <a:t>Sijamuodot voivat kertoa myös </a:t>
            </a:r>
            <a:r>
              <a:rPr lang="fi-FI" sz="4000" b="1" u="sng" dirty="0" smtClean="0"/>
              <a:t>omistamisesta</a:t>
            </a:r>
            <a:r>
              <a:rPr lang="fi-FI" sz="4000" dirty="0" smtClean="0"/>
              <a:t> tai </a:t>
            </a:r>
            <a:r>
              <a:rPr lang="fi-FI" sz="4000" b="1" u="sng" dirty="0" smtClean="0"/>
              <a:t>johonkin kuulumisesta</a:t>
            </a:r>
            <a:r>
              <a:rPr lang="fi-FI" sz="4000" dirty="0" smtClean="0"/>
              <a:t>.</a:t>
            </a:r>
            <a:endParaRPr lang="fi-FI" sz="4000" dirty="0"/>
          </a:p>
          <a:p>
            <a:pPr marL="0" indent="0">
              <a:buNone/>
            </a:pPr>
            <a:endParaRPr lang="fi-FI" sz="4000" dirty="0" smtClean="0"/>
          </a:p>
          <a:p>
            <a:pPr marL="0" indent="0">
              <a:buNone/>
            </a:pPr>
            <a:r>
              <a:rPr lang="fi-FI" sz="4000" dirty="0" smtClean="0"/>
              <a:t>opettaja</a:t>
            </a:r>
            <a:r>
              <a:rPr lang="fi-FI" sz="4000" b="1" u="sng" dirty="0" smtClean="0"/>
              <a:t>n</a:t>
            </a:r>
            <a:r>
              <a:rPr lang="fi-FI" sz="4000" dirty="0" smtClean="0"/>
              <a:t> kynä</a:t>
            </a:r>
          </a:p>
          <a:p>
            <a:pPr marL="0" indent="0">
              <a:buNone/>
            </a:pPr>
            <a:r>
              <a:rPr lang="fi-FI" sz="4000" dirty="0" smtClean="0"/>
              <a:t>Lieksa</a:t>
            </a:r>
            <a:r>
              <a:rPr lang="fi-FI" sz="4000" b="1" u="sng" dirty="0" smtClean="0"/>
              <a:t>n</a:t>
            </a:r>
            <a:r>
              <a:rPr lang="fi-FI" sz="4000" dirty="0" smtClean="0"/>
              <a:t> metsät</a:t>
            </a:r>
          </a:p>
          <a:p>
            <a:pPr marL="0" indent="0">
              <a:buNone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33058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417529"/>
            <a:ext cx="10831656" cy="595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 smtClean="0"/>
              <a:t>Osaat jo nyt monia sijamuotoja: koulu</a:t>
            </a:r>
            <a:r>
              <a:rPr lang="fi-FI" sz="4400" b="1" u="sng" dirty="0" smtClean="0"/>
              <a:t>ssa</a:t>
            </a:r>
            <a:r>
              <a:rPr lang="fi-FI" sz="4400" dirty="0" smtClean="0"/>
              <a:t>, koulu</a:t>
            </a:r>
            <a:r>
              <a:rPr lang="fi-FI" sz="4400" b="1" u="sng" dirty="0" smtClean="0"/>
              <a:t>sta</a:t>
            </a:r>
            <a:r>
              <a:rPr lang="fi-FI" sz="4400" dirty="0" smtClean="0"/>
              <a:t>, koulu</a:t>
            </a:r>
            <a:r>
              <a:rPr lang="fi-FI" sz="4400" b="1" u="sng" dirty="0" smtClean="0"/>
              <a:t>un</a:t>
            </a:r>
            <a:r>
              <a:rPr lang="fi-FI" sz="4400" dirty="0" smtClean="0"/>
              <a:t>; tori</a:t>
            </a:r>
            <a:r>
              <a:rPr lang="fi-FI" sz="4400" b="1" u="sng" dirty="0" smtClean="0"/>
              <a:t>lla</a:t>
            </a:r>
            <a:r>
              <a:rPr lang="fi-FI" sz="4400" dirty="0" smtClean="0"/>
              <a:t>, tori</a:t>
            </a:r>
            <a:r>
              <a:rPr lang="fi-FI" sz="4400" b="1" u="sng" dirty="0" smtClean="0"/>
              <a:t>lta</a:t>
            </a:r>
            <a:r>
              <a:rPr lang="fi-FI" sz="4400" dirty="0" smtClean="0"/>
              <a:t>, tori</a:t>
            </a:r>
            <a:r>
              <a:rPr lang="fi-FI" sz="4400" b="1" u="sng" dirty="0" smtClean="0"/>
              <a:t>lle</a:t>
            </a:r>
            <a:r>
              <a:rPr lang="fi-FI" sz="4400" dirty="0" smtClean="0"/>
              <a:t>.</a:t>
            </a:r>
          </a:p>
          <a:p>
            <a:pPr marL="0" indent="0">
              <a:buNone/>
            </a:pPr>
            <a:endParaRPr lang="fi-FI" sz="4400" dirty="0"/>
          </a:p>
          <a:p>
            <a:pPr marL="0" indent="0">
              <a:buNone/>
            </a:pPr>
            <a:r>
              <a:rPr lang="fi-FI" sz="4400" dirty="0"/>
              <a:t>Sinun ei tarvitse opetella kaikkia sijamuotoja yhdellä oppitunnilla: opit taivuttamaan sanoja sijamuodoissa vähitellen.</a:t>
            </a:r>
          </a:p>
        </p:txBody>
      </p:sp>
    </p:spTree>
    <p:extLst>
      <p:ext uri="{BB962C8B-B14F-4D97-AF65-F5344CB8AC3E}">
        <p14:creationId xmlns:p14="http://schemas.microsoft.com/office/powerpoint/2010/main" val="2734120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7602" y="452718"/>
            <a:ext cx="10792870" cy="5879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/>
              <a:t>- Verbien ja nominien lisäksi suomen kielessä on </a:t>
            </a:r>
            <a:r>
              <a:rPr lang="fi-FI" sz="4800" b="1" dirty="0" smtClean="0"/>
              <a:t>taipumattomia sanoja</a:t>
            </a:r>
            <a:r>
              <a:rPr lang="fi-FI" sz="4800" dirty="0" smtClean="0"/>
              <a:t>. Tällaisia sanoja ovat esimerkiksi </a:t>
            </a:r>
            <a:r>
              <a:rPr lang="fi-FI" sz="4800" b="1" dirty="0" smtClean="0"/>
              <a:t>kohta, huomenna, ja, yleensä</a:t>
            </a:r>
            <a:r>
              <a:rPr lang="fi-FI" sz="4800" dirty="0" smtClean="0"/>
              <a:t> sekä </a:t>
            </a:r>
            <a:r>
              <a:rPr lang="fi-FI" sz="4800" b="1" dirty="0" smtClean="0"/>
              <a:t>paljon</a:t>
            </a:r>
            <a:r>
              <a:rPr lang="fi-FI" sz="4800" dirty="0" smtClean="0"/>
              <a:t>. 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399121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b="1" dirty="0" smtClean="0"/>
              <a:t>Sanaluokat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9404" y="1472540"/>
            <a:ext cx="9040450" cy="4775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dirty="0" smtClean="0"/>
              <a:t>- Suomen kielen sanat jaetaan </a:t>
            </a:r>
            <a:r>
              <a:rPr lang="fi-FI" sz="4000" b="1" dirty="0" smtClean="0"/>
              <a:t>verbeihin, nomineihin ja taipumattomiin sanoihin</a:t>
            </a:r>
            <a:r>
              <a:rPr lang="fi-FI" sz="4000" dirty="0" smtClean="0"/>
              <a:t>. </a:t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>- Sanat jaotellaan sanaluokkiin </a:t>
            </a:r>
            <a:r>
              <a:rPr lang="fi-FI" sz="4000" b="1" dirty="0" smtClean="0"/>
              <a:t>taivutuksen</a:t>
            </a:r>
            <a:r>
              <a:rPr lang="fi-FI" sz="4000" dirty="0" smtClean="0"/>
              <a:t> </a:t>
            </a:r>
            <a:r>
              <a:rPr lang="fi-FI" sz="4000" dirty="0" smtClean="0"/>
              <a:t>perusteella.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30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0954" y="451205"/>
            <a:ext cx="9404723" cy="140053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0954" y="273075"/>
            <a:ext cx="10160434" cy="5771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600" b="1" dirty="0" smtClean="0"/>
              <a:t>Nominit taipuvat sijamuodoissa</a:t>
            </a:r>
            <a:r>
              <a:rPr lang="fi-FI" sz="3600" dirty="0" smtClean="0"/>
              <a:t>. Nominintaivutuksen avulla voit kertoa suunnasta tai sijainnista: siitä, </a:t>
            </a:r>
            <a:r>
              <a:rPr lang="fi-FI" sz="3600" b="1" dirty="0" smtClean="0"/>
              <a:t>missä</a:t>
            </a:r>
            <a:r>
              <a:rPr lang="fi-FI" sz="3600" dirty="0" smtClean="0"/>
              <a:t> joku tai jokin on taikka </a:t>
            </a:r>
            <a:r>
              <a:rPr lang="fi-FI" sz="3600" b="1" dirty="0" smtClean="0"/>
              <a:t>mistä</a:t>
            </a:r>
            <a:r>
              <a:rPr lang="fi-FI" sz="3600" dirty="0" smtClean="0"/>
              <a:t> joku tai jokin on tulossa.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Minä olen koulu</a:t>
            </a:r>
            <a:r>
              <a:rPr lang="fi-FI" sz="3600" b="1" dirty="0" smtClean="0"/>
              <a:t>ssa</a:t>
            </a:r>
            <a:r>
              <a:rPr lang="fi-FI" sz="3600" dirty="0" smtClean="0"/>
              <a:t>. Minä tulen koulu</a:t>
            </a:r>
            <a:r>
              <a:rPr lang="fi-FI" sz="3600" b="1" dirty="0" smtClean="0"/>
              <a:t>sta</a:t>
            </a:r>
            <a:r>
              <a:rPr lang="fi-FI" sz="3600" dirty="0" smtClean="0"/>
              <a:t>.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Nominit saattavat kertoa myös esimerkiksi </a:t>
            </a:r>
            <a:r>
              <a:rPr lang="fi-FI" sz="3600" b="1" dirty="0" smtClean="0"/>
              <a:t>omistamisesta</a:t>
            </a:r>
            <a:r>
              <a:rPr lang="fi-FI" sz="3600" dirty="0" smtClean="0"/>
              <a:t>.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Tämä kirja on opettaja</a:t>
            </a:r>
            <a:r>
              <a:rPr lang="fi-FI" sz="3600" b="1" dirty="0" smtClean="0"/>
              <a:t>n</a:t>
            </a:r>
            <a:r>
              <a:rPr lang="fi-FI" sz="3600" dirty="0" smtClean="0"/>
              <a:t>.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Nomineja ei voi taivuttaa aikamuodoissa.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22985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452718"/>
            <a:ext cx="10940838" cy="6057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200" dirty="0" smtClean="0"/>
              <a:t>- Verbit taipuvat esimerkiksi </a:t>
            </a:r>
            <a:r>
              <a:rPr lang="fi-FI" sz="4200" b="1" dirty="0" smtClean="0"/>
              <a:t>persoonamuodoissa ja aikamuodoissa</a:t>
            </a:r>
            <a:r>
              <a:rPr lang="fi-FI" sz="4200" dirty="0" smtClean="0"/>
              <a:t>.</a:t>
            </a:r>
          </a:p>
          <a:p>
            <a:pPr marL="0" indent="0">
              <a:buNone/>
            </a:pPr>
            <a:endParaRPr lang="fi-FI" sz="3600" dirty="0" smtClean="0"/>
          </a:p>
          <a:p>
            <a:pPr marL="0" indent="0">
              <a:buNone/>
            </a:pPr>
            <a:r>
              <a:rPr lang="fi-FI" sz="3600" dirty="0" smtClean="0"/>
              <a:t>Persoonamuodossa taipuminen tarkoittaa sitä, että verbi taipuu tekijän mukaan. 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minä laula</a:t>
            </a:r>
            <a:r>
              <a:rPr lang="fi-FI" sz="3600" b="1" u="sng" dirty="0" smtClean="0"/>
              <a:t>n</a:t>
            </a:r>
            <a:r>
              <a:rPr lang="fi-FI" sz="3600" dirty="0" smtClean="0"/>
              <a:t>				me laula</a:t>
            </a:r>
            <a:r>
              <a:rPr lang="fi-FI" sz="3600" b="1" u="sng" dirty="0" smtClean="0"/>
              <a:t>mme</a:t>
            </a:r>
          </a:p>
          <a:p>
            <a:pPr marL="0" indent="0">
              <a:buNone/>
            </a:pPr>
            <a:r>
              <a:rPr lang="fi-FI" sz="3600" dirty="0" smtClean="0"/>
              <a:t>sinä laula</a:t>
            </a:r>
            <a:r>
              <a:rPr lang="fi-FI" sz="3600" b="1" u="sng" dirty="0" smtClean="0"/>
              <a:t>t</a:t>
            </a:r>
            <a:r>
              <a:rPr lang="fi-FI" sz="3600" dirty="0" smtClean="0"/>
              <a:t>					te laula</a:t>
            </a:r>
            <a:r>
              <a:rPr lang="fi-FI" sz="3600" b="1" u="sng" dirty="0" smtClean="0"/>
              <a:t>tte</a:t>
            </a:r>
          </a:p>
          <a:p>
            <a:pPr marL="0" indent="0">
              <a:buNone/>
            </a:pPr>
            <a:r>
              <a:rPr lang="fi-FI" sz="3600" dirty="0" smtClean="0"/>
              <a:t>hän laula</a:t>
            </a:r>
            <a:r>
              <a:rPr lang="fi-FI" sz="3600" b="1" u="sng" dirty="0" smtClean="0"/>
              <a:t>a</a:t>
            </a:r>
            <a:r>
              <a:rPr lang="fi-FI" sz="3600" dirty="0" smtClean="0"/>
              <a:t>				he laula</a:t>
            </a:r>
            <a:r>
              <a:rPr lang="fi-FI" sz="3600" b="1" u="sng" dirty="0" smtClean="0"/>
              <a:t>vat</a:t>
            </a:r>
            <a:endParaRPr lang="fi-FI" sz="3600" b="1" u="sng" dirty="0"/>
          </a:p>
        </p:txBody>
      </p:sp>
    </p:spTree>
    <p:extLst>
      <p:ext uri="{BB962C8B-B14F-4D97-AF65-F5344CB8AC3E}">
        <p14:creationId xmlns:p14="http://schemas.microsoft.com/office/powerpoint/2010/main" val="263898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452718"/>
            <a:ext cx="10172310" cy="5615573"/>
          </a:xfrm>
        </p:spPr>
        <p:txBody>
          <a:bodyPr/>
          <a:lstStyle/>
          <a:p>
            <a:pPr marL="0" lvl="0" indent="0">
              <a:buClr>
                <a:srgbClr val="ACD433"/>
              </a:buClr>
              <a:buNone/>
            </a:pPr>
            <a:r>
              <a:rPr lang="fi-FI" sz="3600" dirty="0" smtClean="0">
                <a:solidFill>
                  <a:prstClr val="white"/>
                </a:solidFill>
              </a:rPr>
              <a:t>Verbeillä on myös </a:t>
            </a:r>
            <a:r>
              <a:rPr lang="fi-FI" sz="3600" b="1" dirty="0" smtClean="0">
                <a:solidFill>
                  <a:prstClr val="white"/>
                </a:solidFill>
              </a:rPr>
              <a:t>kielteinen muoto</a:t>
            </a:r>
            <a:r>
              <a:rPr lang="fi-FI" sz="3600" dirty="0" smtClean="0">
                <a:solidFill>
                  <a:prstClr val="white"/>
                </a:solidFill>
              </a:rPr>
              <a:t>. Suomen kielessä persoonapääte lisätään sanaan </a:t>
            </a:r>
            <a:r>
              <a:rPr lang="fi-FI" sz="3600" b="1" dirty="0" smtClean="0">
                <a:solidFill>
                  <a:prstClr val="white"/>
                </a:solidFill>
              </a:rPr>
              <a:t>ei</a:t>
            </a:r>
            <a:r>
              <a:rPr lang="fi-FI" sz="3600" dirty="0" smtClean="0">
                <a:solidFill>
                  <a:prstClr val="white"/>
                </a:solidFill>
              </a:rPr>
              <a:t>.</a:t>
            </a:r>
          </a:p>
          <a:p>
            <a:pPr marL="0" lvl="0" indent="0">
              <a:buClr>
                <a:srgbClr val="ACD433"/>
              </a:buClr>
              <a:buNone/>
            </a:pPr>
            <a:endParaRPr lang="fi-FI" sz="3600" dirty="0" smtClean="0">
              <a:solidFill>
                <a:prstClr val="white"/>
              </a:solidFill>
            </a:endParaRPr>
          </a:p>
          <a:p>
            <a:pPr marL="0" lvl="0" indent="0">
              <a:buClr>
                <a:srgbClr val="ACD433"/>
              </a:buClr>
              <a:buNone/>
            </a:pPr>
            <a:r>
              <a:rPr lang="fi-FI" sz="3600" dirty="0" smtClean="0">
                <a:solidFill>
                  <a:prstClr val="white"/>
                </a:solidFill>
              </a:rPr>
              <a:t>minä e</a:t>
            </a:r>
            <a:r>
              <a:rPr lang="fi-FI" sz="3600" b="1" u="sng" dirty="0" smtClean="0">
                <a:solidFill>
                  <a:prstClr val="white"/>
                </a:solidFill>
              </a:rPr>
              <a:t>n</a:t>
            </a:r>
            <a:r>
              <a:rPr lang="fi-FI" sz="3600" dirty="0">
                <a:solidFill>
                  <a:prstClr val="white"/>
                </a:solidFill>
              </a:rPr>
              <a:t>	</a:t>
            </a:r>
            <a:r>
              <a:rPr lang="fi-FI" sz="3600" dirty="0" smtClean="0">
                <a:solidFill>
                  <a:prstClr val="white"/>
                </a:solidFill>
              </a:rPr>
              <a:t> laula</a:t>
            </a:r>
            <a:r>
              <a:rPr lang="fi-FI" sz="3600" dirty="0">
                <a:solidFill>
                  <a:prstClr val="white"/>
                </a:solidFill>
              </a:rPr>
              <a:t>		me </a:t>
            </a:r>
            <a:r>
              <a:rPr lang="fi-FI" sz="3600" dirty="0" smtClean="0">
                <a:solidFill>
                  <a:prstClr val="white"/>
                </a:solidFill>
              </a:rPr>
              <a:t>e</a:t>
            </a:r>
            <a:r>
              <a:rPr lang="fi-FI" sz="3600" b="1" u="sng" dirty="0" smtClean="0">
                <a:solidFill>
                  <a:prstClr val="white"/>
                </a:solidFill>
              </a:rPr>
              <a:t>mme</a:t>
            </a:r>
            <a:r>
              <a:rPr lang="fi-FI" sz="3600" b="1" dirty="0" smtClean="0">
                <a:solidFill>
                  <a:prstClr val="white"/>
                </a:solidFill>
              </a:rPr>
              <a:t> </a:t>
            </a:r>
            <a:r>
              <a:rPr lang="fi-FI" sz="3600" dirty="0" smtClean="0">
                <a:solidFill>
                  <a:prstClr val="white"/>
                </a:solidFill>
              </a:rPr>
              <a:t>laula</a:t>
            </a:r>
            <a:endParaRPr lang="fi-FI" sz="3600" dirty="0">
              <a:solidFill>
                <a:prstClr val="white"/>
              </a:solidFill>
            </a:endParaRPr>
          </a:p>
          <a:p>
            <a:pPr marL="0" lvl="0" indent="0">
              <a:buClr>
                <a:srgbClr val="ACD433"/>
              </a:buClr>
              <a:buNone/>
            </a:pPr>
            <a:r>
              <a:rPr lang="fi-FI" sz="3600" dirty="0">
                <a:solidFill>
                  <a:prstClr val="white"/>
                </a:solidFill>
              </a:rPr>
              <a:t>sinä </a:t>
            </a:r>
            <a:r>
              <a:rPr lang="fi-FI" sz="3600" dirty="0" smtClean="0">
                <a:solidFill>
                  <a:prstClr val="white"/>
                </a:solidFill>
              </a:rPr>
              <a:t>e</a:t>
            </a:r>
            <a:r>
              <a:rPr lang="fi-FI" sz="3600" b="1" u="sng" dirty="0" smtClean="0">
                <a:solidFill>
                  <a:prstClr val="white"/>
                </a:solidFill>
              </a:rPr>
              <a:t>t</a:t>
            </a:r>
            <a:r>
              <a:rPr lang="fi-FI" sz="3600" dirty="0" smtClean="0">
                <a:solidFill>
                  <a:prstClr val="white"/>
                </a:solidFill>
              </a:rPr>
              <a:t> laula</a:t>
            </a:r>
            <a:r>
              <a:rPr lang="fi-FI" sz="3600" dirty="0">
                <a:solidFill>
                  <a:prstClr val="white"/>
                </a:solidFill>
              </a:rPr>
              <a:t>			</a:t>
            </a:r>
            <a:r>
              <a:rPr lang="fi-FI" sz="3600" dirty="0" smtClean="0">
                <a:solidFill>
                  <a:prstClr val="white"/>
                </a:solidFill>
              </a:rPr>
              <a:t>te e</a:t>
            </a:r>
            <a:r>
              <a:rPr lang="fi-FI" sz="3600" b="1" u="sng" dirty="0" smtClean="0">
                <a:solidFill>
                  <a:prstClr val="white"/>
                </a:solidFill>
              </a:rPr>
              <a:t>tte</a:t>
            </a:r>
            <a:r>
              <a:rPr lang="fi-FI" sz="3600" b="1" dirty="0" smtClean="0">
                <a:solidFill>
                  <a:prstClr val="white"/>
                </a:solidFill>
              </a:rPr>
              <a:t> </a:t>
            </a:r>
            <a:r>
              <a:rPr lang="fi-FI" sz="3600" dirty="0" smtClean="0">
                <a:solidFill>
                  <a:prstClr val="white"/>
                </a:solidFill>
              </a:rPr>
              <a:t>laula</a:t>
            </a:r>
            <a:endParaRPr lang="fi-FI" sz="3600" dirty="0">
              <a:solidFill>
                <a:prstClr val="white"/>
              </a:solidFill>
            </a:endParaRPr>
          </a:p>
          <a:p>
            <a:pPr marL="0" lvl="0" indent="0">
              <a:buClr>
                <a:srgbClr val="ACD433"/>
              </a:buClr>
              <a:buNone/>
            </a:pPr>
            <a:r>
              <a:rPr lang="fi-FI" sz="3600" dirty="0">
                <a:solidFill>
                  <a:prstClr val="white"/>
                </a:solidFill>
              </a:rPr>
              <a:t>hän </a:t>
            </a:r>
            <a:r>
              <a:rPr lang="fi-FI" sz="3600" b="1" u="sng" dirty="0" smtClean="0">
                <a:solidFill>
                  <a:prstClr val="white"/>
                </a:solidFill>
              </a:rPr>
              <a:t>ei</a:t>
            </a:r>
            <a:r>
              <a:rPr lang="fi-FI" sz="3600" dirty="0" smtClean="0">
                <a:solidFill>
                  <a:prstClr val="white"/>
                </a:solidFill>
              </a:rPr>
              <a:t> laula</a:t>
            </a:r>
            <a:r>
              <a:rPr lang="fi-FI" sz="3600" dirty="0">
                <a:solidFill>
                  <a:prstClr val="white"/>
                </a:solidFill>
              </a:rPr>
              <a:t>			he </a:t>
            </a:r>
            <a:r>
              <a:rPr lang="fi-FI" sz="3600" dirty="0" smtClean="0">
                <a:solidFill>
                  <a:prstClr val="white"/>
                </a:solidFill>
              </a:rPr>
              <a:t>ei</a:t>
            </a:r>
            <a:r>
              <a:rPr lang="fi-FI" sz="3600" b="1" u="sng" dirty="0" smtClean="0">
                <a:solidFill>
                  <a:prstClr val="white"/>
                </a:solidFill>
              </a:rPr>
              <a:t>vät</a:t>
            </a:r>
            <a:r>
              <a:rPr lang="fi-FI" sz="3600" dirty="0" smtClean="0">
                <a:solidFill>
                  <a:prstClr val="white"/>
                </a:solidFill>
              </a:rPr>
              <a:t> laula</a:t>
            </a:r>
            <a:br>
              <a:rPr lang="fi-FI" sz="3600" dirty="0" smtClean="0">
                <a:solidFill>
                  <a:prstClr val="white"/>
                </a:solidFill>
              </a:rPr>
            </a:br>
            <a:r>
              <a:rPr lang="fi-FI" sz="3600" dirty="0" smtClean="0">
                <a:solidFill>
                  <a:prstClr val="white"/>
                </a:solidFill>
              </a:rPr>
              <a:t/>
            </a:r>
            <a:br>
              <a:rPr lang="fi-FI" sz="3600" dirty="0" smtClean="0">
                <a:solidFill>
                  <a:prstClr val="white"/>
                </a:solidFill>
              </a:rPr>
            </a:br>
            <a:r>
              <a:rPr lang="fi-FI" sz="3600" dirty="0" smtClean="0">
                <a:solidFill>
                  <a:prstClr val="white"/>
                </a:solidFill>
              </a:rPr>
              <a:t>Huomaa kolmannen persoonan muodot!</a:t>
            </a:r>
            <a:endParaRPr lang="fi-FI" sz="3600" b="1" u="sng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70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452718"/>
            <a:ext cx="10681531" cy="56751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dirty="0" smtClean="0"/>
              <a:t>Joskus verbin tekijää ei voi tunnistaa verbin muodosta. Tällaisia verbejä sanotaan </a:t>
            </a:r>
            <a:r>
              <a:rPr lang="fi-FI" sz="3200" b="1" dirty="0" smtClean="0"/>
              <a:t>passiivimuotoisiksi verbeiksi.</a:t>
            </a:r>
          </a:p>
          <a:p>
            <a:pPr marL="0" indent="0">
              <a:buNone/>
            </a:pPr>
            <a:endParaRPr lang="fi-FI" sz="3200" dirty="0" smtClean="0"/>
          </a:p>
          <a:p>
            <a:pPr marL="0" indent="0">
              <a:buNone/>
            </a:pPr>
            <a:r>
              <a:rPr lang="fi-FI" sz="3200" b="1" dirty="0" smtClean="0"/>
              <a:t>Passiivimuotoinen verbi:</a:t>
            </a:r>
            <a:endParaRPr lang="fi-FI" sz="3200" b="1" dirty="0"/>
          </a:p>
          <a:p>
            <a:pPr marL="0" indent="0">
              <a:buNone/>
            </a:pPr>
            <a:r>
              <a:rPr lang="fi-FI" sz="3200" dirty="0" smtClean="0"/>
              <a:t>Kaupungilla juostaan kilpaa.</a:t>
            </a:r>
          </a:p>
          <a:p>
            <a:pPr marL="0" indent="0">
              <a:buNone/>
            </a:pPr>
            <a:r>
              <a:rPr lang="fi-FI" sz="3200" dirty="0" smtClean="0"/>
              <a:t>Torilla myydään marjoja ja hedelmiä.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b="1" dirty="0" smtClean="0"/>
              <a:t>Aktiivimuotoinen verbi:</a:t>
            </a:r>
          </a:p>
          <a:p>
            <a:pPr marL="0" indent="0">
              <a:buNone/>
            </a:pPr>
            <a:r>
              <a:rPr lang="fi-FI" sz="3200" dirty="0" err="1" smtClean="0"/>
              <a:t>Murad</a:t>
            </a:r>
            <a:r>
              <a:rPr lang="fi-FI" sz="3200" dirty="0" smtClean="0"/>
              <a:t> ja Ville juoksevat kilpaa kaupungilla.</a:t>
            </a:r>
          </a:p>
          <a:p>
            <a:pPr marL="0" indent="0">
              <a:buNone/>
            </a:pPr>
            <a:r>
              <a:rPr lang="fi-FI" sz="3200" dirty="0" smtClean="0"/>
              <a:t>Kauppias myy torilla marjoja ja hedelmiä.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7263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898" y="452718"/>
            <a:ext cx="10915699" cy="574336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sz="4000" dirty="0" smtClean="0"/>
              <a:t>Verbin aikamuodot kertovat siitä, </a:t>
            </a:r>
            <a:r>
              <a:rPr lang="fi-FI" sz="4000" b="1" u="sng" dirty="0" smtClean="0"/>
              <a:t>milloin</a:t>
            </a:r>
            <a:r>
              <a:rPr lang="fi-FI" sz="4000" dirty="0" smtClean="0"/>
              <a:t> verbin ilmaisema tekeminen tapahtuu – tai on tapahtunut.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3600" b="1" dirty="0" smtClean="0">
                <a:solidFill>
                  <a:schemeClr val="accent2"/>
                </a:solidFill>
              </a:rPr>
              <a:t>Preesens</a:t>
            </a:r>
            <a:r>
              <a:rPr lang="fi-FI" sz="3600" dirty="0" smtClean="0">
                <a:solidFill>
                  <a:schemeClr val="accent2"/>
                </a:solidFill>
              </a:rPr>
              <a:t>: </a:t>
            </a:r>
            <a:r>
              <a:rPr lang="fi-FI" sz="3600" dirty="0" smtClean="0"/>
              <a:t>Hanna </a:t>
            </a:r>
            <a:r>
              <a:rPr lang="fi-FI" sz="3600" b="1" dirty="0" smtClean="0">
                <a:solidFill>
                  <a:schemeClr val="accent2"/>
                </a:solidFill>
              </a:rPr>
              <a:t>ei herää </a:t>
            </a:r>
            <a:r>
              <a:rPr lang="fi-FI" sz="3600" dirty="0" smtClean="0"/>
              <a:t>herätyskellon ääneen. Nyt Hanna </a:t>
            </a:r>
            <a:r>
              <a:rPr lang="fi-FI" sz="3600" b="1" dirty="0" smtClean="0">
                <a:solidFill>
                  <a:schemeClr val="accent2"/>
                </a:solidFill>
              </a:rPr>
              <a:t>myöhästyy</a:t>
            </a:r>
            <a:r>
              <a:rPr lang="fi-FI" sz="3600" dirty="0" smtClean="0"/>
              <a:t> bussista. 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b="1" dirty="0" smtClean="0">
                <a:solidFill>
                  <a:srgbClr val="FF0000"/>
                </a:solidFill>
              </a:rPr>
              <a:t>Imperfekti</a:t>
            </a:r>
            <a:r>
              <a:rPr lang="fi-FI" sz="3600" dirty="0" smtClean="0">
                <a:solidFill>
                  <a:srgbClr val="FF0000"/>
                </a:solidFill>
              </a:rPr>
              <a:t>:</a:t>
            </a:r>
            <a:r>
              <a:rPr lang="fi-FI" sz="3600" dirty="0" smtClean="0"/>
              <a:t> Hanna </a:t>
            </a:r>
            <a:r>
              <a:rPr lang="fi-FI" sz="3600" b="1" dirty="0" smtClean="0">
                <a:solidFill>
                  <a:srgbClr val="FF0000"/>
                </a:solidFill>
              </a:rPr>
              <a:t>ei herännyt </a:t>
            </a:r>
            <a:r>
              <a:rPr lang="fi-FI" sz="3600" dirty="0" smtClean="0"/>
              <a:t>aamulla herätyskellon ääneen.</a:t>
            </a:r>
            <a:r>
              <a:rPr lang="fi-FI" sz="3600" dirty="0"/>
              <a:t> </a:t>
            </a:r>
            <a:r>
              <a:rPr lang="fi-FI" sz="3600" dirty="0" smtClean="0"/>
              <a:t>Tämän vuoksi Hanna </a:t>
            </a:r>
            <a:r>
              <a:rPr lang="fi-FI" sz="3600" b="1" dirty="0">
                <a:solidFill>
                  <a:srgbClr val="FF0000"/>
                </a:solidFill>
              </a:rPr>
              <a:t>myöhästyi</a:t>
            </a:r>
            <a:r>
              <a:rPr lang="fi-FI" sz="3600" dirty="0"/>
              <a:t> bussista. </a:t>
            </a:r>
            <a:endParaRPr lang="fi-FI" sz="3600" dirty="0" smtClean="0"/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b="1" dirty="0" smtClean="0">
                <a:solidFill>
                  <a:schemeClr val="accent1"/>
                </a:solidFill>
              </a:rPr>
              <a:t>Perfekti</a:t>
            </a:r>
            <a:r>
              <a:rPr lang="fi-FI" sz="3600" dirty="0" smtClean="0">
                <a:solidFill>
                  <a:schemeClr val="accent1"/>
                </a:solidFill>
              </a:rPr>
              <a:t>:</a:t>
            </a:r>
            <a:r>
              <a:rPr lang="fi-FI" sz="3600" dirty="0" smtClean="0"/>
              <a:t> Tällä viikolla Hanna </a:t>
            </a:r>
            <a:r>
              <a:rPr lang="fi-FI" sz="3600" b="1" dirty="0" smtClean="0">
                <a:solidFill>
                  <a:schemeClr val="accent1"/>
                </a:solidFill>
              </a:rPr>
              <a:t>ei ole herännyt </a:t>
            </a:r>
            <a:r>
              <a:rPr lang="fi-FI" sz="3600" dirty="0" smtClean="0"/>
              <a:t>herätyskellon ääneen.</a:t>
            </a:r>
            <a:r>
              <a:rPr lang="fi-FI" sz="3600" dirty="0"/>
              <a:t> </a:t>
            </a:r>
            <a:r>
              <a:rPr lang="fi-FI" sz="3600" dirty="0" smtClean="0"/>
              <a:t>Tämän vuoksi Hanna </a:t>
            </a:r>
            <a:r>
              <a:rPr lang="fi-FI" sz="3600" b="1" dirty="0">
                <a:solidFill>
                  <a:schemeClr val="accent1"/>
                </a:solidFill>
              </a:rPr>
              <a:t>on myöhästynyt </a:t>
            </a:r>
            <a:r>
              <a:rPr lang="fi-FI" sz="3600" dirty="0" smtClean="0"/>
              <a:t>bussista</a:t>
            </a:r>
            <a:r>
              <a:rPr lang="fi-FI" sz="3600" dirty="0"/>
              <a:t> </a:t>
            </a:r>
            <a:r>
              <a:rPr lang="fi-FI" sz="3600" dirty="0" smtClean="0"/>
              <a:t>jokaisena aamuna.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b="1" dirty="0" smtClean="0">
                <a:solidFill>
                  <a:srgbClr val="002060"/>
                </a:solidFill>
              </a:rPr>
              <a:t>Pluskvamperfekti</a:t>
            </a:r>
            <a:r>
              <a:rPr lang="fi-FI" sz="3600" dirty="0" smtClean="0">
                <a:solidFill>
                  <a:srgbClr val="002060"/>
                </a:solidFill>
              </a:rPr>
              <a:t>: </a:t>
            </a:r>
            <a:r>
              <a:rPr lang="fi-FI" sz="3600" dirty="0" smtClean="0"/>
              <a:t>Hanna </a:t>
            </a:r>
            <a:r>
              <a:rPr lang="fi-FI" sz="3600" b="1" dirty="0" smtClean="0">
                <a:solidFill>
                  <a:srgbClr val="002060"/>
                </a:solidFill>
              </a:rPr>
              <a:t>ei ollut herännyt </a:t>
            </a:r>
            <a:r>
              <a:rPr lang="fi-FI" sz="3600" dirty="0" smtClean="0"/>
              <a:t>herätyskellon ääneen. Tämän vuoksi Hanna </a:t>
            </a:r>
            <a:r>
              <a:rPr lang="fi-FI" sz="3600" b="1" dirty="0" smtClean="0">
                <a:solidFill>
                  <a:srgbClr val="002060"/>
                </a:solidFill>
              </a:rPr>
              <a:t>oli myöhästynyt </a:t>
            </a:r>
            <a:r>
              <a:rPr lang="fi-FI" sz="3600" dirty="0" smtClean="0"/>
              <a:t>bussista tänäkin aamuna.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03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5130" y="370832"/>
            <a:ext cx="9404723" cy="140053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0269" y="376586"/>
            <a:ext cx="10739259" cy="6051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Lähdin koulun jälkeen Annin luo kylään. Anni oli leiponut pullaa. Anni kertoi minulle, että pullan resepti on hänen mummoltaan saatu. 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Anni oli unohtanut taikinasta sokerin, ja pulla maistui vähän omituiselta. Minua alkoi </a:t>
            </a:r>
            <a:r>
              <a:rPr lang="fi-FI" sz="2800" dirty="0" err="1" smtClean="0"/>
              <a:t>aivastuttaa</a:t>
            </a:r>
            <a:r>
              <a:rPr lang="fi-FI" sz="2800" dirty="0" smtClean="0"/>
              <a:t> juuri, kun laitoin pullan suuhuni. Pullanmurut lensivät keittiön lattialle ja sotkivat koko maton. En ole varmaan koskaan nauranut niin paljon. Vatsani on vieläkin kipeä nauramisesta. 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Syömisen jälkeen menimme Annin huoneeseen. Olen vieläkin Annin luona kylässä, ja pullanmurut ovat edelleen keittiön lattialla. Siivoamme sotkun sitten illalla.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2728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452718"/>
            <a:ext cx="10995429" cy="5893491"/>
          </a:xfrm>
        </p:spPr>
        <p:txBody>
          <a:bodyPr/>
          <a:lstStyle/>
          <a:p>
            <a:pPr marL="0" indent="0">
              <a:buNone/>
            </a:pPr>
            <a:r>
              <a:rPr lang="fi-FI" sz="3200" b="1" dirty="0" smtClean="0"/>
              <a:t>Lue lisää verbeistä!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https://</a:t>
            </a:r>
            <a:r>
              <a:rPr lang="fi-FI" smtClean="0">
                <a:hlinkClick r:id="rId2"/>
              </a:rPr>
              <a:t>kielipoliisi.wordpress.com/2015/02/23/aikamuodot/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67434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445</TotalTime>
  <Words>401</Words>
  <Application>Microsoft Office PowerPoint</Application>
  <PresentationFormat>Laajakuva</PresentationFormat>
  <Paragraphs>61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Ioni</vt:lpstr>
      <vt:lpstr>Sanaluokat</vt:lpstr>
      <vt:lpstr>Sanaluokat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NOMINIT</vt:lpstr>
      <vt:lpstr>Kertaa vielä sanaluokat! 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Sanaluokat</dc:title>
  <dc:creator>Koivaaran</dc:creator>
  <cp:lastModifiedBy>Pursiainen Maija</cp:lastModifiedBy>
  <cp:revision>22</cp:revision>
  <dcterms:created xsi:type="dcterms:W3CDTF">2016-08-29T14:13:56Z</dcterms:created>
  <dcterms:modified xsi:type="dcterms:W3CDTF">2016-09-06T15:55:37Z</dcterms:modified>
  <cp:contentStatus/>
</cp:coreProperties>
</file>