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4" r:id="rId1"/>
    <p:sldMasterId id="2147483665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3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591d0711f6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7769" y="744855"/>
            <a:ext cx="6039600" cy="3724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1591d0711f6_0_16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1591ee02ee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200" cy="335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1591ee02ee4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g1591ee02ee4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591ee02ee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200" cy="335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1591ee02ee4_0_1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g1591ee02ee4_0_1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591ee02e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200" cy="335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1591ee02ee4_0_1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1591ee02ee4_0_1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500" cy="19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300" cy="35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3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300" cy="35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3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98" name="Google Shape;98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300" cy="35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3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100" name="Google Shape;100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3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3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3100" cy="84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Calibri"/>
              <a:buNone/>
              <a:defRPr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900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13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700" cy="213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9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100"/>
              <a:buFont typeface="Calibri"/>
              <a:buNone/>
              <a:defRPr sz="6100"/>
            </a:lvl1pPr>
            <a:lvl2pPr marL="914400" lvl="1" indent="-5651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5300"/>
              <a:buChar char="•"/>
              <a:defRPr sz="5300"/>
            </a:lvl2pPr>
            <a:lvl3pPr marL="1371600" lvl="2" indent="-5334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4"/>
          <p:cNvSpPr txBox="1"/>
          <p:nvPr/>
        </p:nvSpPr>
        <p:spPr>
          <a:xfrm>
            <a:off x="903700" y="12330350"/>
            <a:ext cx="11727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000">
                <a:latin typeface="Calibri"/>
                <a:ea typeface="Calibri"/>
                <a:cs typeface="Calibri"/>
                <a:sym typeface="Calibri"/>
              </a:rPr>
              <a:t>Forum Historia 6, Luku 23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4100" cy="16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5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5"/>
          <p:cNvSpPr/>
          <p:nvPr/>
        </p:nvSpPr>
        <p:spPr>
          <a:xfrm>
            <a:off x="8404703" y="4080086"/>
            <a:ext cx="3941700" cy="69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5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100"/>
              <a:buFont typeface="Calibri"/>
              <a:buNone/>
              <a:defRPr sz="6100"/>
            </a:lvl1pPr>
            <a:lvl2pPr marL="914400" lvl="1" indent="-5651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5300"/>
              <a:buChar char="•"/>
              <a:defRPr sz="5300"/>
            </a:lvl2pPr>
            <a:lvl3pPr marL="1371600" lvl="2" indent="-5334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5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100"/>
              <a:buFont typeface="Calibri"/>
              <a:buNone/>
              <a:defRPr sz="6100"/>
            </a:lvl1pPr>
            <a:lvl2pPr marL="914400" lvl="1" indent="-5651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5300"/>
              <a:buChar char="•"/>
              <a:defRPr sz="5300"/>
            </a:lvl2pPr>
            <a:lvl3pPr marL="1371600" lvl="2" indent="-5334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15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22" name="Google Shape;122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6"/>
          <p:cNvSpPr>
            <a:spLocks noGrp="1"/>
          </p:cNvSpPr>
          <p:nvPr>
            <p:ph type="pic" idx="2"/>
          </p:nvPr>
        </p:nvSpPr>
        <p:spPr>
          <a:xfrm>
            <a:off x="1" y="0"/>
            <a:ext cx="10923900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16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100" cy="218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6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100" cy="86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Calibri"/>
              <a:buNone/>
              <a:defRPr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16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29" name="Google Shape;129;p1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500" cy="19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7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7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00" cy="3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17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135" name="Google Shape;135;p17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00" cy="3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36" name="Google Shape;136;p17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137" name="Google Shape;137;p17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00" cy="3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p17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17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00" cy="3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17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42" name="Google Shape;142;p17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500" cy="19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8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8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900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900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p18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8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49" name="Google Shape;149;p18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199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cxnSp>
        <p:nvCxnSpPr>
          <p:cNvPr id="150" name="Google Shape;150;p18"/>
          <p:cNvCxnSpPr/>
          <p:nvPr/>
        </p:nvCxnSpPr>
        <p:spPr>
          <a:xfrm>
            <a:off x="768588" y="4204109"/>
            <a:ext cx="109647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1" name="Google Shape;151;p18"/>
          <p:cNvCxnSpPr/>
          <p:nvPr/>
        </p:nvCxnSpPr>
        <p:spPr>
          <a:xfrm>
            <a:off x="12591208" y="4204109"/>
            <a:ext cx="109647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2" name="Google Shape;152;p1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53" name="Google Shape;153;p18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200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6700"/>
              <a:buFont typeface="Calibri"/>
              <a:buNone/>
              <a:defRPr sz="6700" b="1">
                <a:solidFill>
                  <a:schemeClr val="lt1"/>
                </a:solidFill>
              </a:defRPr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200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pic>
        <p:nvPicPr>
          <p:cNvPr id="90" name="Google Shape;90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6" cy="9932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200" cy="81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Calibri"/>
              <a:buNone/>
              <a:defRPr sz="5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143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1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lobalis.fi/Tilastot#group-by-lette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9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23. Afrikkalainen kulttuuri ja yhteiskunta</a:t>
            </a:r>
            <a:br>
              <a:rPr lang="fi-FI"/>
            </a:b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Taitotehtävä: Afrikka tilastoissa</a:t>
            </a:r>
            <a:endParaRPr/>
          </a:p>
        </p:txBody>
      </p:sp>
      <p:sp>
        <p:nvSpPr>
          <p:cNvPr id="159" name="Google Shape;159;p19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6</a:t>
            </a:r>
            <a:endParaRPr/>
          </a:p>
        </p:txBody>
      </p:sp>
      <p:sp>
        <p:nvSpPr>
          <p:cNvPr id="160" name="Google Shape;160;p19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00" tIns="45725" rIns="91400" bIns="457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Tehtävässä harjoiteltavat taidot</a:t>
            </a:r>
            <a:endParaRPr/>
          </a:p>
        </p:txBody>
      </p:sp>
      <p:sp>
        <p:nvSpPr>
          <p:cNvPr id="166" name="Google Shape;166;p2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600"/>
          </a:xfrm>
          <a:prstGeom prst="rect">
            <a:avLst/>
          </a:prstGeom>
        </p:spPr>
        <p:txBody>
          <a:bodyPr spcFirstLastPara="1" wrap="square" lIns="91400" tIns="45725" rIns="91400" bIns="45725" anchor="t" anchorCtr="0">
            <a:normAutofit/>
          </a:bodyPr>
          <a:lstStyle/>
          <a:p>
            <a:pPr marL="1219200" lvl="0" indent="-996950" algn="l" rtl="0">
              <a:spcBef>
                <a:spcPts val="2100"/>
              </a:spcBef>
              <a:spcAft>
                <a:spcPts val="0"/>
              </a:spcAft>
              <a:buSzPts val="6100"/>
              <a:buChar char="●"/>
            </a:pPr>
            <a:r>
              <a:rPr lang="fi-FI"/>
              <a:t>tilaston lukeminen</a:t>
            </a:r>
            <a:endParaRPr/>
          </a:p>
          <a:p>
            <a:pPr marL="1219200" lvl="0" indent="-996950" algn="l" rtl="0">
              <a:spcBef>
                <a:spcPts val="0"/>
              </a:spcBef>
              <a:spcAft>
                <a:spcPts val="0"/>
              </a:spcAft>
              <a:buSzPts val="6100"/>
              <a:buChar char="●"/>
            </a:pPr>
            <a:r>
              <a:rPr lang="fi-FI"/>
              <a:t>tiedonhaku</a:t>
            </a:r>
            <a:endParaRPr/>
          </a:p>
          <a:p>
            <a:pPr marL="1219200" lvl="0" indent="-996950" algn="l" rtl="0">
              <a:spcBef>
                <a:spcPts val="0"/>
              </a:spcBef>
              <a:spcAft>
                <a:spcPts val="0"/>
              </a:spcAft>
              <a:buSzPts val="6100"/>
              <a:buChar char="●"/>
            </a:pPr>
            <a:r>
              <a:rPr lang="fi-FI"/>
              <a:t>ajattelun taidot</a:t>
            </a:r>
            <a:endParaRPr/>
          </a:p>
          <a:p>
            <a:pPr marL="0" lvl="0" indent="0" algn="l" rtl="0">
              <a:spcBef>
                <a:spcPts val="21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00" tIns="45725" rIns="91400" bIns="457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Tutki tilastoja</a:t>
            </a:r>
            <a:endParaRPr/>
          </a:p>
        </p:txBody>
      </p:sp>
      <p:sp>
        <p:nvSpPr>
          <p:cNvPr id="173" name="Google Shape;173;p2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600"/>
          </a:xfrm>
          <a:prstGeom prst="rect">
            <a:avLst/>
          </a:prstGeom>
        </p:spPr>
        <p:txBody>
          <a:bodyPr spcFirstLastPara="1" wrap="square" lIns="91400" tIns="45725" rIns="91400" bIns="457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>
                <a:solidFill>
                  <a:srgbClr val="000000"/>
                </a:solidFill>
              </a:rPr>
              <a:t>Tutki tilastoja </a:t>
            </a:r>
            <a:r>
              <a:rPr lang="fi-FI" b="1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Globalis-sivustolla</a:t>
            </a:r>
            <a:r>
              <a:rPr lang="fi-FI" b="1">
                <a:solidFill>
                  <a:srgbClr val="000000"/>
                </a:solidFill>
              </a:rPr>
              <a:t>. Valitse vaihtoehto “Haluan vertailla tilastoja kahdesta eri maasta”. Vertaile seuraavia maita:</a:t>
            </a:r>
            <a:endParaRPr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b="1">
              <a:solidFill>
                <a:srgbClr val="000000"/>
              </a:solidFill>
            </a:endParaRPr>
          </a:p>
          <a:p>
            <a:pPr marL="1828800" lvl="0" indent="-6159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6100"/>
              <a:buChar char="●"/>
            </a:pPr>
            <a:r>
              <a:rPr lang="fi-FI">
                <a:solidFill>
                  <a:srgbClr val="000000"/>
                </a:solidFill>
              </a:rPr>
              <a:t>Etelä-Afrikka ja Uganda</a:t>
            </a:r>
            <a:endParaRPr>
              <a:solidFill>
                <a:srgbClr val="000000"/>
              </a:solidFill>
            </a:endParaRPr>
          </a:p>
          <a:p>
            <a:pPr marL="1828800" lvl="0" indent="-615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00"/>
              <a:buChar char="●"/>
            </a:pPr>
            <a:r>
              <a:rPr lang="fi-FI">
                <a:solidFill>
                  <a:srgbClr val="000000"/>
                </a:solidFill>
              </a:rPr>
              <a:t>Nigeria ja Malawi</a:t>
            </a:r>
            <a:endParaRPr>
              <a:solidFill>
                <a:srgbClr val="000000"/>
              </a:solidFill>
            </a:endParaRPr>
          </a:p>
          <a:p>
            <a:pPr marL="1828800" lvl="0" indent="-615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00"/>
              <a:buChar char="●"/>
            </a:pPr>
            <a:r>
              <a:rPr lang="fi-FI">
                <a:solidFill>
                  <a:srgbClr val="000000"/>
                </a:solidFill>
              </a:rPr>
              <a:t>kaksi valitsemaasi muuta maata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i-FI">
                <a:solidFill>
                  <a:srgbClr val="000000"/>
                </a:solidFill>
              </a:rPr>
              <a:t>Linkki: </a:t>
            </a:r>
            <a:r>
              <a:rPr lang="fi-FI" u="sng">
                <a:solidFill>
                  <a:schemeClr val="hlink"/>
                </a:solidFill>
                <a:hlinkClick r:id="rId3"/>
              </a:rPr>
              <a:t>https://www.globalis.fi/Tilastot#group-by-letter</a:t>
            </a:r>
            <a:r>
              <a:rPr lang="fi-FI">
                <a:solidFill>
                  <a:srgbClr val="000000"/>
                </a:solidFill>
              </a:rPr>
              <a:t> 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00" tIns="45725" rIns="91400" bIns="457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Afrikka tilastoissa</a:t>
            </a:r>
            <a:endParaRPr/>
          </a:p>
        </p:txBody>
      </p:sp>
      <p:sp>
        <p:nvSpPr>
          <p:cNvPr id="180" name="Google Shape;180;p2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600"/>
          </a:xfrm>
          <a:prstGeom prst="rect">
            <a:avLst/>
          </a:prstGeom>
        </p:spPr>
        <p:txBody>
          <a:bodyPr spcFirstLastPara="1" wrap="square" lIns="91400" tIns="45725" rIns="91400" bIns="45725" anchor="t" anchorCtr="0">
            <a:normAutofit/>
          </a:bodyPr>
          <a:lstStyle/>
          <a:p>
            <a:pPr marL="1619250" lvl="0" indent="-615950" algn="l" rtl="0">
              <a:spcBef>
                <a:spcPts val="2100"/>
              </a:spcBef>
              <a:spcAft>
                <a:spcPts val="0"/>
              </a:spcAft>
              <a:buSzPts val="6100"/>
              <a:buAutoNum type="arabicPeriod"/>
            </a:pPr>
            <a:r>
              <a:rPr lang="fi-FI"/>
              <a:t>Millaisia havaintoja tilastoista voi tehdä?</a:t>
            </a:r>
            <a:endParaRPr/>
          </a:p>
          <a:p>
            <a:pPr marL="1619250" lvl="0" indent="-615950" algn="l" rtl="0">
              <a:spcBef>
                <a:spcPts val="0"/>
              </a:spcBef>
              <a:spcAft>
                <a:spcPts val="0"/>
              </a:spcAft>
              <a:buSzPts val="6100"/>
              <a:buAutoNum type="arabicPeriod"/>
            </a:pPr>
            <a:r>
              <a:rPr lang="fi-FI"/>
              <a:t>Ovatko seuraavat väitteet tutkimiesi tilastojen pohjalta oikein vai väärin?</a:t>
            </a:r>
            <a:br>
              <a:rPr lang="fi-FI"/>
            </a:br>
            <a:endParaRPr/>
          </a:p>
          <a:p>
            <a:pPr marL="1529999" lvl="0" indent="-615950" algn="l" rtl="0">
              <a:spcBef>
                <a:spcPts val="0"/>
              </a:spcBef>
              <a:spcAft>
                <a:spcPts val="0"/>
              </a:spcAft>
              <a:buSzPts val="6100"/>
              <a:buAutoNum type="alphaLcParenR"/>
            </a:pPr>
            <a:r>
              <a:rPr lang="fi-FI"/>
              <a:t>Afrikkalaislapset käyvät koulua keskimäärin vain pari vuotta.</a:t>
            </a:r>
            <a:endParaRPr/>
          </a:p>
          <a:p>
            <a:pPr marL="1529999" lvl="0" indent="-615950" algn="l" rtl="0">
              <a:spcBef>
                <a:spcPts val="0"/>
              </a:spcBef>
              <a:spcAft>
                <a:spcPts val="0"/>
              </a:spcAft>
              <a:buSzPts val="6100"/>
              <a:buAutoNum type="alphaLcParenR"/>
            </a:pPr>
            <a:r>
              <a:rPr lang="fi-FI"/>
              <a:t>Afrikan maat ovat talouksiltaan hyvin erilaisia.</a:t>
            </a:r>
            <a:endParaRPr/>
          </a:p>
          <a:p>
            <a:pPr marL="1529999" lvl="0" indent="-615950" algn="l" rtl="0">
              <a:spcBef>
                <a:spcPts val="0"/>
              </a:spcBef>
              <a:spcAft>
                <a:spcPts val="0"/>
              </a:spcAft>
              <a:buSzPts val="6100"/>
              <a:buAutoNum type="alphaLcParenR"/>
            </a:pPr>
            <a:r>
              <a:rPr lang="fi-FI"/>
              <a:t>Rokottautuminen Afrikassa on harvinaista.</a:t>
            </a:r>
            <a:endParaRPr/>
          </a:p>
          <a:p>
            <a:pPr marL="1529999" lvl="0" indent="-615950" algn="l" rtl="0">
              <a:spcBef>
                <a:spcPts val="0"/>
              </a:spcBef>
              <a:spcAft>
                <a:spcPts val="0"/>
              </a:spcAft>
              <a:buSzPts val="6100"/>
              <a:buAutoNum type="alphaLcParenR"/>
            </a:pPr>
            <a:r>
              <a:rPr lang="fi-FI"/>
              <a:t>Lapsikuolleisuutta ei ole vielä saatu poistettua Afrikasta.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00" tIns="45725" rIns="91400" bIns="457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Afrikka tilastoissa</a:t>
            </a:r>
            <a:endParaRPr/>
          </a:p>
        </p:txBody>
      </p:sp>
      <p:sp>
        <p:nvSpPr>
          <p:cNvPr id="187" name="Google Shape;187;p2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600"/>
          </a:xfrm>
          <a:prstGeom prst="rect">
            <a:avLst/>
          </a:prstGeom>
        </p:spPr>
        <p:txBody>
          <a:bodyPr spcFirstLastPara="1" wrap="square" lIns="91400" tIns="45725" rIns="91400" bIns="45725" anchor="t" anchorCtr="0">
            <a:normAutofit lnSpcReduction="20000"/>
          </a:bodyPr>
          <a:lstStyle/>
          <a:p>
            <a:pPr marL="899999" lvl="0" indent="0" algn="l" rtl="0">
              <a:spcBef>
                <a:spcPts val="2100"/>
              </a:spcBef>
              <a:spcAft>
                <a:spcPts val="0"/>
              </a:spcAft>
              <a:buNone/>
            </a:pPr>
            <a:r>
              <a:rPr lang="fi-FI"/>
              <a:t>3. 	Tutki yhden valitsemasi Afrikan maan Globalis-indikaattoreita ja etsi tilastoista vastaukset seuraaviin kysymyksiin.</a:t>
            </a:r>
            <a:endParaRPr/>
          </a:p>
          <a:p>
            <a:pPr marL="0" lvl="0" indent="0" algn="l" rtl="0">
              <a:spcBef>
                <a:spcPts val="2100"/>
              </a:spcBef>
              <a:spcAft>
                <a:spcPts val="0"/>
              </a:spcAft>
              <a:buNone/>
            </a:pPr>
            <a:endParaRPr/>
          </a:p>
          <a:p>
            <a:pPr marL="1529999" lvl="0" indent="-615950" algn="l" rtl="0">
              <a:spcBef>
                <a:spcPts val="2100"/>
              </a:spcBef>
              <a:spcAft>
                <a:spcPts val="0"/>
              </a:spcAft>
              <a:buSzPts val="6100"/>
              <a:buAutoNum type="alphaLcParenR"/>
            </a:pPr>
            <a:r>
              <a:rPr lang="fi-FI"/>
              <a:t>Kuinka suuri osa maan ihmisistä kärsii absoluuttisesta köyhyydestä?</a:t>
            </a:r>
            <a:endParaRPr/>
          </a:p>
          <a:p>
            <a:pPr marL="1529999" lvl="0" indent="-615950" algn="l" rtl="0">
              <a:spcBef>
                <a:spcPts val="0"/>
              </a:spcBef>
              <a:spcAft>
                <a:spcPts val="0"/>
              </a:spcAft>
              <a:buSzPts val="6100"/>
              <a:buAutoNum type="alphaLcParenR"/>
            </a:pPr>
            <a:r>
              <a:rPr lang="fi-FI"/>
              <a:t>Mikä on eliniändote maassa?</a:t>
            </a:r>
            <a:endParaRPr/>
          </a:p>
          <a:p>
            <a:pPr marL="1529999" lvl="0" indent="-615950" algn="l" rtl="0">
              <a:spcBef>
                <a:spcPts val="0"/>
              </a:spcBef>
              <a:spcAft>
                <a:spcPts val="0"/>
              </a:spcAft>
              <a:buSzPts val="6100"/>
              <a:buAutoNum type="alphaLcParenR"/>
            </a:pPr>
            <a:r>
              <a:rPr lang="fi-FI"/>
              <a:t>Mikä on maan korruptiotilanne?</a:t>
            </a:r>
            <a:endParaRPr/>
          </a:p>
          <a:p>
            <a:pPr marL="1529999" lvl="0" indent="-615950" algn="l" rtl="0">
              <a:spcBef>
                <a:spcPts val="0"/>
              </a:spcBef>
              <a:spcAft>
                <a:spcPts val="0"/>
              </a:spcAft>
              <a:buSzPts val="6100"/>
              <a:buAutoNum type="alphaLcParenR"/>
            </a:pPr>
            <a:r>
              <a:rPr lang="fi-FI"/>
              <a:t>Kuinka suurella osalla kansasta on pääsy puhtaaseen veteen?</a:t>
            </a:r>
            <a:endParaRPr/>
          </a:p>
          <a:p>
            <a:pPr marL="0" lvl="0" indent="0" algn="l" rtl="0">
              <a:spcBef>
                <a:spcPts val="21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</Words>
  <Application>Microsoft Office PowerPoint</Application>
  <PresentationFormat>Mukautettu</PresentationFormat>
  <Paragraphs>33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Office-teema</vt:lpstr>
      <vt:lpstr>Office-teema</vt:lpstr>
      <vt:lpstr>23. Afrikkalainen kulttuuri ja yhteiskunta  Taitotehtävä: Afrikka tilastoissa</vt:lpstr>
      <vt:lpstr>Tehtävässä harjoiteltavat taidot</vt:lpstr>
      <vt:lpstr>Tutki tilastoja</vt:lpstr>
      <vt:lpstr>Afrikka tilastoissa</vt:lpstr>
      <vt:lpstr>Afrikka tilastoissa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Kaartinen Minna</dc:creator>
  <cp:lastModifiedBy>Kaartinen Minna</cp:lastModifiedBy>
  <cp:revision>1</cp:revision>
  <dcterms:modified xsi:type="dcterms:W3CDTF">2025-03-27T06:38:45Z</dcterms:modified>
</cp:coreProperties>
</file>