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3" r:id="rId4"/>
    <p:sldId id="264" r:id="rId5"/>
    <p:sldId id="265" r:id="rId6"/>
    <p:sldId id="266" r:id="rId7"/>
    <p:sldId id="267" r:id="rId8"/>
    <p:sldId id="268" r:id="rId9"/>
    <p:sldId id="269" r:id="rId10"/>
    <p:sldId id="270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119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68467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840226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48756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0185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3482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16702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7915192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59978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92370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947005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09309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16CF7A-0134-4C6C-AA57-55B8DB08F6C1}" type="datetimeFigureOut">
              <a:rPr lang="fi-FI" smtClean="0"/>
              <a:t>6.11.2017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31C20F-32C7-45E5-9077-B70D92C8C7ED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63129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://solarsystem.appzend.net/?q=solarsimulator2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13000" r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4C4B1F9-0E53-4396-9FC3-96F7B86B8D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11727" y="2701781"/>
            <a:ext cx="6271953" cy="2387600"/>
          </a:xfrm>
          <a:solidFill>
            <a:schemeClr val="bg1">
              <a:alpha val="80000"/>
            </a:schemeClr>
          </a:solidFill>
          <a:ln w="25400">
            <a:solidFill>
              <a:srgbClr val="0070C0"/>
            </a:solidFill>
          </a:ln>
        </p:spPr>
        <p:txBody>
          <a:bodyPr anchor="ctr" anchorCtr="1"/>
          <a:lstStyle/>
          <a:p>
            <a:r>
              <a:rPr lang="fi-FI" dirty="0">
                <a:solidFill>
                  <a:schemeClr val="tx1">
                    <a:alpha val="80000"/>
                  </a:schemeClr>
                </a:solidFill>
              </a:rPr>
              <a:t>Aika ja matka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0913C470-8CA5-4132-B931-29C4A8ED13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95949" y="6018415"/>
            <a:ext cx="3965170" cy="702425"/>
          </a:xfrm>
          <a:solidFill>
            <a:schemeClr val="bg1">
              <a:alpha val="80000"/>
            </a:schemeClr>
          </a:solidFill>
          <a:ln w="25400">
            <a:solidFill>
              <a:srgbClr val="0070C0"/>
            </a:solidFill>
          </a:ln>
        </p:spPr>
        <p:txBody>
          <a:bodyPr anchor="ctr" anchorCtr="1"/>
          <a:lstStyle/>
          <a:p>
            <a:r>
              <a:rPr lang="fi-FI" dirty="0">
                <a:solidFill>
                  <a:schemeClr val="tx1">
                    <a:alpha val="80000"/>
                  </a:schemeClr>
                </a:solidFill>
              </a:rPr>
              <a:t>Jan Jansson @TYK 2017-18</a:t>
            </a:r>
          </a:p>
        </p:txBody>
      </p:sp>
    </p:spTree>
    <p:extLst>
      <p:ext uri="{BB962C8B-B14F-4D97-AF65-F5344CB8AC3E}">
        <p14:creationId xmlns:p14="http://schemas.microsoft.com/office/powerpoint/2010/main" val="70835815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2F8BA329-7C6B-4259-A69E-5173D70328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Kertaus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278CC9C-C713-4FD9-B909-1C7C6262AD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Tehdään kertaustehtävä</a:t>
            </a:r>
          </a:p>
        </p:txBody>
      </p:sp>
    </p:spTree>
    <p:extLst>
      <p:ext uri="{BB962C8B-B14F-4D97-AF65-F5344CB8AC3E}">
        <p14:creationId xmlns:p14="http://schemas.microsoft.com/office/powerpoint/2010/main" val="102675395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3C01D45-2889-40AD-92DA-165741B3AF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Tunnin ohjelma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769CC51-8CE1-400B-BD3E-B24A80082A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Suure ja yksikkö</a:t>
            </a:r>
          </a:p>
          <a:p>
            <a:r>
              <a:rPr lang="fi-FI" dirty="0"/>
              <a:t>Aika ja yksikönmuunnoksia</a:t>
            </a:r>
          </a:p>
          <a:p>
            <a:r>
              <a:rPr lang="fi-FI" dirty="0"/>
              <a:t>Matka ja yksikönmuunnoksia</a:t>
            </a:r>
          </a:p>
          <a:p>
            <a:r>
              <a:rPr lang="fi-FI" dirty="0"/>
              <a:t>Kertaustehtäviä</a:t>
            </a:r>
          </a:p>
        </p:txBody>
      </p:sp>
    </p:spTree>
    <p:extLst>
      <p:ext uri="{BB962C8B-B14F-4D97-AF65-F5344CB8AC3E}">
        <p14:creationId xmlns:p14="http://schemas.microsoft.com/office/powerpoint/2010/main" val="23044820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Aika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Aikaa voidaan ilmoittaa monessa eri yksikössä</a:t>
            </a:r>
          </a:p>
          <a:p>
            <a:pPr lvl="1"/>
            <a:r>
              <a:rPr lang="fi-FI" dirty="0"/>
              <a:t>Ajan yksiköitä ja niiden lyhenne: </a:t>
            </a:r>
          </a:p>
          <a:p>
            <a:pPr lvl="2"/>
            <a:r>
              <a:rPr lang="fi-FI" dirty="0"/>
              <a:t>Päivä (</a:t>
            </a:r>
            <a:r>
              <a:rPr lang="fi-FI" i="1" dirty="0"/>
              <a:t>d</a:t>
            </a:r>
            <a:r>
              <a:rPr lang="fi-FI" dirty="0"/>
              <a:t>) on 24 tuntia</a:t>
            </a:r>
          </a:p>
          <a:p>
            <a:pPr lvl="2"/>
            <a:r>
              <a:rPr lang="fi-FI" dirty="0"/>
              <a:t>Tunti (</a:t>
            </a:r>
            <a:r>
              <a:rPr lang="fi-FI" i="1" dirty="0"/>
              <a:t>h</a:t>
            </a:r>
            <a:r>
              <a:rPr lang="fi-FI" dirty="0"/>
              <a:t>) on 60 minuuttia</a:t>
            </a:r>
          </a:p>
          <a:p>
            <a:pPr lvl="2"/>
            <a:r>
              <a:rPr lang="fi-FI" dirty="0"/>
              <a:t>Minuutti (</a:t>
            </a:r>
            <a:r>
              <a:rPr lang="fi-FI" i="1" dirty="0"/>
              <a:t>min</a:t>
            </a:r>
            <a:r>
              <a:rPr lang="fi-FI" dirty="0"/>
              <a:t>) on 60 sekuntia</a:t>
            </a:r>
          </a:p>
          <a:p>
            <a:pPr lvl="2"/>
            <a:r>
              <a:rPr lang="fi-FI" dirty="0"/>
              <a:t>Sekunti (</a:t>
            </a:r>
            <a:r>
              <a:rPr lang="fi-FI" i="1" dirty="0"/>
              <a:t>s</a:t>
            </a:r>
            <a:r>
              <a:rPr lang="fi-FI" dirty="0"/>
              <a:t>)</a:t>
            </a:r>
          </a:p>
          <a:p>
            <a:r>
              <a:rPr lang="fi-FI" dirty="0"/>
              <a:t>Kun muutetaan sama määrä toiseen yksikköön, tehdään </a:t>
            </a:r>
            <a:r>
              <a:rPr lang="fi-FI" i="1" dirty="0"/>
              <a:t>yksikkömuunnos</a:t>
            </a:r>
          </a:p>
        </p:txBody>
      </p:sp>
    </p:spTree>
    <p:extLst>
      <p:ext uri="{BB962C8B-B14F-4D97-AF65-F5344CB8AC3E}">
        <p14:creationId xmlns:p14="http://schemas.microsoft.com/office/powerpoint/2010/main" val="10333556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Harjoitus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Muunna aika uuteen yksikköön</a:t>
            </a:r>
          </a:p>
          <a:p>
            <a:pPr marL="971550" lvl="1" indent="-514350">
              <a:buFont typeface="+mj-lt"/>
              <a:buAutoNum type="alphaLcParenR"/>
            </a:pPr>
            <a:r>
              <a:rPr lang="fi-FI" dirty="0"/>
              <a:t>Kuinka monta tuntia on kaksi päivää? </a:t>
            </a:r>
          </a:p>
          <a:p>
            <a:pPr marL="1371600" lvl="2" indent="-514350"/>
            <a:r>
              <a:rPr lang="fi-FI" dirty="0"/>
              <a:t>2 d →	2 ∙ 24 = 48 h</a:t>
            </a:r>
          </a:p>
          <a:p>
            <a:pPr marL="971550" lvl="1" indent="-514350">
              <a:buFont typeface="+mj-lt"/>
              <a:buAutoNum type="alphaLcParenR"/>
            </a:pPr>
            <a:r>
              <a:rPr lang="fi-FI" dirty="0"/>
              <a:t>Kuinka monta minuuttia on kolme tuntia?</a:t>
            </a:r>
          </a:p>
          <a:p>
            <a:pPr marL="1371600" lvl="2" indent="-514350"/>
            <a:r>
              <a:rPr lang="fi-FI" dirty="0"/>
              <a:t>3 h →	3 ∙ 60 = 80 min</a:t>
            </a:r>
          </a:p>
          <a:p>
            <a:pPr marL="971550" lvl="1" indent="-514350">
              <a:buFont typeface="+mj-lt"/>
              <a:buAutoNum type="alphaLcParenR"/>
            </a:pPr>
            <a:r>
              <a:rPr lang="fi-FI" dirty="0"/>
              <a:t>Kuinka monta sekuntia on yksi tunti?</a:t>
            </a:r>
          </a:p>
          <a:p>
            <a:pPr marL="1371600" lvl="2" indent="-514350"/>
            <a:r>
              <a:rPr lang="fi-FI" dirty="0"/>
              <a:t>1 h →	60 ∙ 60 = 3600 s</a:t>
            </a:r>
          </a:p>
          <a:p>
            <a:pPr marL="971550" lvl="1" indent="-514350">
              <a:buFont typeface="+mj-lt"/>
              <a:buAutoNum type="alphaLcParenR"/>
            </a:pPr>
            <a:r>
              <a:rPr lang="fi-FI" dirty="0"/>
              <a:t>Kuinka monta tuntia on 480 minuuttia?</a:t>
            </a:r>
          </a:p>
          <a:p>
            <a:pPr marL="1371600" lvl="2" indent="-514350"/>
            <a:r>
              <a:rPr lang="fi-FI" dirty="0"/>
              <a:t>480 min →	   480 : 60 = 8 h</a:t>
            </a:r>
          </a:p>
          <a:p>
            <a:pPr marL="971550" lvl="1" indent="-514350">
              <a:buFont typeface="+mj-lt"/>
              <a:buAutoNum type="alphaLcParenR"/>
            </a:pPr>
            <a:r>
              <a:rPr lang="fi-FI" dirty="0"/>
              <a:t>Kuinka monta päivää on 96 tuntia?</a:t>
            </a:r>
          </a:p>
          <a:p>
            <a:pPr marL="1371600" lvl="2" indent="-514350"/>
            <a:r>
              <a:rPr lang="fi-FI" dirty="0"/>
              <a:t>96 h →	96 : 24 = 4 d</a:t>
            </a:r>
          </a:p>
        </p:txBody>
      </p:sp>
      <p:sp>
        <p:nvSpPr>
          <p:cNvPr id="4" name="Tekstiruutu 3"/>
          <p:cNvSpPr txBox="1"/>
          <p:nvPr/>
        </p:nvSpPr>
        <p:spPr>
          <a:xfrm rot="759052">
            <a:off x="5745108" y="448964"/>
            <a:ext cx="3167919" cy="1200329"/>
          </a:xfrm>
          <a:prstGeom prst="rect">
            <a:avLst/>
          </a:prstGeom>
          <a:solidFill>
            <a:srgbClr val="FFFF00"/>
          </a:solidFill>
          <a:ln>
            <a:solidFill>
              <a:srgbClr val="FFC000"/>
            </a:solidFill>
          </a:ln>
        </p:spPr>
        <p:txBody>
          <a:bodyPr wrap="none" rtlCol="0">
            <a:spAutoFit/>
          </a:bodyPr>
          <a:lstStyle/>
          <a:p>
            <a:r>
              <a:rPr lang="fi-FI" sz="2400" i="1" dirty="0"/>
              <a:t>Päivä on 24 tuntia</a:t>
            </a:r>
          </a:p>
          <a:p>
            <a:r>
              <a:rPr lang="fi-FI" sz="2400" i="1" dirty="0"/>
              <a:t>Tunti on 60 minuuttia</a:t>
            </a:r>
          </a:p>
          <a:p>
            <a:r>
              <a:rPr lang="fi-FI" sz="2400" i="1" dirty="0"/>
              <a:t>Minuutti on 60 sekuntia</a:t>
            </a:r>
          </a:p>
        </p:txBody>
      </p:sp>
      <p:sp>
        <p:nvSpPr>
          <p:cNvPr id="5" name="Pyöristetty suorakulmio 4"/>
          <p:cNvSpPr/>
          <p:nvPr/>
        </p:nvSpPr>
        <p:spPr>
          <a:xfrm>
            <a:off x="3199402" y="2608660"/>
            <a:ext cx="1368152" cy="44117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6" name="Pyöristetty suorakulmio 5"/>
          <p:cNvSpPr/>
          <p:nvPr/>
        </p:nvSpPr>
        <p:spPr>
          <a:xfrm>
            <a:off x="3199402" y="3382993"/>
            <a:ext cx="1368152" cy="44117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7" name="Pyöristetty suorakulmio 6"/>
          <p:cNvSpPr/>
          <p:nvPr/>
        </p:nvSpPr>
        <p:spPr>
          <a:xfrm>
            <a:off x="3137292" y="4106198"/>
            <a:ext cx="1794747" cy="44117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8" name="Pyöristetty suorakulmio 7"/>
          <p:cNvSpPr/>
          <p:nvPr/>
        </p:nvSpPr>
        <p:spPr>
          <a:xfrm>
            <a:off x="3383785" y="4826618"/>
            <a:ext cx="1473439" cy="44117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9" name="Pyöristetty suorakulmio 8"/>
          <p:cNvSpPr/>
          <p:nvPr/>
        </p:nvSpPr>
        <p:spPr>
          <a:xfrm>
            <a:off x="3194956" y="5603736"/>
            <a:ext cx="1372598" cy="441176"/>
          </a:xfrm>
          <a:prstGeom prst="round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65740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40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60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8000"/>
                            </p:stCondLst>
                            <p:childTnLst>
                              <p:par>
                                <p:cTn id="3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0"/>
                            </p:stCondLst>
                            <p:childTnLst>
                              <p:par>
                                <p:cTn id="4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2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1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  <p:bldP spid="6" grpId="1" animBg="1"/>
      <p:bldP spid="7" grpId="0" animBg="1"/>
      <p:bldP spid="7" grpId="1" animBg="1"/>
      <p:bldP spid="8" grpId="0" animBg="1"/>
      <p:bldP spid="8" grpId="1" animBg="1"/>
      <p:bldP spid="9" grpId="0" animBg="1"/>
      <p:bldP spid="9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Yksikkömuunnokset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417638"/>
            <a:ext cx="4968376" cy="5035698"/>
          </a:xfrm>
        </p:spPr>
        <p:txBody>
          <a:bodyPr>
            <a:normAutofit/>
          </a:bodyPr>
          <a:lstStyle/>
          <a:p>
            <a:r>
              <a:rPr lang="fi-FI" dirty="0"/>
              <a:t>2 päivää on yhtä paljon kuin 48 tuntia. Ne ovat sama määrä, mutta eri yksikössä.</a:t>
            </a:r>
          </a:p>
          <a:p>
            <a:r>
              <a:rPr lang="fi-FI" dirty="0"/>
              <a:t>Iso yksikkö muutetaan pieneksi yksiköksi kertolaskulla. Yhdessä tunnissa on monta minuuttia. </a:t>
            </a:r>
          </a:p>
          <a:p>
            <a:r>
              <a:rPr lang="fi-FI" dirty="0"/>
              <a:t>Pieni yksikkö muutetaan isoksi yksiköksi jakolaskulla. Tarvitaan monta minuuttia, että voi tehdä yhden tunnin. </a:t>
            </a:r>
          </a:p>
        </p:txBody>
      </p:sp>
      <p:sp>
        <p:nvSpPr>
          <p:cNvPr id="4" name="Suorakulmio: Pyöristetyt kulmat 3"/>
          <p:cNvSpPr/>
          <p:nvPr/>
        </p:nvSpPr>
        <p:spPr>
          <a:xfrm>
            <a:off x="6660232" y="1417638"/>
            <a:ext cx="158400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Päivät</a:t>
            </a:r>
          </a:p>
        </p:txBody>
      </p:sp>
      <p:sp>
        <p:nvSpPr>
          <p:cNvPr id="5" name="Suorakulmio: Pyöristetyt kulmat 4"/>
          <p:cNvSpPr/>
          <p:nvPr/>
        </p:nvSpPr>
        <p:spPr>
          <a:xfrm>
            <a:off x="6660232" y="2735796"/>
            <a:ext cx="158400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Tunnit</a:t>
            </a:r>
          </a:p>
        </p:txBody>
      </p:sp>
      <p:sp>
        <p:nvSpPr>
          <p:cNvPr id="6" name="Suorakulmio: Pyöristetyt kulmat 5"/>
          <p:cNvSpPr/>
          <p:nvPr/>
        </p:nvSpPr>
        <p:spPr>
          <a:xfrm>
            <a:off x="6660232" y="4053954"/>
            <a:ext cx="158400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Minuutit</a:t>
            </a:r>
          </a:p>
        </p:txBody>
      </p:sp>
      <p:sp>
        <p:nvSpPr>
          <p:cNvPr id="10" name="Suorakulmio: Pyöristetyt kulmat 9"/>
          <p:cNvSpPr/>
          <p:nvPr/>
        </p:nvSpPr>
        <p:spPr>
          <a:xfrm>
            <a:off x="6660232" y="5372112"/>
            <a:ext cx="158400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Sekunnit</a:t>
            </a:r>
          </a:p>
        </p:txBody>
      </p:sp>
      <p:sp>
        <p:nvSpPr>
          <p:cNvPr id="11" name="Nuoli: Kaareva oikealle 10"/>
          <p:cNvSpPr/>
          <p:nvPr/>
        </p:nvSpPr>
        <p:spPr>
          <a:xfrm>
            <a:off x="6043170" y="1835667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2" name="Nuoli: Kaareva oikealle 11"/>
          <p:cNvSpPr/>
          <p:nvPr/>
        </p:nvSpPr>
        <p:spPr>
          <a:xfrm>
            <a:off x="6043170" y="3139835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3" name="Nuoli: Kaareva oikealle 12"/>
          <p:cNvSpPr/>
          <p:nvPr/>
        </p:nvSpPr>
        <p:spPr>
          <a:xfrm>
            <a:off x="6032989" y="4437850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4" name="Nuoli: Kaareva oikealle 13"/>
          <p:cNvSpPr/>
          <p:nvPr/>
        </p:nvSpPr>
        <p:spPr>
          <a:xfrm rot="10800000">
            <a:off x="8303680" y="4365854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5" name="Nuoli: Kaareva oikealle 14"/>
          <p:cNvSpPr/>
          <p:nvPr/>
        </p:nvSpPr>
        <p:spPr>
          <a:xfrm rot="10800000">
            <a:off x="8313861" y="3059803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6" name="Nuoli: Kaareva oikealle 15"/>
          <p:cNvSpPr/>
          <p:nvPr/>
        </p:nvSpPr>
        <p:spPr>
          <a:xfrm rot="10800000">
            <a:off x="8316416" y="1694082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7" name="Suorakulmio: Pyöristetyt kulmat 16"/>
          <p:cNvSpPr/>
          <p:nvPr/>
        </p:nvSpPr>
        <p:spPr>
          <a:xfrm>
            <a:off x="8460432" y="2091969"/>
            <a:ext cx="576064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:24</a:t>
            </a:r>
          </a:p>
        </p:txBody>
      </p:sp>
      <p:sp>
        <p:nvSpPr>
          <p:cNvPr id="18" name="Suorakulmio: Pyöristetyt kulmat 17"/>
          <p:cNvSpPr/>
          <p:nvPr/>
        </p:nvSpPr>
        <p:spPr>
          <a:xfrm>
            <a:off x="8460432" y="3431431"/>
            <a:ext cx="576064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:60</a:t>
            </a:r>
          </a:p>
        </p:txBody>
      </p:sp>
      <p:sp>
        <p:nvSpPr>
          <p:cNvPr id="19" name="Suorakulmio: Pyöristetyt kulmat 18"/>
          <p:cNvSpPr/>
          <p:nvPr/>
        </p:nvSpPr>
        <p:spPr>
          <a:xfrm>
            <a:off x="8460432" y="4770893"/>
            <a:ext cx="576064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:60</a:t>
            </a:r>
          </a:p>
        </p:txBody>
      </p:sp>
      <p:sp>
        <p:nvSpPr>
          <p:cNvPr id="20" name="Suorakulmio: Pyöristetyt kulmat 19"/>
          <p:cNvSpPr/>
          <p:nvPr/>
        </p:nvSpPr>
        <p:spPr>
          <a:xfrm>
            <a:off x="5771948" y="2084770"/>
            <a:ext cx="576064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∙24</a:t>
            </a:r>
          </a:p>
        </p:txBody>
      </p:sp>
      <p:sp>
        <p:nvSpPr>
          <p:cNvPr id="21" name="Suorakulmio: Pyöristetyt kulmat 20"/>
          <p:cNvSpPr/>
          <p:nvPr/>
        </p:nvSpPr>
        <p:spPr>
          <a:xfrm>
            <a:off x="5771948" y="3431431"/>
            <a:ext cx="576064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∙60</a:t>
            </a:r>
          </a:p>
        </p:txBody>
      </p:sp>
      <p:sp>
        <p:nvSpPr>
          <p:cNvPr id="22" name="Suorakulmio: Pyöristetyt kulmat 21"/>
          <p:cNvSpPr/>
          <p:nvPr/>
        </p:nvSpPr>
        <p:spPr>
          <a:xfrm>
            <a:off x="5800131" y="4797890"/>
            <a:ext cx="576064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∙60</a:t>
            </a:r>
          </a:p>
        </p:txBody>
      </p:sp>
      <p:sp>
        <p:nvSpPr>
          <p:cNvPr id="24" name="Suorakulmio: Pyöristetyt kulmat 23"/>
          <p:cNvSpPr/>
          <p:nvPr/>
        </p:nvSpPr>
        <p:spPr>
          <a:xfrm>
            <a:off x="6727186" y="1944421"/>
            <a:ext cx="1409150" cy="332451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2 d</a:t>
            </a:r>
          </a:p>
        </p:txBody>
      </p:sp>
      <p:sp>
        <p:nvSpPr>
          <p:cNvPr id="25" name="Suorakulmio: Pyöristetyt kulmat 24"/>
          <p:cNvSpPr/>
          <p:nvPr/>
        </p:nvSpPr>
        <p:spPr>
          <a:xfrm>
            <a:off x="6743940" y="3265205"/>
            <a:ext cx="1409150" cy="332451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48 h</a:t>
            </a:r>
          </a:p>
        </p:txBody>
      </p:sp>
      <p:sp>
        <p:nvSpPr>
          <p:cNvPr id="26" name="Suorakulmio: Pyöristetyt kulmat 25"/>
          <p:cNvSpPr/>
          <p:nvPr/>
        </p:nvSpPr>
        <p:spPr>
          <a:xfrm>
            <a:off x="6738726" y="4604667"/>
            <a:ext cx="1409150" cy="332451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2080 min</a:t>
            </a:r>
          </a:p>
        </p:txBody>
      </p:sp>
      <p:sp>
        <p:nvSpPr>
          <p:cNvPr id="27" name="Suorakulmio: Pyöristetyt kulmat 26"/>
          <p:cNvSpPr/>
          <p:nvPr/>
        </p:nvSpPr>
        <p:spPr>
          <a:xfrm>
            <a:off x="6738726" y="5949280"/>
            <a:ext cx="1409150" cy="332451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172800 s</a:t>
            </a:r>
          </a:p>
        </p:txBody>
      </p:sp>
    </p:spTree>
    <p:extLst>
      <p:ext uri="{BB962C8B-B14F-4D97-AF65-F5344CB8AC3E}">
        <p14:creationId xmlns:p14="http://schemas.microsoft.com/office/powerpoint/2010/main" val="2838537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500"/>
                            </p:stCondLst>
                            <p:childTnLst>
                              <p:par>
                                <p:cTn id="2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0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0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2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4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36781" y="27856"/>
            <a:ext cx="8229600" cy="1143000"/>
          </a:xfrm>
        </p:spPr>
        <p:txBody>
          <a:bodyPr/>
          <a:lstStyle/>
          <a:p>
            <a:r>
              <a:rPr lang="fi-FI" dirty="0"/>
              <a:t>Pituus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36781" y="1076401"/>
            <a:ext cx="5791403" cy="2520279"/>
          </a:xfrm>
        </p:spPr>
        <p:txBody>
          <a:bodyPr>
            <a:normAutofit fontScale="92500" lnSpcReduction="10000"/>
          </a:bodyPr>
          <a:lstStyle/>
          <a:p>
            <a:r>
              <a:rPr lang="fi-FI" dirty="0"/>
              <a:t>Pituutta ilmaistaan monella yksiköllä</a:t>
            </a:r>
          </a:p>
          <a:p>
            <a:pPr lvl="1"/>
            <a:r>
              <a:rPr lang="fi-FI" dirty="0"/>
              <a:t>Millimetri (</a:t>
            </a:r>
            <a:r>
              <a:rPr lang="fi-FI" i="1" dirty="0"/>
              <a:t>mm</a:t>
            </a:r>
            <a:r>
              <a:rPr lang="fi-FI" dirty="0"/>
              <a:t>), senttimetri (</a:t>
            </a:r>
            <a:r>
              <a:rPr lang="fi-FI" i="1" dirty="0"/>
              <a:t>cm</a:t>
            </a:r>
            <a:r>
              <a:rPr lang="fi-FI" dirty="0"/>
              <a:t>), metri (</a:t>
            </a:r>
            <a:r>
              <a:rPr lang="fi-FI" i="1" dirty="0"/>
              <a:t>m</a:t>
            </a:r>
            <a:r>
              <a:rPr lang="fi-FI" dirty="0"/>
              <a:t>), kilometri (</a:t>
            </a:r>
            <a:r>
              <a:rPr lang="fi-FI" i="1" dirty="0"/>
              <a:t>km</a:t>
            </a:r>
            <a:r>
              <a:rPr lang="fi-FI" dirty="0"/>
              <a:t>)</a:t>
            </a:r>
          </a:p>
          <a:p>
            <a:r>
              <a:rPr lang="fi-FI" dirty="0"/>
              <a:t>10 mm = 1 cm</a:t>
            </a:r>
          </a:p>
          <a:p>
            <a:r>
              <a:rPr lang="fi-FI" dirty="0"/>
              <a:t>100 cm = 1 m </a:t>
            </a:r>
          </a:p>
          <a:p>
            <a:r>
              <a:rPr lang="fi-FI" dirty="0"/>
              <a:t>1000 m = 1 km</a:t>
            </a:r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/>
          </p:nvPr>
        </p:nvGraphicFramePr>
        <p:xfrm>
          <a:off x="140934" y="3831703"/>
          <a:ext cx="6186465" cy="259228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738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8738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738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738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87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8738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8738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68738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6873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648072"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km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cm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8072"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i="0" dirty="0">
                          <a:latin typeface="Comic Sans MS" panose="030F0702030302020204" pitchFamily="66" charset="0"/>
                        </a:rPr>
                        <a:t>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24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Suorakulmio: Pyöristetyt kulmat 4"/>
          <p:cNvSpPr/>
          <p:nvPr/>
        </p:nvSpPr>
        <p:spPr>
          <a:xfrm>
            <a:off x="7379011" y="522784"/>
            <a:ext cx="90000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km</a:t>
            </a:r>
          </a:p>
        </p:txBody>
      </p:sp>
      <p:sp>
        <p:nvSpPr>
          <p:cNvPr id="6" name="Suorakulmio: Pyöristetyt kulmat 5"/>
          <p:cNvSpPr/>
          <p:nvPr/>
        </p:nvSpPr>
        <p:spPr>
          <a:xfrm>
            <a:off x="7379011" y="1840942"/>
            <a:ext cx="90000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m</a:t>
            </a:r>
          </a:p>
        </p:txBody>
      </p:sp>
      <p:sp>
        <p:nvSpPr>
          <p:cNvPr id="7" name="Suorakulmio: Pyöristetyt kulmat 6"/>
          <p:cNvSpPr/>
          <p:nvPr/>
        </p:nvSpPr>
        <p:spPr>
          <a:xfrm>
            <a:off x="7379011" y="3159100"/>
            <a:ext cx="90000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cm</a:t>
            </a:r>
          </a:p>
        </p:txBody>
      </p:sp>
      <p:sp>
        <p:nvSpPr>
          <p:cNvPr id="8" name="Suorakulmio: Pyöristetyt kulmat 7"/>
          <p:cNvSpPr/>
          <p:nvPr/>
        </p:nvSpPr>
        <p:spPr>
          <a:xfrm>
            <a:off x="7379011" y="4477258"/>
            <a:ext cx="900000" cy="648072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2800" dirty="0">
                <a:solidFill>
                  <a:schemeClr val="tx1"/>
                </a:solidFill>
              </a:rPr>
              <a:t>mm</a:t>
            </a:r>
          </a:p>
        </p:txBody>
      </p:sp>
      <p:sp>
        <p:nvSpPr>
          <p:cNvPr id="9" name="Nuoli: Kaareva oikealle 8"/>
          <p:cNvSpPr/>
          <p:nvPr/>
        </p:nvSpPr>
        <p:spPr>
          <a:xfrm>
            <a:off x="6732014" y="914554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0" name="Nuoli: Kaareva oikealle 9"/>
          <p:cNvSpPr/>
          <p:nvPr/>
        </p:nvSpPr>
        <p:spPr>
          <a:xfrm>
            <a:off x="6732014" y="2218722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1" name="Nuoli: Kaareva oikealle 10"/>
          <p:cNvSpPr/>
          <p:nvPr/>
        </p:nvSpPr>
        <p:spPr>
          <a:xfrm>
            <a:off x="6721833" y="3516737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2" name="Nuoli: Kaareva oikealle 11"/>
          <p:cNvSpPr/>
          <p:nvPr/>
        </p:nvSpPr>
        <p:spPr>
          <a:xfrm rot="10800000">
            <a:off x="8373272" y="3444741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3" name="Nuoli: Kaareva oikealle 12"/>
          <p:cNvSpPr/>
          <p:nvPr/>
        </p:nvSpPr>
        <p:spPr>
          <a:xfrm rot="10800000">
            <a:off x="8383453" y="2138690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4" name="Nuoli: Kaareva oikealle 13"/>
          <p:cNvSpPr/>
          <p:nvPr/>
        </p:nvSpPr>
        <p:spPr>
          <a:xfrm rot="10800000">
            <a:off x="8386008" y="772969"/>
            <a:ext cx="540000" cy="1224136"/>
          </a:xfrm>
          <a:prstGeom prst="curv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solidFill>
                <a:schemeClr val="tx1"/>
              </a:solidFill>
            </a:endParaRPr>
          </a:p>
        </p:txBody>
      </p:sp>
      <p:sp>
        <p:nvSpPr>
          <p:cNvPr id="18" name="Suorakulmio: Pyöristetyt kulmat 17"/>
          <p:cNvSpPr/>
          <p:nvPr/>
        </p:nvSpPr>
        <p:spPr>
          <a:xfrm>
            <a:off x="6460791" y="1163657"/>
            <a:ext cx="918219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∙1000</a:t>
            </a:r>
          </a:p>
        </p:txBody>
      </p:sp>
      <p:sp>
        <p:nvSpPr>
          <p:cNvPr id="25" name="Suorakulmio: Pyöristetyt kulmat 24"/>
          <p:cNvSpPr/>
          <p:nvPr/>
        </p:nvSpPr>
        <p:spPr>
          <a:xfrm>
            <a:off x="6460790" y="2527535"/>
            <a:ext cx="918219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∙100</a:t>
            </a:r>
          </a:p>
        </p:txBody>
      </p:sp>
      <p:sp>
        <p:nvSpPr>
          <p:cNvPr id="26" name="Suorakulmio: Pyöristetyt kulmat 25"/>
          <p:cNvSpPr/>
          <p:nvPr/>
        </p:nvSpPr>
        <p:spPr>
          <a:xfrm>
            <a:off x="6493850" y="3831703"/>
            <a:ext cx="918219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∙10</a:t>
            </a:r>
          </a:p>
        </p:txBody>
      </p:sp>
      <p:sp>
        <p:nvSpPr>
          <p:cNvPr id="27" name="Suorakulmio: Pyöristetyt kulmat 26"/>
          <p:cNvSpPr/>
          <p:nvPr/>
        </p:nvSpPr>
        <p:spPr>
          <a:xfrm>
            <a:off x="8150037" y="1252771"/>
            <a:ext cx="918219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:1000</a:t>
            </a:r>
          </a:p>
        </p:txBody>
      </p:sp>
      <p:sp>
        <p:nvSpPr>
          <p:cNvPr id="28" name="Suorakulmio: Pyöristetyt kulmat 27"/>
          <p:cNvSpPr/>
          <p:nvPr/>
        </p:nvSpPr>
        <p:spPr>
          <a:xfrm>
            <a:off x="8150036" y="2616649"/>
            <a:ext cx="918219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:100</a:t>
            </a:r>
          </a:p>
        </p:txBody>
      </p:sp>
      <p:sp>
        <p:nvSpPr>
          <p:cNvPr id="29" name="Suorakulmio: Pyöristetyt kulmat 28"/>
          <p:cNvSpPr/>
          <p:nvPr/>
        </p:nvSpPr>
        <p:spPr>
          <a:xfrm>
            <a:off x="8183096" y="3920817"/>
            <a:ext cx="918219" cy="504056"/>
          </a:xfrm>
          <a:prstGeom prst="roundRect">
            <a:avLst/>
          </a:prstGeom>
          <a:solidFill>
            <a:schemeClr val="bg1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fi-FI" sz="2800" b="1" dirty="0">
                <a:solidFill>
                  <a:schemeClr val="tx1"/>
                </a:solidFill>
              </a:rPr>
              <a:t>:10</a:t>
            </a:r>
          </a:p>
        </p:txBody>
      </p:sp>
    </p:spTree>
    <p:extLst>
      <p:ext uri="{BB962C8B-B14F-4D97-AF65-F5344CB8AC3E}">
        <p14:creationId xmlns:p14="http://schemas.microsoft.com/office/powerpoint/2010/main" val="14333807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2000"/>
                            </p:stCondLst>
                            <p:childTnLst>
                              <p:par>
                                <p:cTn id="4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3000"/>
                            </p:stCondLst>
                            <p:childTnLst>
                              <p:par>
                                <p:cTn id="5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3500"/>
                            </p:stCondLst>
                            <p:childTnLst>
                              <p:par>
                                <p:cTn id="5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4500"/>
                            </p:stCondLst>
                            <p:childTnLst>
                              <p:par>
                                <p:cTn id="64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500"/>
                            </p:stCondLst>
                            <p:childTnLst>
                              <p:par>
                                <p:cTn id="7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6000"/>
                            </p:stCondLst>
                            <p:childTnLst>
                              <p:par>
                                <p:cTn id="7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6500"/>
                            </p:stCondLst>
                            <p:childTnLst>
                              <p:par>
                                <p:cTn id="80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70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7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8" grpId="0" animBg="1"/>
      <p:bldP spid="25" grpId="0" animBg="1"/>
      <p:bldP spid="26" grpId="0" animBg="1"/>
      <p:bldP spid="27" grpId="0" animBg="1"/>
      <p:bldP spid="28" grpId="0" animBg="1"/>
      <p:bldP spid="2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2836912"/>
          </a:xfrm>
        </p:spPr>
        <p:txBody>
          <a:bodyPr/>
          <a:lstStyle/>
          <a:p>
            <a:r>
              <a:rPr lang="fi-FI" dirty="0"/>
              <a:t>Muunna 140 metriä senttimetreiksi</a:t>
            </a:r>
          </a:p>
          <a:p>
            <a:r>
              <a:rPr lang="fi-FI" dirty="0"/>
              <a:t>Muunna 12 600 metriä kilometreiksi</a:t>
            </a:r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/>
          </p:nvPr>
        </p:nvGraphicFramePr>
        <p:xfrm>
          <a:off x="305928" y="3018657"/>
          <a:ext cx="8532144" cy="293062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80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80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80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80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80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80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801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801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801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976874">
                <a:tc>
                  <a:txBody>
                    <a:bodyPr/>
                    <a:lstStyle/>
                    <a:p>
                      <a:pPr algn="ctr"/>
                      <a:endParaRPr lang="fi-FI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3600" dirty="0"/>
                        <a:t>km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3600" dirty="0"/>
                        <a:t>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3600" dirty="0"/>
                        <a:t>cm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3600" dirty="0"/>
                        <a:t>mm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76874"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76874"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fi-FI" sz="3600" i="0" dirty="0">
                        <a:latin typeface="Comic Sans MS" panose="030F0702030302020204" pitchFamily="66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5" name="Tekstiruutu 4"/>
          <p:cNvSpPr txBox="1"/>
          <p:nvPr/>
        </p:nvSpPr>
        <p:spPr>
          <a:xfrm>
            <a:off x="2339752" y="3997513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1</a:t>
            </a:r>
          </a:p>
        </p:txBody>
      </p:sp>
      <p:sp>
        <p:nvSpPr>
          <p:cNvPr id="6" name="Tekstiruutu 5"/>
          <p:cNvSpPr txBox="1"/>
          <p:nvPr/>
        </p:nvSpPr>
        <p:spPr>
          <a:xfrm>
            <a:off x="3347864" y="3997513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4</a:t>
            </a:r>
          </a:p>
        </p:txBody>
      </p:sp>
      <p:sp>
        <p:nvSpPr>
          <p:cNvPr id="7" name="Tekstiruutu 6"/>
          <p:cNvSpPr txBox="1"/>
          <p:nvPr/>
        </p:nvSpPr>
        <p:spPr>
          <a:xfrm>
            <a:off x="4222304" y="3976136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0</a:t>
            </a:r>
          </a:p>
        </p:txBody>
      </p:sp>
      <p:sp>
        <p:nvSpPr>
          <p:cNvPr id="8" name="Tekstiruutu 7"/>
          <p:cNvSpPr txBox="1"/>
          <p:nvPr/>
        </p:nvSpPr>
        <p:spPr>
          <a:xfrm>
            <a:off x="5162816" y="3972278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0</a:t>
            </a:r>
          </a:p>
        </p:txBody>
      </p:sp>
      <p:sp>
        <p:nvSpPr>
          <p:cNvPr id="9" name="Tekstiruutu 8"/>
          <p:cNvSpPr txBox="1"/>
          <p:nvPr/>
        </p:nvSpPr>
        <p:spPr>
          <a:xfrm>
            <a:off x="6103328" y="3972277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0</a:t>
            </a:r>
          </a:p>
        </p:txBody>
      </p:sp>
      <p:sp>
        <p:nvSpPr>
          <p:cNvPr id="10" name="Tekstiruutu 9"/>
          <p:cNvSpPr txBox="1"/>
          <p:nvPr/>
        </p:nvSpPr>
        <p:spPr>
          <a:xfrm>
            <a:off x="3253716" y="4987940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0</a:t>
            </a:r>
          </a:p>
        </p:txBody>
      </p:sp>
      <p:sp>
        <p:nvSpPr>
          <p:cNvPr id="11" name="Tekstiruutu 10"/>
          <p:cNvSpPr txBox="1"/>
          <p:nvPr/>
        </p:nvSpPr>
        <p:spPr>
          <a:xfrm>
            <a:off x="4222304" y="5014332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0</a:t>
            </a:r>
          </a:p>
        </p:txBody>
      </p:sp>
      <p:sp>
        <p:nvSpPr>
          <p:cNvPr id="12" name="Tekstiruutu 11"/>
          <p:cNvSpPr txBox="1"/>
          <p:nvPr/>
        </p:nvSpPr>
        <p:spPr>
          <a:xfrm>
            <a:off x="460851" y="5005158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1</a:t>
            </a:r>
          </a:p>
        </p:txBody>
      </p:sp>
      <p:sp>
        <p:nvSpPr>
          <p:cNvPr id="14" name="Tekstiruutu 13"/>
          <p:cNvSpPr txBox="1"/>
          <p:nvPr/>
        </p:nvSpPr>
        <p:spPr>
          <a:xfrm>
            <a:off x="2346240" y="4977732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6</a:t>
            </a:r>
          </a:p>
        </p:txBody>
      </p:sp>
      <p:sp>
        <p:nvSpPr>
          <p:cNvPr id="15" name="Tekstiruutu 14"/>
          <p:cNvSpPr txBox="1"/>
          <p:nvPr/>
        </p:nvSpPr>
        <p:spPr>
          <a:xfrm>
            <a:off x="1443860" y="4987940"/>
            <a:ext cx="574196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i-FI" sz="6000" dirty="0"/>
              <a:t>2</a:t>
            </a:r>
          </a:p>
        </p:txBody>
      </p:sp>
      <p:cxnSp>
        <p:nvCxnSpPr>
          <p:cNvPr id="17" name="Suora yhdysviiva 16"/>
          <p:cNvCxnSpPr/>
          <p:nvPr/>
        </p:nvCxnSpPr>
        <p:spPr>
          <a:xfrm>
            <a:off x="2123728" y="4581128"/>
            <a:ext cx="0" cy="1944216"/>
          </a:xfrm>
          <a:prstGeom prst="line">
            <a:avLst/>
          </a:prstGeom>
          <a:ln w="38100"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45799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00"/>
                            </p:stCondLst>
                            <p:childTnLst>
                              <p:par>
                                <p:cTn id="2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4" grpId="0"/>
      <p:bldP spid="1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Yksikkömuunnoksia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1196752"/>
            <a:ext cx="8229600" cy="3096344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lphaLcParenR"/>
            </a:pPr>
            <a:r>
              <a:rPr lang="fi-FI" dirty="0"/>
              <a:t>Kuinka monta senttimetriä on 3 metriä?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monta metriä on 400 senttimetriä?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monta metriä on 37000 millimetriä?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monta metriä on 12 kilometriä?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monta mm on 37 cm?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monta m on 8 km?</a:t>
            </a:r>
          </a:p>
          <a:p>
            <a:pPr marL="514350" indent="-514350">
              <a:buFont typeface="+mj-lt"/>
              <a:buAutoNum type="alphaLcParenR"/>
            </a:pPr>
            <a:r>
              <a:rPr lang="fi-FI" dirty="0"/>
              <a:t>Kuinka monta cm on 12 m?</a:t>
            </a:r>
          </a:p>
          <a:p>
            <a:endParaRPr lang="fi-FI" dirty="0"/>
          </a:p>
        </p:txBody>
      </p:sp>
      <p:graphicFrame>
        <p:nvGraphicFramePr>
          <p:cNvPr id="4" name="Taulukko 3"/>
          <p:cNvGraphicFramePr>
            <a:graphicFrameLocks noGrp="1"/>
          </p:cNvGraphicFramePr>
          <p:nvPr>
            <p:extLst/>
          </p:nvPr>
        </p:nvGraphicFramePr>
        <p:xfrm>
          <a:off x="444286" y="4365104"/>
          <a:ext cx="8496945" cy="21794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10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4410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4410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4410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4410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4410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94410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94410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94410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726490"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i-FI" sz="3600" dirty="0"/>
                        <a:t>km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i-FI" sz="3600" dirty="0"/>
                        <a:t>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i-FI" sz="3600" dirty="0"/>
                        <a:t>cm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r>
                        <a:rPr lang="fi-FI" sz="3600" dirty="0"/>
                        <a:t>mm</a:t>
                      </a: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26490">
                <a:tc>
                  <a:txBody>
                    <a:bodyPr/>
                    <a:lstStyle/>
                    <a:p>
                      <a:pPr algn="r"/>
                      <a:endParaRPr lang="fi-FI" sz="36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726490">
                <a:tc>
                  <a:txBody>
                    <a:bodyPr/>
                    <a:lstStyle/>
                    <a:p>
                      <a:pPr algn="r"/>
                      <a:endParaRPr lang="fi-FI" sz="36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r"/>
                      <a:endParaRPr lang="fi-FI" sz="3600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68949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Matka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dirty="0"/>
              <a:t>Katsotaan simulaatiota </a:t>
            </a:r>
            <a:r>
              <a:rPr lang="fi-FI" dirty="0">
                <a:hlinkClick r:id="rId2"/>
              </a:rPr>
              <a:t>Aurinkokunnasta</a:t>
            </a:r>
            <a:endParaRPr lang="fi-FI" dirty="0"/>
          </a:p>
          <a:p>
            <a:pPr lvl="1"/>
            <a:r>
              <a:rPr lang="fi-FI" dirty="0"/>
              <a:t>Rautatientorilta Vuosaareen on 15 km</a:t>
            </a:r>
          </a:p>
          <a:p>
            <a:pPr lvl="1"/>
            <a:r>
              <a:rPr lang="fi-FI" dirty="0"/>
              <a:t>Helsingistä Utsjoelle on 1200 km</a:t>
            </a:r>
          </a:p>
          <a:p>
            <a:pPr lvl="1"/>
            <a:r>
              <a:rPr lang="fi-FI" dirty="0"/>
              <a:t>Maapallon halkaisija on 12 700 km ja ympärysmitta on 40000 km</a:t>
            </a:r>
          </a:p>
          <a:p>
            <a:pPr lvl="1"/>
            <a:r>
              <a:rPr lang="fi-FI" dirty="0"/>
              <a:t>Maapallolta Kuuhun on 380 000 km</a:t>
            </a:r>
          </a:p>
          <a:p>
            <a:pPr lvl="1"/>
            <a:r>
              <a:rPr lang="fi-FI" dirty="0"/>
              <a:t>Maapallolta Aurinkoon on 150 000 000 km</a:t>
            </a:r>
          </a:p>
          <a:p>
            <a:r>
              <a:rPr lang="fi-FI" dirty="0"/>
              <a:t>Jos Maapallo on nuppineulan pää (1 mm), Aurinko on appelsiinin kokoinen (11 cm) ja 11,8 metrin päässä</a:t>
            </a:r>
          </a:p>
        </p:txBody>
      </p:sp>
    </p:spTree>
    <p:extLst>
      <p:ext uri="{BB962C8B-B14F-4D97-AF65-F5344CB8AC3E}">
        <p14:creationId xmlns:p14="http://schemas.microsoft.com/office/powerpoint/2010/main" val="36975958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-te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-te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-te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95</TotalTime>
  <Words>372</Words>
  <Application>Microsoft Office PowerPoint</Application>
  <PresentationFormat>Näytössä katseltava diaesitys (4:3)</PresentationFormat>
  <Paragraphs>116</Paragraphs>
  <Slides>10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10</vt:i4>
      </vt:variant>
    </vt:vector>
  </HeadingPairs>
  <TitlesOfParts>
    <vt:vector size="15" baseType="lpstr">
      <vt:lpstr>Arial</vt:lpstr>
      <vt:lpstr>Calibri</vt:lpstr>
      <vt:lpstr>Calibri Light</vt:lpstr>
      <vt:lpstr>Comic Sans MS</vt:lpstr>
      <vt:lpstr>Office-teema</vt:lpstr>
      <vt:lpstr>Aika ja matka</vt:lpstr>
      <vt:lpstr>Tunnin ohjelma</vt:lpstr>
      <vt:lpstr>Aika</vt:lpstr>
      <vt:lpstr>Harjoitus</vt:lpstr>
      <vt:lpstr>Yksikkömuunnokset</vt:lpstr>
      <vt:lpstr>Pituus</vt:lpstr>
      <vt:lpstr>Esimerkki</vt:lpstr>
      <vt:lpstr>Yksikkömuunnoksia</vt:lpstr>
      <vt:lpstr>Matka</vt:lpstr>
      <vt:lpstr>Kertaus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Otsikko mahtuu kahdelle riville</dc:title>
  <dc:creator>Jan Jansson</dc:creator>
  <cp:lastModifiedBy>Jan Jansson</cp:lastModifiedBy>
  <cp:revision>7</cp:revision>
  <dcterms:created xsi:type="dcterms:W3CDTF">2017-10-07T11:37:59Z</dcterms:created>
  <dcterms:modified xsi:type="dcterms:W3CDTF">2017-11-06T09:09:16Z</dcterms:modified>
</cp:coreProperties>
</file>