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5"/>
  </p:notesMasterIdLst>
  <p:handoutMasterIdLst>
    <p:handoutMasterId r:id="rId16"/>
  </p:handoutMasterIdLst>
  <p:sldIdLst>
    <p:sldId id="256" r:id="rId5"/>
    <p:sldId id="258" r:id="rId6"/>
    <p:sldId id="259" r:id="rId7"/>
    <p:sldId id="260" r:id="rId8"/>
    <p:sldId id="261" r:id="rId9"/>
    <p:sldId id="262" r:id="rId10"/>
    <p:sldId id="263" r:id="rId11"/>
    <p:sldId id="264" r:id="rId12"/>
    <p:sldId id="265" r:id="rId13"/>
    <p:sldId id="266" r:id="rId14"/>
  </p:sldIdLst>
  <p:sldSz cx="24384000" cy="13716000"/>
  <p:notesSz cx="6794500" cy="99314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58"/>
            <p14:sldId id="259"/>
            <p14:sldId id="260"/>
            <p14:sldId id="261"/>
            <p14:sldId id="262"/>
            <p14:sldId id="263"/>
            <p14:sldId id="264"/>
            <p14:sldId id="265"/>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400"/>
    <a:srgbClr val="AA5501"/>
    <a:srgbClr val="00A87E"/>
    <a:srgbClr val="0C845B"/>
    <a:srgbClr val="E53663"/>
    <a:srgbClr val="E6009D"/>
    <a:srgbClr val="A45BA2"/>
    <a:srgbClr val="006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47" autoAdjust="0"/>
    <p:restoredTop sz="86395"/>
  </p:normalViewPr>
  <p:slideViewPr>
    <p:cSldViewPr snapToGrid="0" snapToObjects="1">
      <p:cViewPr varScale="1">
        <p:scale>
          <a:sx n="25" d="100"/>
          <a:sy n="25" d="100"/>
        </p:scale>
        <p:origin x="84" y="1470"/>
      </p:cViewPr>
      <p:guideLst/>
    </p:cSldViewPr>
  </p:slideViewPr>
  <p:outlineViewPr>
    <p:cViewPr>
      <p:scale>
        <a:sx n="33" d="100"/>
        <a:sy n="33" d="100"/>
      </p:scale>
      <p:origin x="0" y="-5152"/>
    </p:cViewPr>
  </p:outlineViewPr>
  <p:notesTextViewPr>
    <p:cViewPr>
      <p:scale>
        <a:sx n="3" d="2"/>
        <a:sy n="3" d="2"/>
      </p:scale>
      <p:origin x="0" y="0"/>
    </p:cViewPr>
  </p:notesTextViewPr>
  <p:sorterViewPr>
    <p:cViewPr>
      <p:scale>
        <a:sx n="79" d="100"/>
        <a:sy n="79" d="100"/>
      </p:scale>
      <p:origin x="0" y="0"/>
    </p:cViewPr>
  </p:sorterViewPr>
  <p:notesViewPr>
    <p:cSldViewPr snapToGrid="0" snapToObjects="1">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04DA1BF-19F3-4229-BA59-2E56CAC7CCB7}" type="datetimeFigureOut">
              <a:rPr lang="fi-FI" smtClean="0"/>
              <a:t>4.11.2020</a:t>
            </a:fld>
            <a:endParaRPr lang="fi-FI"/>
          </a:p>
        </p:txBody>
      </p:sp>
      <p:sp>
        <p:nvSpPr>
          <p:cNvPr id="4" name="Alatunnisteen paikkamerk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r>
              <a:rPr lang="fi-FI"/>
              <a:t>Oivallus 1</a:t>
            </a:r>
          </a:p>
        </p:txBody>
      </p:sp>
      <p:sp>
        <p:nvSpPr>
          <p:cNvPr id="5" name="Dian numeron paikkamerkki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2AF3208-E354-404C-9BCE-26DCCC89D6A3}" type="datetimeFigureOut">
              <a:t>4.11.2020</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r>
              <a:rPr lang="en-US"/>
              <a:t>Oivallus 1</a:t>
            </a: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D2F5846-7FDB-7A41-BFAE-11B7D8CCC68D}" type="slidenum">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en-US"/>
              <a:t>Oivallus 1</a:t>
            </a:r>
          </a:p>
        </p:txBody>
      </p:sp>
      <p:sp>
        <p:nvSpPr>
          <p:cNvPr id="5" name="Dian numeron paikkamerkki 4"/>
          <p:cNvSpPr>
            <a:spLocks noGrp="1"/>
          </p:cNvSpPr>
          <p:nvPr>
            <p:ph type="sldNum" sz="quarter" idx="5"/>
          </p:nvPr>
        </p:nvSpPr>
        <p:spPr/>
        <p:txBody>
          <a:bodyPr/>
          <a:lstStyle/>
          <a:p>
            <a:fld id="{AD2F5846-7FDB-7A41-BFAE-11B7D8CCC68D}" type="slidenum">
              <a:rPr lang="fi-FI" smtClean="0"/>
              <a:t>1</a:t>
            </a:fld>
            <a:endParaRPr lang="fi-FI"/>
          </a:p>
        </p:txBody>
      </p:sp>
    </p:spTree>
    <p:extLst>
      <p:ext uri="{BB962C8B-B14F-4D97-AF65-F5344CB8AC3E}">
        <p14:creationId xmlns:p14="http://schemas.microsoft.com/office/powerpoint/2010/main" val="405917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spcBef>
                <a:spcPts val="0"/>
              </a:spcBef>
              <a:spcAft>
                <a:spcPts val="0"/>
              </a:spcAft>
              <a:buFont typeface="+mj-lt"/>
              <a:buAutoNum type="arabicPeriod"/>
            </a:pPr>
            <a:r>
              <a:rPr lang="fi-FI" sz="1400" b="0" i="0" u="none" strike="noStrike" dirty="0">
                <a:solidFill>
                  <a:srgbClr val="000000"/>
                </a:solidFill>
                <a:effectLst/>
                <a:latin typeface="Arial" panose="020B0604020202020204" pitchFamily="34" charset="0"/>
              </a:rPr>
              <a:t>Tämä harjoitus voidaan teettää motivointina perustunteiden käsittelyyn. Opiskelijat istuvat siten, että toinen pareista on selkä valkokankaalle päin. Opettaja heijastaa perustunteiden nimiä valkokankaalle. Kasvot valkokankaalle päin oleva opiskelija kuvastaa kasvojensa ilmeillä ko. perustunnetta ja toinen opiskelija yrittää arvata, mikä perustunne on kyseessä. Vaihdetaan vuoroja.</a:t>
            </a:r>
          </a:p>
          <a:p>
            <a:pPr rtl="0" fontAlgn="base">
              <a:spcBef>
                <a:spcPts val="0"/>
              </a:spcBef>
              <a:spcAft>
                <a:spcPts val="0"/>
              </a:spcAft>
            </a:pPr>
            <a:r>
              <a:rPr lang="fi-FI" sz="1400" b="0" i="0" u="none" strike="noStrike" dirty="0">
                <a:solidFill>
                  <a:srgbClr val="000000"/>
                </a:solidFill>
                <a:effectLst/>
                <a:latin typeface="Arial" panose="020B0604020202020204" pitchFamily="34" charset="0"/>
              </a:rPr>
              <a:t> </a:t>
            </a:r>
          </a:p>
          <a:p>
            <a:pPr rtl="0" fontAlgn="base">
              <a:spcBef>
                <a:spcPts val="0"/>
              </a:spcBef>
              <a:spcAft>
                <a:spcPts val="0"/>
              </a:spcAft>
              <a:buFont typeface="+mj-lt"/>
              <a:buAutoNum type="arabicPeriod" startAt="2"/>
            </a:pPr>
            <a:r>
              <a:rPr lang="fi-FI" sz="1400" i="0" u="none" strike="noStrike" dirty="0">
                <a:solidFill>
                  <a:srgbClr val="000000"/>
                </a:solidFill>
                <a:latin typeface="Arial" panose="020B0604020202020204" pitchFamily="34" charset="0"/>
              </a:rPr>
              <a:t> </a:t>
            </a:r>
            <a:r>
              <a:rPr lang="fi-FI" sz="1400" b="0" i="0" u="none" strike="noStrike" dirty="0">
                <a:solidFill>
                  <a:srgbClr val="000000"/>
                </a:solidFill>
                <a:effectLst/>
                <a:latin typeface="Arial" panose="020B0604020202020204" pitchFamily="34" charset="0"/>
              </a:rPr>
              <a:t>Toteutusmahdollisuus koko luokan kesken</a:t>
            </a:r>
          </a:p>
          <a:p>
            <a:pPr marL="285750" indent="-285750" rtl="0" fontAlgn="base">
              <a:spcBef>
                <a:spcPts val="0"/>
              </a:spcBef>
              <a:spcAft>
                <a:spcPts val="0"/>
              </a:spcAft>
              <a:buFont typeface="Arial" panose="020B0604020202020204" pitchFamily="34" charset="0"/>
              <a:buChar char="•"/>
            </a:pPr>
            <a:r>
              <a:rPr lang="fi-FI" sz="1400" b="0" i="0" u="none" strike="noStrike" dirty="0">
                <a:solidFill>
                  <a:srgbClr val="000000"/>
                </a:solidFill>
                <a:effectLst/>
                <a:latin typeface="Arial" panose="020B0604020202020204" pitchFamily="34" charset="0"/>
              </a:rPr>
              <a:t>Opiskelijat istuvat siten, että yksi opiskelijoista istuu luokan edessä, kasvot luokkaan päin, niin, että muu luokka näkee valkokankaan mutta hän ei. </a:t>
            </a:r>
          </a:p>
          <a:p>
            <a:pPr marL="285750" indent="-285750" rtl="0" fontAlgn="base">
              <a:spcBef>
                <a:spcPts val="0"/>
              </a:spcBef>
              <a:spcAft>
                <a:spcPts val="0"/>
              </a:spcAft>
              <a:buFont typeface="Arial" panose="020B0604020202020204" pitchFamily="34" charset="0"/>
              <a:buChar char="•"/>
            </a:pPr>
            <a:r>
              <a:rPr lang="fi-FI" sz="1400" b="0" i="0" u="none" strike="noStrike" dirty="0">
                <a:solidFill>
                  <a:srgbClr val="000000"/>
                </a:solidFill>
                <a:effectLst/>
                <a:latin typeface="Arial" panose="020B0604020202020204" pitchFamily="34" charset="0"/>
              </a:rPr>
              <a:t>Opettaja heijastaa perustunteiden nimiä valkokankaalle.</a:t>
            </a:r>
          </a:p>
          <a:p>
            <a:pPr marL="285750" indent="-285750" rtl="0" fontAlgn="base">
              <a:spcBef>
                <a:spcPts val="0"/>
              </a:spcBef>
              <a:spcAft>
                <a:spcPts val="0"/>
              </a:spcAft>
              <a:buFont typeface="Arial" panose="020B0604020202020204" pitchFamily="34" charset="0"/>
              <a:buChar char="•"/>
            </a:pPr>
            <a:r>
              <a:rPr lang="fi-FI" sz="1400" b="0" i="0" u="none" strike="noStrike" dirty="0">
                <a:solidFill>
                  <a:srgbClr val="000000"/>
                </a:solidFill>
                <a:effectLst/>
                <a:latin typeface="Arial" panose="020B0604020202020204" pitchFamily="34" charset="0"/>
              </a:rPr>
              <a:t>Muu luokka kuvastaa kasvojensa ilmeillä ko. perustunnetta ja selin valkokankaaseen istuva opiskelija yrittää arvata, mikä perustunne on kyseessä. Vaihdetaan vuoroja.</a:t>
            </a:r>
          </a:p>
          <a:p>
            <a:endParaRPr lang="fi-FI" sz="1050" dirty="0"/>
          </a:p>
        </p:txBody>
      </p:sp>
      <p:sp>
        <p:nvSpPr>
          <p:cNvPr id="4" name="Alatunnisteen paikkamerkki 3"/>
          <p:cNvSpPr>
            <a:spLocks noGrp="1"/>
          </p:cNvSpPr>
          <p:nvPr>
            <p:ph type="ftr" sz="quarter" idx="4"/>
          </p:nvPr>
        </p:nvSpPr>
        <p:spPr/>
        <p:txBody>
          <a:bodyPr/>
          <a:lstStyle/>
          <a:p>
            <a:r>
              <a:rPr lang="en-US" dirty="0" err="1"/>
              <a:t>Oivallus</a:t>
            </a:r>
            <a:r>
              <a:rPr lang="en-US" dirty="0"/>
              <a:t> 1</a:t>
            </a:r>
          </a:p>
        </p:txBody>
      </p:sp>
      <p:sp>
        <p:nvSpPr>
          <p:cNvPr id="5" name="Dian numeron paikkamerkki 4"/>
          <p:cNvSpPr>
            <a:spLocks noGrp="1"/>
          </p:cNvSpPr>
          <p:nvPr>
            <p:ph type="sldNum" sz="quarter" idx="5"/>
          </p:nvPr>
        </p:nvSpPr>
        <p:spPr/>
        <p:txBody>
          <a:bodyPr/>
          <a:lstStyle/>
          <a:p>
            <a:fld id="{AD2F5846-7FDB-7A41-BFAE-11B7D8CCC68D}" type="slidenum">
              <a:rPr lang="fi-FI" smtClean="0"/>
              <a:t>2</a:t>
            </a:fld>
            <a:endParaRPr lang="fi-FI"/>
          </a:p>
        </p:txBody>
      </p:sp>
    </p:spTree>
    <p:extLst>
      <p:ext uri="{BB962C8B-B14F-4D97-AF65-F5344CB8AC3E}">
        <p14:creationId xmlns:p14="http://schemas.microsoft.com/office/powerpoint/2010/main" val="96991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en-US"/>
              <a:t>Oivallus 1</a:t>
            </a:r>
          </a:p>
        </p:txBody>
      </p:sp>
      <p:sp>
        <p:nvSpPr>
          <p:cNvPr id="5" name="Dian numeron paikkamerkki 4"/>
          <p:cNvSpPr>
            <a:spLocks noGrp="1"/>
          </p:cNvSpPr>
          <p:nvPr>
            <p:ph type="sldNum" sz="quarter" idx="5"/>
          </p:nvPr>
        </p:nvSpPr>
        <p:spPr/>
        <p:txBody>
          <a:bodyPr/>
          <a:lstStyle/>
          <a:p>
            <a:fld id="{AD2F5846-7FDB-7A41-BFAE-11B7D8CCC68D}" type="slidenum">
              <a:rPr lang="fi-FI" smtClean="0"/>
              <a:t>3</a:t>
            </a:fld>
            <a:endParaRPr lang="fi-FI"/>
          </a:p>
        </p:txBody>
      </p:sp>
    </p:spTree>
    <p:extLst>
      <p:ext uri="{BB962C8B-B14F-4D97-AF65-F5344CB8AC3E}">
        <p14:creationId xmlns:p14="http://schemas.microsoft.com/office/powerpoint/2010/main" val="3340119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dirty="0"/>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dirty="0"/>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dirty="0"/>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dirty="0"/>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dirty="0"/>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dirty="0"/>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Oivallus 1</a:t>
            </a:r>
            <a:endParaRPr lang="fi-FI" dirty="0"/>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dirty="0"/>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dirty="0"/>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endParaRPr lang="fi-FI" dirty="0"/>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dirty="0"/>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dirty="0"/>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dirty="0"/>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dirty="0"/>
              <a:t>Muokkaa perustyylejä naps.</a:t>
            </a:r>
            <a:endParaRPr lang="en-US" dirty="0"/>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dirty="0"/>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VyK7ZDq0anw?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lstStyle/>
          <a:p>
            <a:r>
              <a:rPr lang="fi-FI" dirty="0"/>
              <a:t>8. Emootiot</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dirty="0"/>
              <a:t>OIVALLUS</a:t>
            </a:r>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dirty="0"/>
              <a:t>1</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8D198B-FC46-4144-B078-FB94EB852405}"/>
              </a:ext>
            </a:extLst>
          </p:cNvPr>
          <p:cNvSpPr>
            <a:spLocks noGrp="1"/>
          </p:cNvSpPr>
          <p:nvPr>
            <p:ph type="title"/>
          </p:nvPr>
        </p:nvSpPr>
        <p:spPr/>
        <p:txBody>
          <a:bodyPr/>
          <a:lstStyle/>
          <a:p>
            <a:r>
              <a:rPr lang="fi-FI" dirty="0"/>
              <a:t>Palauta mieleen</a:t>
            </a:r>
          </a:p>
        </p:txBody>
      </p:sp>
      <p:sp>
        <p:nvSpPr>
          <p:cNvPr id="3" name="Sisällön paikkamerkki 2">
            <a:extLst>
              <a:ext uri="{FF2B5EF4-FFF2-40B4-BE49-F238E27FC236}">
                <a16:creationId xmlns:a16="http://schemas.microsoft.com/office/drawing/2014/main" id="{68B8498B-87D4-4916-A73D-F6194AC4C2C6}"/>
              </a:ext>
            </a:extLst>
          </p:cNvPr>
          <p:cNvSpPr>
            <a:spLocks noGrp="1"/>
          </p:cNvSpPr>
          <p:nvPr>
            <p:ph sz="quarter" idx="12"/>
          </p:nvPr>
        </p:nvSpPr>
        <p:spPr/>
        <p:txBody>
          <a:bodyPr/>
          <a:lstStyle/>
          <a:p>
            <a:pPr marL="857250" indent="-857250">
              <a:buFont typeface="Arial" panose="020B0604020202020204" pitchFamily="34" charset="0"/>
              <a:buChar char="•"/>
            </a:pPr>
            <a:r>
              <a:rPr lang="fi-FI" dirty="0"/>
              <a:t>Miten mielialat ja emootiot eroavat toisistaan?</a:t>
            </a:r>
          </a:p>
          <a:p>
            <a:pPr marL="857250" indent="-857250">
              <a:buFont typeface="Arial" panose="020B0604020202020204" pitchFamily="34" charset="0"/>
              <a:buChar char="•"/>
            </a:pPr>
            <a:r>
              <a:rPr lang="fi-FI" dirty="0"/>
              <a:t>Miten kognitiivinen toiminta liittyy tunteisiin? </a:t>
            </a:r>
          </a:p>
          <a:p>
            <a:pPr marL="857250" indent="-857250">
              <a:buFont typeface="Arial" panose="020B0604020202020204" pitchFamily="34" charset="0"/>
              <a:buChar char="•"/>
            </a:pPr>
            <a:r>
              <a:rPr lang="fi-FI" dirty="0"/>
              <a:t>Millaisia ovat perustunteet? </a:t>
            </a:r>
          </a:p>
          <a:p>
            <a:pPr marL="857250" indent="-857250">
              <a:buFont typeface="Arial" panose="020B0604020202020204" pitchFamily="34" charset="0"/>
              <a:buChar char="•"/>
            </a:pPr>
            <a:r>
              <a:rPr lang="fi-FI" dirty="0"/>
              <a:t>Millaisia ovat sosiaaliset tunteet? </a:t>
            </a:r>
          </a:p>
        </p:txBody>
      </p:sp>
      <p:sp>
        <p:nvSpPr>
          <p:cNvPr id="4" name="Dian numeron paikkamerkki 3">
            <a:extLst>
              <a:ext uri="{FF2B5EF4-FFF2-40B4-BE49-F238E27FC236}">
                <a16:creationId xmlns:a16="http://schemas.microsoft.com/office/drawing/2014/main" id="{175A383B-4B7A-4CBA-97EC-63CE79B38C59}"/>
              </a:ext>
            </a:extLst>
          </p:cNvPr>
          <p:cNvSpPr>
            <a:spLocks noGrp="1"/>
          </p:cNvSpPr>
          <p:nvPr>
            <p:ph type="sldNum" sz="quarter" idx="4"/>
          </p:nvPr>
        </p:nvSpPr>
        <p:spPr/>
        <p:txBody>
          <a:bodyPr/>
          <a:lstStyle/>
          <a:p>
            <a:fld id="{701E4971-310B-774B-8DEE-5F834C23301A}" type="slidenum">
              <a:rPr lang="fi-FI" smtClean="0"/>
              <a:pPr/>
              <a:t>10</a:t>
            </a:fld>
            <a:endParaRPr lang="fi-FI"/>
          </a:p>
        </p:txBody>
      </p:sp>
      <p:sp>
        <p:nvSpPr>
          <p:cNvPr id="5" name="Alatunnisteen paikkamerkki 4">
            <a:extLst>
              <a:ext uri="{FF2B5EF4-FFF2-40B4-BE49-F238E27FC236}">
                <a16:creationId xmlns:a16="http://schemas.microsoft.com/office/drawing/2014/main" id="{00A99DC2-4313-41AA-9015-68B7BE3E92B1}"/>
              </a:ext>
            </a:extLst>
          </p:cNvPr>
          <p:cNvSpPr>
            <a:spLocks noGrp="1"/>
          </p:cNvSpPr>
          <p:nvPr>
            <p:ph type="ftr" sz="quarter" idx="13"/>
          </p:nvPr>
        </p:nvSpPr>
        <p:spPr/>
        <p:txBody>
          <a:bodyPr/>
          <a:lstStyle/>
          <a:p>
            <a:r>
              <a:rPr lang="fi-FI" dirty="0"/>
              <a:t>Oivallus 1</a:t>
            </a:r>
          </a:p>
        </p:txBody>
      </p:sp>
    </p:spTree>
    <p:extLst>
      <p:ext uri="{BB962C8B-B14F-4D97-AF65-F5344CB8AC3E}">
        <p14:creationId xmlns:p14="http://schemas.microsoft.com/office/powerpoint/2010/main" val="19947729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CCE24-001D-4F7C-8F3E-8CC57E0B7103}"/>
              </a:ext>
            </a:extLst>
          </p:cNvPr>
          <p:cNvSpPr>
            <a:spLocks noGrp="1"/>
          </p:cNvSpPr>
          <p:nvPr>
            <p:ph type="title"/>
          </p:nvPr>
        </p:nvSpPr>
        <p:spPr/>
        <p:txBody>
          <a:bodyPr/>
          <a:lstStyle/>
          <a:p>
            <a:r>
              <a:rPr lang="fi-FI" dirty="0"/>
              <a:t>Perustunnetehtävä</a:t>
            </a:r>
          </a:p>
        </p:txBody>
      </p:sp>
      <p:sp>
        <p:nvSpPr>
          <p:cNvPr id="3" name="Sisällön paikkamerkki 2">
            <a:extLst>
              <a:ext uri="{FF2B5EF4-FFF2-40B4-BE49-F238E27FC236}">
                <a16:creationId xmlns:a16="http://schemas.microsoft.com/office/drawing/2014/main" id="{F8FC9455-16EF-4415-9F14-8943F83C9FCA}"/>
              </a:ext>
            </a:extLst>
          </p:cNvPr>
          <p:cNvSpPr>
            <a:spLocks noGrp="1"/>
          </p:cNvSpPr>
          <p:nvPr>
            <p:ph sz="quarter" idx="12"/>
          </p:nvPr>
        </p:nvSpPr>
        <p:spPr/>
        <p:txBody>
          <a:bodyPr>
            <a:normAutofit/>
          </a:bodyPr>
          <a:lstStyle/>
          <a:p>
            <a:pPr>
              <a:lnSpc>
                <a:spcPct val="150000"/>
              </a:lnSpc>
            </a:pPr>
            <a:r>
              <a:rPr lang="fi-FI" dirty="0"/>
              <a:t>1. viha</a:t>
            </a:r>
          </a:p>
          <a:p>
            <a:pPr>
              <a:lnSpc>
                <a:spcPct val="150000"/>
              </a:lnSpc>
            </a:pPr>
            <a:r>
              <a:rPr lang="fi-FI" dirty="0"/>
              <a:t>2. inho </a:t>
            </a:r>
          </a:p>
          <a:p>
            <a:pPr>
              <a:lnSpc>
                <a:spcPct val="150000"/>
              </a:lnSpc>
            </a:pPr>
            <a:r>
              <a:rPr lang="fi-FI" dirty="0"/>
              <a:t>3. mielihyvä</a:t>
            </a:r>
          </a:p>
          <a:p>
            <a:pPr>
              <a:lnSpc>
                <a:spcPct val="150000"/>
              </a:lnSpc>
            </a:pPr>
            <a:r>
              <a:rPr lang="fi-FI" dirty="0"/>
              <a:t>4. pelko </a:t>
            </a:r>
          </a:p>
          <a:p>
            <a:pPr>
              <a:lnSpc>
                <a:spcPct val="150000"/>
              </a:lnSpc>
            </a:pPr>
            <a:r>
              <a:rPr lang="fi-FI" dirty="0"/>
              <a:t>5. suru </a:t>
            </a:r>
          </a:p>
        </p:txBody>
      </p:sp>
      <p:sp>
        <p:nvSpPr>
          <p:cNvPr id="4" name="Dian numeron paikkamerkki 3">
            <a:extLst>
              <a:ext uri="{FF2B5EF4-FFF2-40B4-BE49-F238E27FC236}">
                <a16:creationId xmlns:a16="http://schemas.microsoft.com/office/drawing/2014/main" id="{577AE1CE-9D0B-4BAC-902B-2BCE2189C4A7}"/>
              </a:ext>
            </a:extLst>
          </p:cNvPr>
          <p:cNvSpPr>
            <a:spLocks noGrp="1"/>
          </p:cNvSpPr>
          <p:nvPr>
            <p:ph type="sldNum" sz="quarter" idx="4"/>
          </p:nvPr>
        </p:nvSpPr>
        <p:spPr/>
        <p:txBody>
          <a:bodyPr/>
          <a:lstStyle/>
          <a:p>
            <a:fld id="{701E4971-310B-774B-8DEE-5F834C23301A}" type="slidenum">
              <a:rPr lang="fi-FI" smtClean="0"/>
              <a:pPr/>
              <a:t>2</a:t>
            </a:fld>
            <a:endParaRPr lang="fi-FI"/>
          </a:p>
        </p:txBody>
      </p:sp>
      <p:sp>
        <p:nvSpPr>
          <p:cNvPr id="5" name="Alatunnisteen paikkamerkki 4">
            <a:extLst>
              <a:ext uri="{FF2B5EF4-FFF2-40B4-BE49-F238E27FC236}">
                <a16:creationId xmlns:a16="http://schemas.microsoft.com/office/drawing/2014/main" id="{7B97F50E-69DC-472A-B821-92C8A6C46604}"/>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10230487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a:extLst>
              <a:ext uri="{FF2B5EF4-FFF2-40B4-BE49-F238E27FC236}">
                <a16:creationId xmlns:a16="http://schemas.microsoft.com/office/drawing/2014/main" id="{E90E44AB-67E3-4FA0-B7A7-7B1D3AE1DCD6}"/>
              </a:ext>
            </a:extLst>
          </p:cNvPr>
          <p:cNvPicPr>
            <a:picLocks noGrp="1" noChangeAspect="1"/>
          </p:cNvPicPr>
          <p:nvPr>
            <p:ph sz="quarter" idx="12"/>
          </p:nvPr>
        </p:nvPicPr>
        <p:blipFill>
          <a:blip r:embed="rId3"/>
          <a:stretch>
            <a:fillRect/>
          </a:stretch>
        </p:blipFill>
        <p:spPr>
          <a:xfrm>
            <a:off x="3327273" y="816943"/>
            <a:ext cx="17729454" cy="11514024"/>
          </a:xfrm>
        </p:spPr>
      </p:pic>
      <p:sp>
        <p:nvSpPr>
          <p:cNvPr id="4" name="Dian numeron paikkamerkki 3">
            <a:extLst>
              <a:ext uri="{FF2B5EF4-FFF2-40B4-BE49-F238E27FC236}">
                <a16:creationId xmlns:a16="http://schemas.microsoft.com/office/drawing/2014/main" id="{9DFB28BE-3D24-4BAD-91E0-11E591CC35FF}"/>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Alatunnisteen paikkamerkki 4">
            <a:extLst>
              <a:ext uri="{FF2B5EF4-FFF2-40B4-BE49-F238E27FC236}">
                <a16:creationId xmlns:a16="http://schemas.microsoft.com/office/drawing/2014/main" id="{C610DC0B-9A48-4C85-9392-797E65F7DEE2}"/>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20491064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B6AD5C-F11C-4AA7-8625-6E1A95817624}"/>
              </a:ext>
            </a:extLst>
          </p:cNvPr>
          <p:cNvSpPr>
            <a:spLocks noGrp="1"/>
          </p:cNvSpPr>
          <p:nvPr>
            <p:ph type="title"/>
          </p:nvPr>
        </p:nvSpPr>
        <p:spPr/>
        <p:txBody>
          <a:bodyPr/>
          <a:lstStyle/>
          <a:p>
            <a:r>
              <a:rPr lang="fi-FI" dirty="0"/>
              <a:t>Emootiot eli tunteet</a:t>
            </a:r>
          </a:p>
        </p:txBody>
      </p:sp>
      <p:sp>
        <p:nvSpPr>
          <p:cNvPr id="3" name="Sisällön paikkamerkki 2">
            <a:extLst>
              <a:ext uri="{FF2B5EF4-FFF2-40B4-BE49-F238E27FC236}">
                <a16:creationId xmlns:a16="http://schemas.microsoft.com/office/drawing/2014/main" id="{04591F36-2CEF-4B87-9B6B-4299A7815DD4}"/>
              </a:ext>
            </a:extLst>
          </p:cNvPr>
          <p:cNvSpPr>
            <a:spLocks noGrp="1"/>
          </p:cNvSpPr>
          <p:nvPr>
            <p:ph sz="quarter" idx="12"/>
          </p:nvPr>
        </p:nvSpPr>
        <p:spPr/>
        <p:txBody>
          <a:bodyPr/>
          <a:lstStyle/>
          <a:p>
            <a:pPr marL="857250" indent="-857250">
              <a:buFont typeface="Arial" panose="020B0604020202020204" pitchFamily="34" charset="0"/>
              <a:buChar char="•"/>
            </a:pPr>
            <a:r>
              <a:rPr lang="fi-FI" dirty="0"/>
              <a:t>lyhytaikaisia</a:t>
            </a:r>
          </a:p>
          <a:p>
            <a:pPr marL="857250" indent="-857250">
              <a:buFont typeface="Arial" panose="020B0604020202020204" pitchFamily="34" charset="0"/>
              <a:buChar char="•"/>
            </a:pPr>
            <a:r>
              <a:rPr lang="fi-FI" dirty="0"/>
              <a:t>usein voimakkaita</a:t>
            </a:r>
          </a:p>
          <a:p>
            <a:pPr marL="857250" indent="-857250">
              <a:buFont typeface="Arial" panose="020B0604020202020204" pitchFamily="34" charset="0"/>
              <a:buChar char="•"/>
            </a:pPr>
            <a:r>
              <a:rPr lang="fi-FI" dirty="0"/>
              <a:t>eroavat mielialoista, jotka kestävät pidempään</a:t>
            </a:r>
          </a:p>
          <a:p>
            <a:pPr marL="857250" indent="-857250">
              <a:buFont typeface="Arial" panose="020B0604020202020204" pitchFamily="34" charset="0"/>
              <a:buChar char="•"/>
            </a:pPr>
            <a:r>
              <a:rPr lang="fi-FI" dirty="0"/>
              <a:t>tunnereaktioista suuri osa tiedostamattomia</a:t>
            </a:r>
          </a:p>
        </p:txBody>
      </p:sp>
      <p:sp>
        <p:nvSpPr>
          <p:cNvPr id="4" name="Dian numeron paikkamerkki 3">
            <a:extLst>
              <a:ext uri="{FF2B5EF4-FFF2-40B4-BE49-F238E27FC236}">
                <a16:creationId xmlns:a16="http://schemas.microsoft.com/office/drawing/2014/main" id="{9B3A47F8-1557-4BB3-A20E-3DAB1BEB00CE}"/>
              </a:ext>
            </a:extLst>
          </p:cNvPr>
          <p:cNvSpPr>
            <a:spLocks noGrp="1"/>
          </p:cNvSpPr>
          <p:nvPr>
            <p:ph type="sldNum" sz="quarter" idx="4"/>
          </p:nvPr>
        </p:nvSpPr>
        <p:spPr/>
        <p:txBody>
          <a:bodyPr/>
          <a:lstStyle/>
          <a:p>
            <a:fld id="{701E4971-310B-774B-8DEE-5F834C23301A}" type="slidenum">
              <a:rPr lang="fi-FI" smtClean="0"/>
              <a:pPr/>
              <a:t>4</a:t>
            </a:fld>
            <a:endParaRPr lang="fi-FI"/>
          </a:p>
        </p:txBody>
      </p:sp>
      <p:sp>
        <p:nvSpPr>
          <p:cNvPr id="5" name="Alatunnisteen paikkamerkki 4">
            <a:extLst>
              <a:ext uri="{FF2B5EF4-FFF2-40B4-BE49-F238E27FC236}">
                <a16:creationId xmlns:a16="http://schemas.microsoft.com/office/drawing/2014/main" id="{4CD380C1-85AE-4201-B969-B601747DBAD7}"/>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31359675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0C8DEB-4230-4F6D-91D0-65B6F5FA9D7A}"/>
              </a:ext>
            </a:extLst>
          </p:cNvPr>
          <p:cNvSpPr>
            <a:spLocks noGrp="1"/>
          </p:cNvSpPr>
          <p:nvPr>
            <p:ph type="title"/>
          </p:nvPr>
        </p:nvSpPr>
        <p:spPr/>
        <p:txBody>
          <a:bodyPr>
            <a:normAutofit/>
          </a:bodyPr>
          <a:lstStyle/>
          <a:p>
            <a:r>
              <a:rPr lang="fi-FI" sz="8000" dirty="0"/>
              <a:t>Tunteen tiedostamaton ja automaattinen puoli</a:t>
            </a:r>
          </a:p>
        </p:txBody>
      </p:sp>
      <p:pic>
        <p:nvPicPr>
          <p:cNvPr id="7" name="Sisällön paikkamerkki 6">
            <a:extLst>
              <a:ext uri="{FF2B5EF4-FFF2-40B4-BE49-F238E27FC236}">
                <a16:creationId xmlns:a16="http://schemas.microsoft.com/office/drawing/2014/main" id="{0D55A5CF-E6F0-43E1-9548-8245BA157749}"/>
              </a:ext>
            </a:extLst>
          </p:cNvPr>
          <p:cNvPicPr>
            <a:picLocks noGrp="1" noChangeAspect="1"/>
          </p:cNvPicPr>
          <p:nvPr>
            <p:ph sz="quarter" idx="12"/>
          </p:nvPr>
        </p:nvPicPr>
        <p:blipFill>
          <a:blip r:embed="rId2"/>
          <a:stretch>
            <a:fillRect/>
          </a:stretch>
        </p:blipFill>
        <p:spPr>
          <a:xfrm>
            <a:off x="2796147" y="3381377"/>
            <a:ext cx="18791706" cy="8874122"/>
          </a:xfrm>
        </p:spPr>
      </p:pic>
      <p:sp>
        <p:nvSpPr>
          <p:cNvPr id="4" name="Dian numeron paikkamerkki 3">
            <a:extLst>
              <a:ext uri="{FF2B5EF4-FFF2-40B4-BE49-F238E27FC236}">
                <a16:creationId xmlns:a16="http://schemas.microsoft.com/office/drawing/2014/main" id="{ABDF4EEA-1559-4916-BC9D-274778A16108}"/>
              </a:ext>
            </a:extLst>
          </p:cNvPr>
          <p:cNvSpPr>
            <a:spLocks noGrp="1"/>
          </p:cNvSpPr>
          <p:nvPr>
            <p:ph type="sldNum" sz="quarter" idx="4"/>
          </p:nvPr>
        </p:nvSpPr>
        <p:spPr/>
        <p:txBody>
          <a:bodyPr/>
          <a:lstStyle/>
          <a:p>
            <a:fld id="{701E4971-310B-774B-8DEE-5F834C23301A}" type="slidenum">
              <a:rPr lang="fi-FI" smtClean="0"/>
              <a:pPr/>
              <a:t>5</a:t>
            </a:fld>
            <a:endParaRPr lang="fi-FI"/>
          </a:p>
        </p:txBody>
      </p:sp>
      <p:sp>
        <p:nvSpPr>
          <p:cNvPr id="5" name="Alatunnisteen paikkamerkki 4">
            <a:extLst>
              <a:ext uri="{FF2B5EF4-FFF2-40B4-BE49-F238E27FC236}">
                <a16:creationId xmlns:a16="http://schemas.microsoft.com/office/drawing/2014/main" id="{0297C3B3-F1DA-43AA-8EC8-8C2B13CC64D0}"/>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22567877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85044ECC-0C6B-4335-BB43-A5F476DD6710}"/>
              </a:ext>
            </a:extLst>
          </p:cNvPr>
          <p:cNvSpPr>
            <a:spLocks noGrp="1"/>
          </p:cNvSpPr>
          <p:nvPr>
            <p:ph type="title"/>
          </p:nvPr>
        </p:nvSpPr>
        <p:spPr/>
        <p:txBody>
          <a:bodyPr/>
          <a:lstStyle/>
          <a:p>
            <a:r>
              <a:rPr lang="fi-FI" dirty="0"/>
              <a:t>Tunteet vaikuttavat toimintaan</a:t>
            </a:r>
          </a:p>
        </p:txBody>
      </p:sp>
      <p:sp>
        <p:nvSpPr>
          <p:cNvPr id="4" name="Dian numeron paikkamerkki 3">
            <a:extLst>
              <a:ext uri="{FF2B5EF4-FFF2-40B4-BE49-F238E27FC236}">
                <a16:creationId xmlns:a16="http://schemas.microsoft.com/office/drawing/2014/main" id="{42D614BD-4A05-4AF3-8221-3434B38A2DBA}"/>
              </a:ext>
            </a:extLst>
          </p:cNvPr>
          <p:cNvSpPr>
            <a:spLocks noGrp="1"/>
          </p:cNvSpPr>
          <p:nvPr>
            <p:ph type="sldNum" sz="quarter" idx="4"/>
          </p:nvPr>
        </p:nvSpPr>
        <p:spPr/>
        <p:txBody>
          <a:bodyPr/>
          <a:lstStyle/>
          <a:p>
            <a:fld id="{701E4971-310B-774B-8DEE-5F834C23301A}" type="slidenum">
              <a:rPr lang="fi-FI" smtClean="0"/>
              <a:pPr/>
              <a:t>6</a:t>
            </a:fld>
            <a:endParaRPr lang="fi-FI"/>
          </a:p>
        </p:txBody>
      </p:sp>
      <p:sp>
        <p:nvSpPr>
          <p:cNvPr id="5" name="Alatunnisteen paikkamerkki 4">
            <a:extLst>
              <a:ext uri="{FF2B5EF4-FFF2-40B4-BE49-F238E27FC236}">
                <a16:creationId xmlns:a16="http://schemas.microsoft.com/office/drawing/2014/main" id="{59778D38-19C9-4F85-9304-98949677874C}"/>
              </a:ext>
            </a:extLst>
          </p:cNvPr>
          <p:cNvSpPr>
            <a:spLocks noGrp="1"/>
          </p:cNvSpPr>
          <p:nvPr>
            <p:ph type="ftr" sz="quarter" idx="13"/>
          </p:nvPr>
        </p:nvSpPr>
        <p:spPr/>
        <p:txBody>
          <a:bodyPr/>
          <a:lstStyle/>
          <a:p>
            <a:r>
              <a:rPr lang="fi-FI"/>
              <a:t>Oivallus 1</a:t>
            </a:r>
            <a:endParaRPr lang="fi-FI" dirty="0"/>
          </a:p>
        </p:txBody>
      </p:sp>
      <p:pic>
        <p:nvPicPr>
          <p:cNvPr id="17" name="Sisällön paikkamerkki 16" descr="Kuva, joka sisältää kohteen piirtäminen&#10;&#10;Kuvaus luotu automaattisesti">
            <a:extLst>
              <a:ext uri="{FF2B5EF4-FFF2-40B4-BE49-F238E27FC236}">
                <a16:creationId xmlns:a16="http://schemas.microsoft.com/office/drawing/2014/main" id="{34542314-48D2-4239-86BB-F8BC5D938985}"/>
              </a:ext>
            </a:extLst>
          </p:cNvPr>
          <p:cNvPicPr>
            <a:picLocks noGrp="1" noChangeAspect="1"/>
          </p:cNvPicPr>
          <p:nvPr>
            <p:ph sz="quarter" idx="12"/>
          </p:nvPr>
        </p:nvPicPr>
        <p:blipFill>
          <a:blip r:embed="rId2"/>
          <a:stretch>
            <a:fillRect/>
          </a:stretch>
        </p:blipFill>
        <p:spPr>
          <a:xfrm>
            <a:off x="7467600" y="8094663"/>
            <a:ext cx="9448800" cy="4606290"/>
          </a:xfrm>
        </p:spPr>
      </p:pic>
      <p:sp>
        <p:nvSpPr>
          <p:cNvPr id="15" name="Sisällön paikkamerkki 13">
            <a:extLst>
              <a:ext uri="{FF2B5EF4-FFF2-40B4-BE49-F238E27FC236}">
                <a16:creationId xmlns:a16="http://schemas.microsoft.com/office/drawing/2014/main" id="{C2BFD4F2-DA27-477F-AFB2-DAC964BDC1DC}"/>
              </a:ext>
            </a:extLst>
          </p:cNvPr>
          <p:cNvSpPr txBox="1">
            <a:spLocks/>
          </p:cNvSpPr>
          <p:nvPr/>
        </p:nvSpPr>
        <p:spPr>
          <a:xfrm>
            <a:off x="1828800" y="3882913"/>
            <a:ext cx="21031200" cy="4293814"/>
          </a:xfrm>
          <a:prstGeom prst="rect">
            <a:avLst/>
          </a:prstGeom>
        </p:spPr>
        <p:txBody>
          <a:bodyPr vert="horz" lIns="91440" tIns="45720" rIns="91440" bIns="45720" rtlCol="0">
            <a:normAutofit/>
          </a:bodyPr>
          <a:lstStyle>
            <a:lvl1pPr marL="0" indent="0" algn="l" defTabSz="1828800" rtl="0" eaLnBrk="1" latinLnBrk="0" hangingPunct="1">
              <a:lnSpc>
                <a:spcPct val="90000"/>
              </a:lnSpc>
              <a:spcBef>
                <a:spcPts val="2000"/>
              </a:spcBef>
              <a:buFontTx/>
              <a:buNone/>
              <a:defRPr sz="60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54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857250" indent="-857250">
              <a:buFont typeface="Arial" panose="020B0604020202020204" pitchFamily="34" charset="0"/>
              <a:buChar char="•"/>
            </a:pPr>
            <a:r>
              <a:rPr lang="fi-FI"/>
              <a:t>Tunteet houkuttavat toimimaan kullekin tunteelle tyypillisellä tavalla.</a:t>
            </a:r>
          </a:p>
          <a:p>
            <a:pPr marL="857250" indent="-857250">
              <a:buFont typeface="Arial" panose="020B0604020202020204" pitchFamily="34" charset="0"/>
              <a:buChar char="•"/>
            </a:pPr>
            <a:r>
              <a:rPr lang="fi-FI"/>
              <a:t>Tunteisiin liittyviä yllykkeitä voidaan kuitenkin arvioida ja hillitä.</a:t>
            </a:r>
          </a:p>
          <a:p>
            <a:pPr marL="857250" indent="-857250">
              <a:buFont typeface="Arial" panose="020B0604020202020204" pitchFamily="34" charset="0"/>
              <a:buChar char="•"/>
            </a:pPr>
            <a:r>
              <a:rPr lang="fi-FI"/>
              <a:t>Tunteisiin liittyy kognitiivista arviointia.</a:t>
            </a:r>
            <a:endParaRPr lang="fi-FI" dirty="0"/>
          </a:p>
        </p:txBody>
      </p:sp>
    </p:spTree>
    <p:extLst>
      <p:ext uri="{BB962C8B-B14F-4D97-AF65-F5344CB8AC3E}">
        <p14:creationId xmlns:p14="http://schemas.microsoft.com/office/powerpoint/2010/main" val="34072707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54CE0FD-855E-4132-BC1E-2C6A2DBFA9CA}"/>
              </a:ext>
            </a:extLst>
          </p:cNvPr>
          <p:cNvSpPr>
            <a:spLocks noGrp="1"/>
          </p:cNvSpPr>
          <p:nvPr>
            <p:ph type="title"/>
          </p:nvPr>
        </p:nvSpPr>
        <p:spPr/>
        <p:txBody>
          <a:bodyPr/>
          <a:lstStyle/>
          <a:p>
            <a:r>
              <a:rPr lang="fi-FI" dirty="0"/>
              <a:t>Perustunteet ja sosiaaliset tunteet</a:t>
            </a:r>
          </a:p>
        </p:txBody>
      </p:sp>
      <p:sp>
        <p:nvSpPr>
          <p:cNvPr id="7" name="Tekstin paikkamerkki 6">
            <a:extLst>
              <a:ext uri="{FF2B5EF4-FFF2-40B4-BE49-F238E27FC236}">
                <a16:creationId xmlns:a16="http://schemas.microsoft.com/office/drawing/2014/main" id="{AEBB00B6-CFD8-4B8A-83AF-E358B149B1D5}"/>
              </a:ext>
            </a:extLst>
          </p:cNvPr>
          <p:cNvSpPr>
            <a:spLocks noGrp="1"/>
          </p:cNvSpPr>
          <p:nvPr>
            <p:ph type="body" sz="quarter" idx="20"/>
          </p:nvPr>
        </p:nvSpPr>
        <p:spPr/>
        <p:txBody>
          <a:bodyPr>
            <a:normAutofit/>
          </a:bodyPr>
          <a:lstStyle/>
          <a:p>
            <a:r>
              <a:rPr lang="fi-FI" sz="6000" dirty="0"/>
              <a:t>synnynnäisiä</a:t>
            </a:r>
          </a:p>
          <a:p>
            <a:endParaRPr lang="fi-FI" sz="6000" dirty="0"/>
          </a:p>
          <a:p>
            <a:r>
              <a:rPr lang="fi-FI" sz="6000" dirty="0"/>
              <a:t>universaaleja</a:t>
            </a:r>
          </a:p>
          <a:p>
            <a:r>
              <a:rPr lang="fi-FI" sz="6000" dirty="0"/>
              <a:t>(esim. pelko, ilo)</a:t>
            </a:r>
          </a:p>
        </p:txBody>
      </p:sp>
      <p:sp>
        <p:nvSpPr>
          <p:cNvPr id="8" name="Tekstin paikkamerkki 7">
            <a:extLst>
              <a:ext uri="{FF2B5EF4-FFF2-40B4-BE49-F238E27FC236}">
                <a16:creationId xmlns:a16="http://schemas.microsoft.com/office/drawing/2014/main" id="{C7EDB74A-8E42-4E4F-8CB5-CD343BE4061A}"/>
              </a:ext>
            </a:extLst>
          </p:cNvPr>
          <p:cNvSpPr>
            <a:spLocks noGrp="1"/>
          </p:cNvSpPr>
          <p:nvPr>
            <p:ph type="body" sz="quarter" idx="22"/>
          </p:nvPr>
        </p:nvSpPr>
        <p:spPr/>
        <p:txBody>
          <a:bodyPr>
            <a:normAutofit/>
          </a:bodyPr>
          <a:lstStyle/>
          <a:p>
            <a:r>
              <a:rPr lang="fi-FI" sz="6000" dirty="0"/>
              <a:t>opittuja</a:t>
            </a:r>
          </a:p>
          <a:p>
            <a:endParaRPr lang="fi-FI" sz="6000" dirty="0"/>
          </a:p>
          <a:p>
            <a:r>
              <a:rPr lang="fi-FI" sz="6000" dirty="0"/>
              <a:t>kulttuurista riippuvaisia</a:t>
            </a:r>
          </a:p>
          <a:p>
            <a:r>
              <a:rPr lang="fi-FI" sz="6000" dirty="0"/>
              <a:t>(esim. mustasukkaisuus, kiitollisuus)</a:t>
            </a:r>
          </a:p>
        </p:txBody>
      </p:sp>
      <p:sp>
        <p:nvSpPr>
          <p:cNvPr id="9" name="Tekstin paikkamerkki 8">
            <a:extLst>
              <a:ext uri="{FF2B5EF4-FFF2-40B4-BE49-F238E27FC236}">
                <a16:creationId xmlns:a16="http://schemas.microsoft.com/office/drawing/2014/main" id="{59689D5B-5A72-4B99-8140-DD789523B932}"/>
              </a:ext>
            </a:extLst>
          </p:cNvPr>
          <p:cNvSpPr>
            <a:spLocks noGrp="1"/>
          </p:cNvSpPr>
          <p:nvPr>
            <p:ph type="body" sz="quarter" idx="26"/>
          </p:nvPr>
        </p:nvSpPr>
        <p:spPr/>
        <p:txBody>
          <a:bodyPr>
            <a:normAutofit/>
          </a:bodyPr>
          <a:lstStyle/>
          <a:p>
            <a:r>
              <a:rPr lang="fi-FI" sz="6000" dirty="0"/>
              <a:t>Perustunteet</a:t>
            </a:r>
          </a:p>
        </p:txBody>
      </p:sp>
      <p:sp>
        <p:nvSpPr>
          <p:cNvPr id="10" name="Tekstin paikkamerkki 9">
            <a:extLst>
              <a:ext uri="{FF2B5EF4-FFF2-40B4-BE49-F238E27FC236}">
                <a16:creationId xmlns:a16="http://schemas.microsoft.com/office/drawing/2014/main" id="{C794BD5E-7815-4250-AE4E-B0BB0E78C37A}"/>
              </a:ext>
            </a:extLst>
          </p:cNvPr>
          <p:cNvSpPr>
            <a:spLocks noGrp="1"/>
          </p:cNvSpPr>
          <p:nvPr>
            <p:ph type="body" sz="quarter" idx="27"/>
          </p:nvPr>
        </p:nvSpPr>
        <p:spPr/>
        <p:txBody>
          <a:bodyPr>
            <a:normAutofit/>
          </a:bodyPr>
          <a:lstStyle/>
          <a:p>
            <a:r>
              <a:rPr lang="fi-FI" sz="6000" dirty="0"/>
              <a:t>Sosiaaliset tunteet</a:t>
            </a:r>
          </a:p>
        </p:txBody>
      </p:sp>
      <p:sp>
        <p:nvSpPr>
          <p:cNvPr id="4" name="Dian numeron paikkamerkki 3">
            <a:extLst>
              <a:ext uri="{FF2B5EF4-FFF2-40B4-BE49-F238E27FC236}">
                <a16:creationId xmlns:a16="http://schemas.microsoft.com/office/drawing/2014/main" id="{EA9FF707-355F-449B-8D2D-24898E143AB6}"/>
              </a:ext>
            </a:extLst>
          </p:cNvPr>
          <p:cNvSpPr>
            <a:spLocks noGrp="1"/>
          </p:cNvSpPr>
          <p:nvPr>
            <p:ph type="sldNum" sz="quarter" idx="4"/>
          </p:nvPr>
        </p:nvSpPr>
        <p:spPr/>
        <p:txBody>
          <a:bodyPr/>
          <a:lstStyle/>
          <a:p>
            <a:fld id="{701E4971-310B-774B-8DEE-5F834C23301A}" type="slidenum">
              <a:rPr lang="fi-FI" smtClean="0"/>
              <a:pPr/>
              <a:t>7</a:t>
            </a:fld>
            <a:endParaRPr lang="fi-FI"/>
          </a:p>
        </p:txBody>
      </p:sp>
      <p:sp>
        <p:nvSpPr>
          <p:cNvPr id="5" name="Alatunnisteen paikkamerkki 4">
            <a:extLst>
              <a:ext uri="{FF2B5EF4-FFF2-40B4-BE49-F238E27FC236}">
                <a16:creationId xmlns:a16="http://schemas.microsoft.com/office/drawing/2014/main" id="{73F67FEA-58A9-4F13-A905-CAD98621BAAB}"/>
              </a:ext>
            </a:extLst>
          </p:cNvPr>
          <p:cNvSpPr>
            <a:spLocks noGrp="1"/>
          </p:cNvSpPr>
          <p:nvPr>
            <p:ph type="ftr" sz="quarter" idx="28"/>
          </p:nvPr>
        </p:nvSpPr>
        <p:spPr/>
        <p:txBody>
          <a:bodyPr/>
          <a:lstStyle/>
          <a:p>
            <a:r>
              <a:rPr lang="fi-FI"/>
              <a:t>Oivallus 1</a:t>
            </a:r>
            <a:endParaRPr lang="fi-FI" dirty="0"/>
          </a:p>
        </p:txBody>
      </p:sp>
    </p:spTree>
    <p:extLst>
      <p:ext uri="{BB962C8B-B14F-4D97-AF65-F5344CB8AC3E}">
        <p14:creationId xmlns:p14="http://schemas.microsoft.com/office/powerpoint/2010/main" val="205712031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72CB7D35-065A-4E81-A770-0DD0330CE719}"/>
              </a:ext>
            </a:extLst>
          </p:cNvPr>
          <p:cNvSpPr>
            <a:spLocks noGrp="1"/>
          </p:cNvSpPr>
          <p:nvPr>
            <p:ph type="title"/>
          </p:nvPr>
        </p:nvSpPr>
        <p:spPr/>
        <p:txBody>
          <a:bodyPr/>
          <a:lstStyle/>
          <a:p>
            <a:r>
              <a:rPr lang="fi-FI" dirty="0" err="1"/>
              <a:t>Justimusfilms</a:t>
            </a:r>
            <a:r>
              <a:rPr lang="fi-FI" dirty="0"/>
              <a:t>: </a:t>
            </a:r>
            <a:r>
              <a:rPr lang="fi-FI" i="1" dirty="0"/>
              <a:t>Ystävyyden patoumat</a:t>
            </a:r>
            <a:endParaRPr lang="fi-FI" dirty="0"/>
          </a:p>
        </p:txBody>
      </p:sp>
      <p:pic>
        <p:nvPicPr>
          <p:cNvPr id="11" name="Online-media 10" title="Ystävyyden patoutumat">
            <a:hlinkClick r:id="" action="ppaction://media"/>
            <a:extLst>
              <a:ext uri="{FF2B5EF4-FFF2-40B4-BE49-F238E27FC236}">
                <a16:creationId xmlns:a16="http://schemas.microsoft.com/office/drawing/2014/main" id="{F43E61E2-D104-4B47-BD34-58C7F0C7D525}"/>
              </a:ext>
            </a:extLst>
          </p:cNvPr>
          <p:cNvPicPr>
            <a:picLocks noGrp="1" noRot="1" noChangeAspect="1"/>
          </p:cNvPicPr>
          <p:nvPr>
            <p:ph sz="quarter" idx="12"/>
            <a:videoFile r:link="rId1"/>
          </p:nvPr>
        </p:nvPicPr>
        <p:blipFill>
          <a:blip r:embed="rId3"/>
          <a:stretch>
            <a:fillRect/>
          </a:stretch>
        </p:blipFill>
        <p:spPr>
          <a:xfrm>
            <a:off x="4951413" y="3730625"/>
            <a:ext cx="14481175" cy="8145463"/>
          </a:xfrm>
          <a:prstGeom prst="rect">
            <a:avLst/>
          </a:prstGeom>
        </p:spPr>
      </p:pic>
      <p:sp>
        <p:nvSpPr>
          <p:cNvPr id="7" name="Dian numeron paikkamerkki 6">
            <a:extLst>
              <a:ext uri="{FF2B5EF4-FFF2-40B4-BE49-F238E27FC236}">
                <a16:creationId xmlns:a16="http://schemas.microsoft.com/office/drawing/2014/main" id="{616D0FF3-4487-4767-AF60-48F7E5C27770}"/>
              </a:ext>
            </a:extLst>
          </p:cNvPr>
          <p:cNvSpPr>
            <a:spLocks noGrp="1"/>
          </p:cNvSpPr>
          <p:nvPr>
            <p:ph type="sldNum" sz="quarter" idx="4"/>
          </p:nvPr>
        </p:nvSpPr>
        <p:spPr/>
        <p:txBody>
          <a:bodyPr/>
          <a:lstStyle/>
          <a:p>
            <a:fld id="{701E4971-310B-774B-8DEE-5F834C23301A}" type="slidenum">
              <a:rPr lang="fi-FI" smtClean="0"/>
              <a:pPr/>
              <a:t>8</a:t>
            </a:fld>
            <a:endParaRPr lang="fi-FI"/>
          </a:p>
        </p:txBody>
      </p:sp>
      <p:sp>
        <p:nvSpPr>
          <p:cNvPr id="8" name="Alatunnisteen paikkamerkki 7">
            <a:extLst>
              <a:ext uri="{FF2B5EF4-FFF2-40B4-BE49-F238E27FC236}">
                <a16:creationId xmlns:a16="http://schemas.microsoft.com/office/drawing/2014/main" id="{F5507826-64A7-4F53-A4F3-D9C9F5341925}"/>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6961415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6983EA-AF86-4C82-8F57-6F6C187A70C7}"/>
              </a:ext>
            </a:extLst>
          </p:cNvPr>
          <p:cNvSpPr>
            <a:spLocks noGrp="1"/>
          </p:cNvSpPr>
          <p:nvPr>
            <p:ph type="title"/>
          </p:nvPr>
        </p:nvSpPr>
        <p:spPr/>
        <p:txBody>
          <a:bodyPr/>
          <a:lstStyle/>
          <a:p>
            <a:r>
              <a:rPr lang="fi-FI" dirty="0"/>
              <a:t>Pohdittavaksi</a:t>
            </a:r>
          </a:p>
        </p:txBody>
      </p:sp>
      <p:sp>
        <p:nvSpPr>
          <p:cNvPr id="3" name="Sisällön paikkamerkki 2">
            <a:extLst>
              <a:ext uri="{FF2B5EF4-FFF2-40B4-BE49-F238E27FC236}">
                <a16:creationId xmlns:a16="http://schemas.microsoft.com/office/drawing/2014/main" id="{4DD91DC3-0EAB-420C-823B-42BEFB7F824F}"/>
              </a:ext>
            </a:extLst>
          </p:cNvPr>
          <p:cNvSpPr>
            <a:spLocks noGrp="1"/>
          </p:cNvSpPr>
          <p:nvPr>
            <p:ph sz="quarter" idx="12"/>
          </p:nvPr>
        </p:nvSpPr>
        <p:spPr/>
        <p:txBody>
          <a:bodyPr/>
          <a:lstStyle/>
          <a:p>
            <a:pPr marL="857250" indent="-857250">
              <a:buFont typeface="Arial" panose="020B0604020202020204" pitchFamily="34" charset="0"/>
              <a:buChar char="•"/>
            </a:pPr>
            <a:r>
              <a:rPr lang="fi-FI" dirty="0"/>
              <a:t>Miten meidän kulttuurissamme osoitetaan tunteita muuten kuin puhumalla?</a:t>
            </a:r>
          </a:p>
          <a:p>
            <a:pPr marL="857250" indent="-857250">
              <a:buFont typeface="Arial" panose="020B0604020202020204" pitchFamily="34" charset="0"/>
              <a:buChar char="•"/>
            </a:pPr>
            <a:r>
              <a:rPr lang="fi-FI" dirty="0"/>
              <a:t>Oletteko huomanneet sukupuolten välillä eroja kehumisen tai myönteisten tunteiden ilmaisemisessa? </a:t>
            </a:r>
          </a:p>
          <a:p>
            <a:pPr marL="857250" indent="-857250">
              <a:buFont typeface="Arial" panose="020B0604020202020204" pitchFamily="34" charset="0"/>
              <a:buChar char="•"/>
            </a:pPr>
            <a:r>
              <a:rPr lang="fi-FI" dirty="0"/>
              <a:t>Onko perheiden tai eripuolella Suomea/maailmaa asuvien ihmisten välillä eroja tunteiden kokemisessa ja ilmaisemisessa? </a:t>
            </a:r>
          </a:p>
        </p:txBody>
      </p:sp>
      <p:sp>
        <p:nvSpPr>
          <p:cNvPr id="4" name="Dian numeron paikkamerkki 3">
            <a:extLst>
              <a:ext uri="{FF2B5EF4-FFF2-40B4-BE49-F238E27FC236}">
                <a16:creationId xmlns:a16="http://schemas.microsoft.com/office/drawing/2014/main" id="{0EEDB35D-F5AA-49FC-8334-9E91BE91A042}"/>
              </a:ext>
            </a:extLst>
          </p:cNvPr>
          <p:cNvSpPr>
            <a:spLocks noGrp="1"/>
          </p:cNvSpPr>
          <p:nvPr>
            <p:ph type="sldNum" sz="quarter" idx="4"/>
          </p:nvPr>
        </p:nvSpPr>
        <p:spPr/>
        <p:txBody>
          <a:bodyPr/>
          <a:lstStyle/>
          <a:p>
            <a:fld id="{701E4971-310B-774B-8DEE-5F834C23301A}" type="slidenum">
              <a:rPr lang="fi-FI" smtClean="0"/>
              <a:pPr/>
              <a:t>9</a:t>
            </a:fld>
            <a:endParaRPr lang="fi-FI"/>
          </a:p>
        </p:txBody>
      </p:sp>
      <p:sp>
        <p:nvSpPr>
          <p:cNvPr id="5" name="Alatunnisteen paikkamerkki 4">
            <a:extLst>
              <a:ext uri="{FF2B5EF4-FFF2-40B4-BE49-F238E27FC236}">
                <a16:creationId xmlns:a16="http://schemas.microsoft.com/office/drawing/2014/main" id="{5992C8D8-6157-43F2-91A6-401AF90684A4}"/>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2716368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99A2BFBF1068343A90051A953165CA4" ma:contentTypeVersion="12" ma:contentTypeDescription="Luo uusi asiakirja." ma:contentTypeScope="" ma:versionID="54b432a60c30a7b560d48447365ee0c5">
  <xsd:schema xmlns:xsd="http://www.w3.org/2001/XMLSchema" xmlns:xs="http://www.w3.org/2001/XMLSchema" xmlns:p="http://schemas.microsoft.com/office/2006/metadata/properties" xmlns:ns2="6b080df9-d422-4e15-b43b-0ba7a8b09457" xmlns:ns3="eb72b648-3eb6-41aa-b4f2-3d22a76a6594" targetNamespace="http://schemas.microsoft.com/office/2006/metadata/properties" ma:root="true" ma:fieldsID="0d29f4af9fe79f3416692831880e8dc3" ns2:_="" ns3:_="">
    <xsd:import namespace="6b080df9-d422-4e15-b43b-0ba7a8b09457"/>
    <xsd:import namespace="eb72b648-3eb6-41aa-b4f2-3d22a76a65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80df9-d422-4e15-b43b-0ba7a8b09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72b648-3eb6-41aa-b4f2-3d22a76a6594"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8B2766-E22E-46A6-A972-01474FC9A5CB}">
  <ds:schemaRefs>
    <ds:schemaRef ds:uri="http://schemas.microsoft.com/sharepoint/v3/contenttype/forms"/>
  </ds:schemaRefs>
</ds:datastoreItem>
</file>

<file path=customXml/itemProps2.xml><?xml version="1.0" encoding="utf-8"?>
<ds:datastoreItem xmlns:ds="http://schemas.openxmlformats.org/officeDocument/2006/customXml" ds:itemID="{8B052883-E50E-4246-A40D-050147333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80df9-d422-4e15-b43b-0ba7a8b09457"/>
    <ds:schemaRef ds:uri="eb72b648-3eb6-41aa-b4f2-3d22a76a6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D2F0D0-8F4F-4C1E-BF9B-EC70314015DD}">
  <ds:schemaRefs>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schemas.microsoft.com/office/infopath/2007/PartnerControls"/>
    <ds:schemaRef ds:uri="a8d9c6b2-3655-4504-8205-749f4c2876db"/>
  </ds:schemaRefs>
</ds:datastoreItem>
</file>

<file path=docProps/app.xml><?xml version="1.0" encoding="utf-8"?>
<Properties xmlns="http://schemas.openxmlformats.org/officeDocument/2006/extended-properties" xmlns:vt="http://schemas.openxmlformats.org/officeDocument/2006/docPropsVTypes">
  <Template/>
  <TotalTime>2125</TotalTime>
  <Words>307</Words>
  <Application>Microsoft Office PowerPoint</Application>
  <PresentationFormat>Mukautettu</PresentationFormat>
  <Paragraphs>70</Paragraphs>
  <Slides>10</Slides>
  <Notes>3</Notes>
  <HiddenSlides>0</HiddenSlides>
  <MMClips>1</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10</vt:i4>
      </vt:variant>
    </vt:vector>
  </HeadingPairs>
  <TitlesOfParts>
    <vt:vector size="13" baseType="lpstr">
      <vt:lpstr>Arial</vt:lpstr>
      <vt:lpstr>Calibri</vt:lpstr>
      <vt:lpstr>Office-teema</vt:lpstr>
      <vt:lpstr>8. Emootiot</vt:lpstr>
      <vt:lpstr>Perustunnetehtävä</vt:lpstr>
      <vt:lpstr>PowerPoint-esitys</vt:lpstr>
      <vt:lpstr>Emootiot eli tunteet</vt:lpstr>
      <vt:lpstr>Tunteen tiedostamaton ja automaattinen puoli</vt:lpstr>
      <vt:lpstr>Tunteet vaikuttavat toimintaan</vt:lpstr>
      <vt:lpstr>Perustunteet ja sosiaaliset tunteet</vt:lpstr>
      <vt:lpstr>Justimusfilms: Ystävyyden patoumat</vt:lpstr>
      <vt:lpstr>Pohdittavaksi</vt:lpstr>
      <vt:lpstr>Palauta mieleen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palvelut ppt-pohja 2020</dc:title>
  <dc:creator>Väänänen Anna</dc:creator>
  <cp:keywords>powerpoint; oppimisen palvelut; OOP-powerpointpohja; ppt-pohja</cp:keywords>
  <cp:lastModifiedBy>Kortelainen, Mika K</cp:lastModifiedBy>
  <cp:revision>22</cp:revision>
  <cp:lastPrinted>2017-11-30T08:45:33Z</cp:lastPrinted>
  <dcterms:created xsi:type="dcterms:W3CDTF">2020-05-05T09:10:38Z</dcterms:created>
  <dcterms:modified xsi:type="dcterms:W3CDTF">2020-11-04T10:13:56Z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0x010100899A2BFBF1068343A90051A953165CA4</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