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  <p:sldId id="268" r:id="rId10"/>
    <p:sldId id="269" r:id="rId11"/>
    <p:sldId id="270" r:id="rId12"/>
    <p:sldId id="271" r:id="rId13"/>
    <p:sldId id="272" r:id="rId14"/>
    <p:sldId id="273" r:id="rId15"/>
    <p:sldId id="27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C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3DF6-AE50-414C-AAF0-D474F3574111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493E067-1F6A-4BE4-A32B-5E914CD79F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9727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3DF6-AE50-414C-AAF0-D474F3574111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93E067-1F6A-4BE4-A32B-5E914CD79F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1404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3DF6-AE50-414C-AAF0-D474F3574111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93E067-1F6A-4BE4-A32B-5E914CD79F3A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0551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3DF6-AE50-414C-AAF0-D474F3574111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93E067-1F6A-4BE4-A32B-5E914CD79F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28030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3DF6-AE50-414C-AAF0-D474F3574111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93E067-1F6A-4BE4-A32B-5E914CD79F3A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0523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3DF6-AE50-414C-AAF0-D474F3574111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93E067-1F6A-4BE4-A32B-5E914CD79F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84329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3DF6-AE50-414C-AAF0-D474F3574111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E067-1F6A-4BE4-A32B-5E914CD79F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32422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3DF6-AE50-414C-AAF0-D474F3574111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E067-1F6A-4BE4-A32B-5E914CD79F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412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3DF6-AE50-414C-AAF0-D474F3574111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E067-1F6A-4BE4-A32B-5E914CD79F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5255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3DF6-AE50-414C-AAF0-D474F3574111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493E067-1F6A-4BE4-A32B-5E914CD79F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8950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3DF6-AE50-414C-AAF0-D474F3574111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493E067-1F6A-4BE4-A32B-5E914CD79F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7952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3DF6-AE50-414C-AAF0-D474F3574111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493E067-1F6A-4BE4-A32B-5E914CD79F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749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3DF6-AE50-414C-AAF0-D474F3574111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E067-1F6A-4BE4-A32B-5E914CD79F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460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3DF6-AE50-414C-AAF0-D474F3574111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E067-1F6A-4BE4-A32B-5E914CD79F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2250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3DF6-AE50-414C-AAF0-D474F3574111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E067-1F6A-4BE4-A32B-5E914CD79F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0150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83DF6-AE50-414C-AAF0-D474F3574111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493E067-1F6A-4BE4-A32B-5E914CD79F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9170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83DF6-AE50-414C-AAF0-D474F3574111}" type="datetimeFigureOut">
              <a:rPr lang="fi-FI" smtClean="0"/>
              <a:t>8.1.2020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493E067-1F6A-4BE4-A32B-5E914CD79F3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474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432459" y="653143"/>
            <a:ext cx="8915399" cy="2608947"/>
          </a:xfrm>
        </p:spPr>
        <p:txBody>
          <a:bodyPr/>
          <a:lstStyle/>
          <a:p>
            <a:r>
              <a:rPr lang="fi-FI" dirty="0" smtClean="0"/>
              <a:t>Miten laskuja lasketaan fysiikassa?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533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Vaihe 3</a:t>
            </a:r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515291"/>
                <a:ext cx="8915400" cy="4395931"/>
              </a:xfrm>
            </p:spPr>
            <p:txBody>
              <a:bodyPr>
                <a:normAutofit/>
              </a:bodyPr>
              <a:lstStyle/>
              <a:p>
                <a:r>
                  <a:rPr lang="fi-FI" sz="2400" dirty="0" smtClean="0"/>
                  <a:t>Sijoita listaamasi suureet (yksikköineen) laskukaavaan ja laske lasku.</a:t>
                </a:r>
              </a:p>
              <a:p>
                <a:endParaRPr lang="fi-FI" sz="24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i-FI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3,5 </m:t>
                        </m:r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=28,571…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≈29 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𝑘𝑚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fi-FI" sz="2400" dirty="0" smtClean="0"/>
                  <a:t> </a:t>
                </a:r>
                <a:endParaRPr lang="fi-FI" sz="2400" dirty="0"/>
              </a:p>
            </p:txBody>
          </p:sp>
        </mc:Choice>
        <mc:Fallback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515291"/>
                <a:ext cx="8915400" cy="4395931"/>
              </a:xfrm>
              <a:blipFill>
                <a:blip r:embed="rId2"/>
                <a:stretch>
                  <a:fillRect l="-958" t="-111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uorakulmio 3"/>
          <p:cNvSpPr/>
          <p:nvPr/>
        </p:nvSpPr>
        <p:spPr>
          <a:xfrm>
            <a:off x="5055326" y="4023360"/>
            <a:ext cx="2677886" cy="1110343"/>
          </a:xfrm>
          <a:prstGeom prst="rect">
            <a:avLst/>
          </a:prstGeom>
          <a:solidFill>
            <a:srgbClr val="FBFC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Suorakulmio 4"/>
          <p:cNvSpPr/>
          <p:nvPr/>
        </p:nvSpPr>
        <p:spPr>
          <a:xfrm>
            <a:off x="8386354" y="2602913"/>
            <a:ext cx="1528354" cy="1110343"/>
          </a:xfrm>
          <a:prstGeom prst="rect">
            <a:avLst/>
          </a:prstGeom>
          <a:solidFill>
            <a:srgbClr val="FBFC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139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Vaihe 3</a:t>
            </a:r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515291"/>
                <a:ext cx="8915400" cy="4395931"/>
              </a:xfrm>
            </p:spPr>
            <p:txBody>
              <a:bodyPr>
                <a:normAutofit/>
              </a:bodyPr>
              <a:lstStyle/>
              <a:p>
                <a:r>
                  <a:rPr lang="fi-FI" sz="2400" dirty="0" smtClean="0"/>
                  <a:t>Sijoita listaamasi suureet (yksikköineen) laskukaavaan ja laske lasku.</a:t>
                </a:r>
              </a:p>
              <a:p>
                <a:endParaRPr lang="fi-FI" sz="24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i-FI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3,5 </m:t>
                        </m:r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=28,571…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≈29 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𝑘𝑚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fi-FI" sz="2400" dirty="0" smtClean="0"/>
                  <a:t> </a:t>
                </a:r>
              </a:p>
              <a:p>
                <a:pPr marL="0" indent="0" algn="ctr">
                  <a:buNone/>
                </a:pPr>
                <a:endParaRPr lang="fi-FI" sz="2400" dirty="0"/>
              </a:p>
            </p:txBody>
          </p:sp>
        </mc:Choice>
        <mc:Fallback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515291"/>
                <a:ext cx="8915400" cy="4395931"/>
              </a:xfrm>
              <a:blipFill>
                <a:blip r:embed="rId2"/>
                <a:stretch>
                  <a:fillRect l="-958" t="-111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735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Vaihe 4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Tarkista lopuksi, että vastaus on järkevä ja oikeassa yksikössä.</a:t>
            </a:r>
          </a:p>
          <a:p>
            <a:r>
              <a:rPr lang="fi-FI" sz="2400" dirty="0" smtClean="0"/>
              <a:t>Välillä kaavaa joutuu itse muuttamaan, että saa laskettua kysytyn asian.</a:t>
            </a:r>
          </a:p>
          <a:p>
            <a:r>
              <a:rPr lang="fi-FI" sz="2400" dirty="0" smtClean="0"/>
              <a:t>Kaavaa voi käsitellä kuten yhtälöä, jota puolittain kertomalla ja jakamalla saa vasemmalle puolelle kysytyn suureen.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76608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Miksi?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589212" y="1754777"/>
            <a:ext cx="8915400" cy="3777622"/>
          </a:xfrm>
        </p:spPr>
        <p:txBody>
          <a:bodyPr>
            <a:normAutofit/>
          </a:bodyPr>
          <a:lstStyle/>
          <a:p>
            <a:r>
              <a:rPr lang="fi-FI" sz="2400" dirty="0" smtClean="0"/>
              <a:t>Luonnonilmiöitä voidaan usein kuvata matemaattisilla malleilla.</a:t>
            </a:r>
          </a:p>
          <a:p>
            <a:r>
              <a:rPr lang="fi-FI" sz="2400" dirty="0" smtClean="0"/>
              <a:t>Fysiikassa tutkitaan luonnonilmiöitä.</a:t>
            </a:r>
          </a:p>
          <a:p>
            <a:r>
              <a:rPr lang="fi-FI" sz="2400" dirty="0" smtClean="0"/>
              <a:t>Matemaattiset laskut ovat tärkeä osa fysiikka, siksi käytämme laskujen laskemiseen yhden kolmasosan yhdeksännen luokan fysiikan tunneista.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12989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laskuja kannattaa laskea fysiikassa?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Aluksi meillä on ongelma, joka ratkaistaan laskemalla.</a:t>
            </a:r>
          </a:p>
          <a:p>
            <a:r>
              <a:rPr lang="fi-FI" sz="2400" dirty="0" smtClean="0"/>
              <a:t>Esimerkiksi (kirjoita vihkoon)</a:t>
            </a:r>
          </a:p>
          <a:p>
            <a:pPr marL="457200" lvl="1" indent="0">
              <a:buNone/>
            </a:pPr>
            <a:r>
              <a:rPr lang="fi-FI" sz="2400" dirty="0" smtClean="0"/>
              <a:t>Jonne ajaa mopolla 100 km matkan 3,5 tunnissa. Laske </a:t>
            </a:r>
            <a:r>
              <a:rPr lang="fi-FI" sz="2400" dirty="0" err="1" smtClean="0"/>
              <a:t>Jonnen</a:t>
            </a:r>
            <a:r>
              <a:rPr lang="fi-FI" sz="2400" dirty="0" smtClean="0"/>
              <a:t> keskinopeus.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756358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Vaihe 1</a:t>
            </a:r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280160"/>
                <a:ext cx="8915400" cy="5055326"/>
              </a:xfrm>
            </p:spPr>
            <p:txBody>
              <a:bodyPr>
                <a:normAutofit/>
              </a:bodyPr>
              <a:lstStyle/>
              <a:p>
                <a:r>
                  <a:rPr lang="fi-FI" sz="2400" dirty="0" smtClean="0"/>
                  <a:t>Etsi kaava (tai päättele se), jonka avulla voit laskea laskun.</a:t>
                </a:r>
              </a:p>
              <a:p>
                <a:r>
                  <a:rPr lang="fi-FI" sz="2400" dirty="0" smtClean="0"/>
                  <a:t>Keskinopeus lasketaan kuljettu matka jaettuna siihen kuluneella ajalla eli (kirjoita vihkoon)</a:t>
                </a:r>
              </a:p>
              <a:p>
                <a:endParaRPr lang="fi-FI" sz="2400" dirty="0"/>
              </a:p>
              <a:p>
                <a:pPr marL="457200" lvl="1" indent="0" algn="ctr">
                  <a:buNone/>
                </a:pP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𝑘𝑒𝑠𝑘𝑖𝑛𝑜𝑝𝑒𝑢𝑠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𝑚𝑎𝑡𝑘𝑎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𝑎𝑖𝑘𝑎</m:t>
                        </m:r>
                      </m:den>
                    </m:f>
                  </m:oMath>
                </a14:m>
                <a:r>
                  <a:rPr lang="fi-FI" sz="2400" dirty="0" smtClean="0"/>
                  <a:t>  </a:t>
                </a:r>
              </a:p>
              <a:p>
                <a:pPr marL="457200" lvl="1" indent="0">
                  <a:buNone/>
                </a:pPr>
                <a:endParaRPr lang="fi-FI" sz="2400" dirty="0"/>
              </a:p>
              <a:p>
                <a:pPr marL="457200" lvl="1" indent="0">
                  <a:buNone/>
                </a:pPr>
                <a:r>
                  <a:rPr lang="fi-FI" sz="2400" dirty="0" smtClean="0"/>
                  <a:t>Kaavat kirjoitetaan usein tunnuksilla eli</a:t>
                </a:r>
              </a:p>
              <a:p>
                <a:pPr marL="457200" lvl="1" indent="0">
                  <a:buNone/>
                </a:pPr>
                <a:endParaRPr lang="fi-FI" sz="2400" dirty="0"/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i-FI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num>
                        <m:den>
                          <m:r>
                            <a:rPr lang="fi-FI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fi-FI" sz="2400" dirty="0"/>
              </a:p>
            </p:txBody>
          </p:sp>
        </mc:Choice>
        <mc:Fallback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280160"/>
                <a:ext cx="8915400" cy="5055326"/>
              </a:xfrm>
              <a:blipFill>
                <a:blip r:embed="rId2"/>
                <a:stretch>
                  <a:fillRect l="-958" t="-96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092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Vaihe 2</a:t>
            </a:r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569719"/>
                <a:ext cx="8915400" cy="4450080"/>
              </a:xfrm>
            </p:spPr>
            <p:txBody>
              <a:bodyPr>
                <a:normAutofit/>
              </a:bodyPr>
              <a:lstStyle/>
              <a:p>
                <a:r>
                  <a:rPr lang="fi-FI" sz="2400" dirty="0" smtClean="0"/>
                  <a:t>Listaa ylös ne tiedot, joita tarvitset laskun laskemiseen.</a:t>
                </a:r>
              </a:p>
              <a:p>
                <a:endParaRPr lang="fi-FI" sz="2400" dirty="0"/>
              </a:p>
              <a:p>
                <a:pPr marL="0" indent="0" algn="ctr">
                  <a:buNone/>
                </a:pPr>
                <a:r>
                  <a:rPr lang="fi-FI" sz="2400" dirty="0" smtClean="0"/>
                  <a:t>		</a:t>
                </a:r>
                <a14:m>
                  <m:oMath xmlns:m="http://schemas.openxmlformats.org/officeDocument/2006/math">
                    <m:r>
                      <a:rPr lang="fi-FI" sz="2400" i="1">
                        <a:latin typeface="Cambria Math" panose="02040503050406030204" pitchFamily="18" charset="0"/>
                      </a:rPr>
                      <m:t>𝑘𝑒𝑠𝑘𝑖𝑛𝑜𝑝𝑒𝑢𝑠</m:t>
                    </m:r>
                    <m:r>
                      <a:rPr lang="fi-FI" sz="2400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fi-FI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i="1">
                            <a:latin typeface="Cambria Math" panose="02040503050406030204" pitchFamily="18" charset="0"/>
                          </a:rPr>
                          <m:t>𝑚𝑎𝑡𝑘𝑎</m:t>
                        </m:r>
                      </m:num>
                      <m:den>
                        <m:r>
                          <a:rPr lang="fi-FI" sz="2400" i="1">
                            <a:latin typeface="Cambria Math" panose="02040503050406030204" pitchFamily="18" charset="0"/>
                          </a:rPr>
                          <m:t>𝑎𝑖𝑘𝑎</m:t>
                        </m:r>
                      </m:den>
                    </m:f>
                  </m:oMath>
                </a14:m>
                <a:endParaRPr lang="fi-FI" sz="2400" dirty="0" smtClean="0"/>
              </a:p>
              <a:p>
                <a:pPr marL="0" indent="0">
                  <a:buNone/>
                </a:pPr>
                <a:endParaRPr lang="fi-FI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=100 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𝑘𝑚</m:t>
                      </m:r>
                    </m:oMath>
                  </m:oMathPara>
                </a14:m>
                <a:endParaRPr lang="fi-FI" sz="2400" dirty="0" smtClean="0"/>
              </a:p>
              <a:p>
                <a:pPr marL="0" indent="0">
                  <a:buNone/>
                </a:pPr>
                <a:endParaRPr lang="fi-FI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=3,5 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fi-FI" sz="2400" dirty="0" smtClean="0"/>
              </a:p>
              <a:p>
                <a:pPr marL="0" indent="0">
                  <a:buNone/>
                </a:pPr>
                <a:endParaRPr lang="fi-FI" sz="2400" dirty="0"/>
              </a:p>
              <a:p>
                <a:pPr marL="0" indent="0">
                  <a:buNone/>
                </a:pPr>
                <a:r>
                  <a:rPr lang="fi-FI" sz="2400" dirty="0" smtClean="0"/>
                  <a:t>Laita näkyviin myös yksiköt.</a:t>
                </a:r>
                <a:endParaRPr lang="fi-FI" sz="2400" dirty="0"/>
              </a:p>
            </p:txBody>
          </p:sp>
        </mc:Choice>
        <mc:Fallback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569719"/>
                <a:ext cx="8915400" cy="4450080"/>
              </a:xfrm>
              <a:blipFill>
                <a:blip r:embed="rId2"/>
                <a:stretch>
                  <a:fillRect l="-1094" t="-959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Ellipsi 4"/>
          <p:cNvSpPr/>
          <p:nvPr/>
        </p:nvSpPr>
        <p:spPr>
          <a:xfrm>
            <a:off x="8059784" y="2547258"/>
            <a:ext cx="1031966" cy="31350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Ellipsi 6"/>
          <p:cNvSpPr/>
          <p:nvPr/>
        </p:nvSpPr>
        <p:spPr>
          <a:xfrm>
            <a:off x="8059784" y="2913018"/>
            <a:ext cx="1031966" cy="31350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9867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Vaihe 3</a:t>
            </a:r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515291"/>
                <a:ext cx="8915400" cy="4395931"/>
              </a:xfrm>
            </p:spPr>
            <p:txBody>
              <a:bodyPr>
                <a:normAutofit/>
              </a:bodyPr>
              <a:lstStyle/>
              <a:p>
                <a:r>
                  <a:rPr lang="fi-FI" sz="2400" dirty="0" smtClean="0"/>
                  <a:t>Sijoita listaamasi suureet (yksikköineen) laskukaavaan ja laske lasku.</a:t>
                </a:r>
              </a:p>
              <a:p>
                <a:endParaRPr lang="fi-FI" sz="24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i-FI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3,5 </m:t>
                        </m:r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=28,571…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≈29 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𝑘𝑚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fi-FI" sz="2400" dirty="0" smtClean="0"/>
                  <a:t> </a:t>
                </a:r>
                <a:endParaRPr lang="fi-FI" sz="2400" dirty="0"/>
              </a:p>
            </p:txBody>
          </p:sp>
        </mc:Choice>
        <mc:Fallback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515291"/>
                <a:ext cx="8915400" cy="4395931"/>
              </a:xfrm>
              <a:blipFill>
                <a:blip r:embed="rId2"/>
                <a:stretch>
                  <a:fillRect l="-958" t="-111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uorakulmio 3"/>
          <p:cNvSpPr/>
          <p:nvPr/>
        </p:nvSpPr>
        <p:spPr>
          <a:xfrm>
            <a:off x="4911635" y="2602913"/>
            <a:ext cx="5003073" cy="1110343"/>
          </a:xfrm>
          <a:prstGeom prst="rect">
            <a:avLst/>
          </a:prstGeom>
          <a:solidFill>
            <a:srgbClr val="FBFC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216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Vaihe 3</a:t>
            </a:r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515291"/>
                <a:ext cx="8915400" cy="4395931"/>
              </a:xfrm>
            </p:spPr>
            <p:txBody>
              <a:bodyPr>
                <a:normAutofit/>
              </a:bodyPr>
              <a:lstStyle/>
              <a:p>
                <a:r>
                  <a:rPr lang="fi-FI" sz="2400" dirty="0" smtClean="0"/>
                  <a:t>Sijoita listaamasi suureet (yksikköineen) laskukaavaan ja laske lasku.</a:t>
                </a:r>
              </a:p>
              <a:p>
                <a:endParaRPr lang="fi-FI" sz="24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i-FI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3,5 </m:t>
                        </m:r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=28,571…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≈29 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𝑘𝑚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fi-FI" sz="2400" dirty="0" smtClean="0"/>
                  <a:t> </a:t>
                </a:r>
                <a:endParaRPr lang="fi-FI" sz="2400" dirty="0"/>
              </a:p>
            </p:txBody>
          </p:sp>
        </mc:Choice>
        <mc:Fallback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515291"/>
                <a:ext cx="8915400" cy="4395931"/>
              </a:xfrm>
              <a:blipFill>
                <a:blip r:embed="rId2"/>
                <a:stretch>
                  <a:fillRect l="-958" t="-111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uorakulmio 3"/>
          <p:cNvSpPr/>
          <p:nvPr/>
        </p:nvSpPr>
        <p:spPr>
          <a:xfrm>
            <a:off x="5055326" y="4023360"/>
            <a:ext cx="2677886" cy="1110343"/>
          </a:xfrm>
          <a:prstGeom prst="rect">
            <a:avLst/>
          </a:prstGeom>
          <a:solidFill>
            <a:srgbClr val="FBFC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Suorakulmio 4"/>
          <p:cNvSpPr/>
          <p:nvPr/>
        </p:nvSpPr>
        <p:spPr>
          <a:xfrm>
            <a:off x="5447212" y="2602913"/>
            <a:ext cx="4480559" cy="1110343"/>
          </a:xfrm>
          <a:prstGeom prst="rect">
            <a:avLst/>
          </a:prstGeom>
          <a:solidFill>
            <a:srgbClr val="FBFC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288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Vaihe 3</a:t>
            </a:r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515291"/>
                <a:ext cx="8915400" cy="4395931"/>
              </a:xfrm>
            </p:spPr>
            <p:txBody>
              <a:bodyPr>
                <a:normAutofit/>
              </a:bodyPr>
              <a:lstStyle/>
              <a:p>
                <a:r>
                  <a:rPr lang="fi-FI" sz="2400" dirty="0" smtClean="0"/>
                  <a:t>Sijoita listaamasi suureet (yksikköineen) laskukaavaan ja laske lasku.</a:t>
                </a:r>
              </a:p>
              <a:p>
                <a:endParaRPr lang="fi-FI" sz="24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i-FI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3,5 </m:t>
                        </m:r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=28,571…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≈29 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𝑘𝑚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fi-FI" sz="2400" dirty="0" smtClean="0"/>
                  <a:t> </a:t>
                </a:r>
                <a:endParaRPr lang="fi-FI" sz="2400" dirty="0"/>
              </a:p>
            </p:txBody>
          </p:sp>
        </mc:Choice>
        <mc:Fallback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515291"/>
                <a:ext cx="8915400" cy="4395931"/>
              </a:xfrm>
              <a:blipFill>
                <a:blip r:embed="rId2"/>
                <a:stretch>
                  <a:fillRect l="-958" t="-111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uorakulmio 3"/>
          <p:cNvSpPr/>
          <p:nvPr/>
        </p:nvSpPr>
        <p:spPr>
          <a:xfrm>
            <a:off x="5055326" y="4023360"/>
            <a:ext cx="2677886" cy="1110343"/>
          </a:xfrm>
          <a:prstGeom prst="rect">
            <a:avLst/>
          </a:prstGeom>
          <a:solidFill>
            <a:srgbClr val="FBFC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Suorakulmio 4"/>
          <p:cNvSpPr/>
          <p:nvPr/>
        </p:nvSpPr>
        <p:spPr>
          <a:xfrm>
            <a:off x="6714309" y="2690669"/>
            <a:ext cx="3435531" cy="1110343"/>
          </a:xfrm>
          <a:prstGeom prst="rect">
            <a:avLst/>
          </a:prstGeom>
          <a:solidFill>
            <a:srgbClr val="FBFC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48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Vaihe 3</a:t>
            </a:r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515291"/>
                <a:ext cx="8915400" cy="4395931"/>
              </a:xfrm>
            </p:spPr>
            <p:txBody>
              <a:bodyPr>
                <a:normAutofit/>
              </a:bodyPr>
              <a:lstStyle/>
              <a:p>
                <a:r>
                  <a:rPr lang="fi-FI" sz="2400" dirty="0" smtClean="0"/>
                  <a:t>Sijoita listaamasi suureet (yksikköineen) laskukaavaan ja laske lasku.</a:t>
                </a:r>
              </a:p>
              <a:p>
                <a:endParaRPr lang="fi-FI" sz="24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i-FI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3,5 </m:t>
                        </m:r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=28,571…</m:t>
                    </m:r>
                    <m:f>
                      <m:fPr>
                        <m:ctrlPr>
                          <a:rPr lang="fi-FI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𝑘𝑚</m:t>
                        </m:r>
                      </m:num>
                      <m:den>
                        <m:r>
                          <a:rPr lang="fi-FI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den>
                    </m:f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≈29 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𝑘𝑚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>
                      <a:rPr lang="fi-FI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fi-FI" sz="2400" dirty="0" smtClean="0"/>
                  <a:t> </a:t>
                </a:r>
                <a:endParaRPr lang="fi-FI" sz="2400" dirty="0"/>
              </a:p>
            </p:txBody>
          </p:sp>
        </mc:Choice>
        <mc:Fallback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515291"/>
                <a:ext cx="8915400" cy="4395931"/>
              </a:xfrm>
              <a:blipFill>
                <a:blip r:embed="rId2"/>
                <a:stretch>
                  <a:fillRect l="-958" t="-1110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uorakulmio 3"/>
          <p:cNvSpPr/>
          <p:nvPr/>
        </p:nvSpPr>
        <p:spPr>
          <a:xfrm>
            <a:off x="5055326" y="4023360"/>
            <a:ext cx="2677886" cy="1110343"/>
          </a:xfrm>
          <a:prstGeom prst="rect">
            <a:avLst/>
          </a:prstGeom>
          <a:solidFill>
            <a:srgbClr val="FBFC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Suorakulmio 4"/>
          <p:cNvSpPr/>
          <p:nvPr/>
        </p:nvSpPr>
        <p:spPr>
          <a:xfrm>
            <a:off x="7903029" y="2602913"/>
            <a:ext cx="2011679" cy="1110343"/>
          </a:xfrm>
          <a:prstGeom prst="rect">
            <a:avLst/>
          </a:prstGeom>
          <a:solidFill>
            <a:srgbClr val="FBFC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585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66E6B2602A3554C9D7365A59E80F8BF" ma:contentTypeVersion="22" ma:contentTypeDescription="Luo uusi asiakirja." ma:contentTypeScope="" ma:versionID="1be1a4a9c987496e0b1adabdf2d797e5">
  <xsd:schema xmlns:xsd="http://www.w3.org/2001/XMLSchema" xmlns:xs="http://www.w3.org/2001/XMLSchema" xmlns:p="http://schemas.microsoft.com/office/2006/metadata/properties" xmlns:ns3="7981470a-38c0-45f3-9056-bd0c0faa64b6" xmlns:ns4="f7427850-3259-443f-8d12-2acba154224e" targetNamespace="http://schemas.microsoft.com/office/2006/metadata/properties" ma:root="true" ma:fieldsID="abca285fcc46ad61e0b20f71dfb048a1" ns3:_="" ns4:_="">
    <xsd:import namespace="7981470a-38c0-45f3-9056-bd0c0faa64b6"/>
    <xsd:import namespace="f7427850-3259-443f-8d12-2acba154224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1470a-38c0-45f3-9056-bd0c0faa64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27850-3259-443f-8d12-2acba154224e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5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chers" ma:index="1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1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2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3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4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5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MediaServiceAuto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Teachers xmlns="f7427850-3259-443f-8d12-2acba154224e" xsi:nil="true"/>
    <FolderType xmlns="f7427850-3259-443f-8d12-2acba154224e" xsi:nil="true"/>
    <CultureName xmlns="f7427850-3259-443f-8d12-2acba154224e" xsi:nil="true"/>
    <Student_Groups xmlns="f7427850-3259-443f-8d12-2acba154224e">
      <UserInfo>
        <DisplayName/>
        <AccountId xsi:nil="true"/>
        <AccountType/>
      </UserInfo>
    </Student_Groups>
    <Is_Collaboration_Space_Locked xmlns="f7427850-3259-443f-8d12-2acba154224e" xsi:nil="true"/>
    <NotebookType xmlns="f7427850-3259-443f-8d12-2acba154224e" xsi:nil="true"/>
    <Teachers xmlns="f7427850-3259-443f-8d12-2acba154224e">
      <UserInfo>
        <DisplayName/>
        <AccountId xsi:nil="true"/>
        <AccountType/>
      </UserInfo>
    </Teachers>
    <Students xmlns="f7427850-3259-443f-8d12-2acba154224e">
      <UserInfo>
        <DisplayName/>
        <AccountId xsi:nil="true"/>
        <AccountType/>
      </UserInfo>
    </Students>
    <Templates xmlns="f7427850-3259-443f-8d12-2acba154224e" xsi:nil="true"/>
    <AppVersion xmlns="f7427850-3259-443f-8d12-2acba154224e" xsi:nil="true"/>
    <Owner xmlns="f7427850-3259-443f-8d12-2acba154224e">
      <UserInfo>
        <DisplayName/>
        <AccountId xsi:nil="true"/>
        <AccountType/>
      </UserInfo>
    </Owner>
    <Has_Teacher_Only_SectionGroup xmlns="f7427850-3259-443f-8d12-2acba154224e" xsi:nil="true"/>
    <Invited_Students xmlns="f7427850-3259-443f-8d12-2acba154224e" xsi:nil="true"/>
    <DefaultSectionNames xmlns="f7427850-3259-443f-8d12-2acba154224e" xsi:nil="true"/>
    <Self_Registration_Enabled xmlns="f7427850-3259-443f-8d12-2acba154224e" xsi:nil="true"/>
  </documentManagement>
</p:properties>
</file>

<file path=customXml/itemProps1.xml><?xml version="1.0" encoding="utf-8"?>
<ds:datastoreItem xmlns:ds="http://schemas.openxmlformats.org/officeDocument/2006/customXml" ds:itemID="{1FAD1A35-1FAE-413B-9C9C-EF3985EEAF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1470a-38c0-45f3-9056-bd0c0faa64b6"/>
    <ds:schemaRef ds:uri="f7427850-3259-443f-8d12-2acba1542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DD56AC0-DC13-4D48-A34F-796ECC8232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A4DC53-27D6-4C66-A595-35D77A277458}">
  <ds:schemaRefs>
    <ds:schemaRef ds:uri="7981470a-38c0-45f3-9056-bd0c0faa64b6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f7427850-3259-443f-8d12-2acba154224e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</TotalTime>
  <Words>231</Words>
  <Application>Microsoft Office PowerPoint</Application>
  <PresentationFormat>Laajakuva</PresentationFormat>
  <Paragraphs>56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Cambria Math</vt:lpstr>
      <vt:lpstr>Century Gothic</vt:lpstr>
      <vt:lpstr>Wingdings 3</vt:lpstr>
      <vt:lpstr>Kuiskaus</vt:lpstr>
      <vt:lpstr>Miten laskuja lasketaan fysiikassa?</vt:lpstr>
      <vt:lpstr>Miksi?</vt:lpstr>
      <vt:lpstr>Miten laskuja kannattaa laskea fysiikassa?</vt:lpstr>
      <vt:lpstr>Vaihe 1</vt:lpstr>
      <vt:lpstr>Vaihe 2</vt:lpstr>
      <vt:lpstr>Vaihe 3</vt:lpstr>
      <vt:lpstr>Vaihe 3</vt:lpstr>
      <vt:lpstr>Vaihe 3</vt:lpstr>
      <vt:lpstr>Vaihe 3</vt:lpstr>
      <vt:lpstr>Vaihe 3</vt:lpstr>
      <vt:lpstr>Vaihe 3</vt:lpstr>
      <vt:lpstr>Vaihe 4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Miten laskuja lasketaan fysiikassa?</dc:title>
  <dc:creator>Montonen Samu Markus Olavi</dc:creator>
  <cp:lastModifiedBy>Montonen Samu Markus Olavi</cp:lastModifiedBy>
  <cp:revision>5</cp:revision>
  <dcterms:created xsi:type="dcterms:W3CDTF">2020-01-08T12:26:19Z</dcterms:created>
  <dcterms:modified xsi:type="dcterms:W3CDTF">2020-01-08T13:04:51Z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0x010100466E6B2602A3554C9D7365A59E80F8BF</vt:lpwstr>
  </property>
</Properties>
</file>