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57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35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5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63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6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39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3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1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5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17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91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15BB7-AC0C-478E-B04E-F9C7DD88A066}" type="datetimeFigureOut">
              <a:rPr lang="en-GB" smtClean="0"/>
              <a:t>13/11/2016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CD27-5E66-407B-9673-E2908A8199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65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aIiv8e3Kgxos6bIu1" TargetMode="External"/><Relationship Id="rId2" Type="http://schemas.openxmlformats.org/officeDocument/2006/relationships/hyperlink" Target="https://peda.net/id/7eaffbf4a8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hyperlink" Target="http://www.saunalahti.fi/pekvie1/oivallajaonnistuabitilla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8120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176" y="5944487"/>
            <a:ext cx="2303888" cy="756551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444" y="3158472"/>
            <a:ext cx="12337929" cy="176805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2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-17252" y="0"/>
            <a:ext cx="12197750" cy="30231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833" y="6024185"/>
            <a:ext cx="2303888" cy="75655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840" y="60602"/>
            <a:ext cx="9473345" cy="292526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632" y="3057691"/>
            <a:ext cx="7040089" cy="1910102"/>
          </a:xfrm>
          <a:prstGeom prst="rect">
            <a:avLst/>
          </a:prstGeom>
          <a:effectLst/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9" y="3074944"/>
            <a:ext cx="4967993" cy="3438374"/>
          </a:xfrm>
          <a:prstGeom prst="rect">
            <a:avLst/>
          </a:prstGeom>
        </p:spPr>
      </p:pic>
      <p:pic>
        <p:nvPicPr>
          <p:cNvPr id="4098" name="Picture 2" descr="https://www.geogebra.org/manual/uploads/2/2f/3d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330" y="4971156"/>
            <a:ext cx="1504391" cy="10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0" y="0"/>
            <a:ext cx="12192000" cy="29053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775" y="5963444"/>
            <a:ext cx="2303888" cy="75655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16" y="178719"/>
            <a:ext cx="9573703" cy="254789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94" y="3052183"/>
            <a:ext cx="9037248" cy="27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1"/>
            <a:ext cx="12192000" cy="11731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Ryhmä 6"/>
          <p:cNvGrpSpPr/>
          <p:nvPr/>
        </p:nvGrpSpPr>
        <p:grpSpPr>
          <a:xfrm>
            <a:off x="2536166" y="327806"/>
            <a:ext cx="7004649" cy="646331"/>
            <a:chOff x="1587260" y="345058"/>
            <a:chExt cx="7004649" cy="646331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587260" y="345058"/>
              <a:ext cx="7004648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kumimoji="0" lang="fi-FI" altLang="fi-FI" sz="3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Oivaltavia tehtävätyyppejä</a:t>
              </a:r>
              <a:endParaRPr lang="fi-FI" altLang="fi-FI" sz="3600" dirty="0"/>
            </a:p>
          </p:txBody>
        </p:sp>
        <p:sp>
          <p:nvSpPr>
            <p:cNvPr id="5" name="Pyöristetty suorakulmio 4"/>
            <p:cNvSpPr/>
            <p:nvPr/>
          </p:nvSpPr>
          <p:spPr>
            <a:xfrm>
              <a:off x="1587260" y="345058"/>
              <a:ext cx="7004649" cy="646331"/>
            </a:xfrm>
            <a:prstGeom prst="roundRect">
              <a:avLst>
                <a:gd name="adj" fmla="val 20190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2" y="3924785"/>
            <a:ext cx="3994128" cy="26489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775" y="5963444"/>
            <a:ext cx="2303888" cy="75655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1" y="1333788"/>
            <a:ext cx="3016037" cy="259099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92" y="1275596"/>
            <a:ext cx="3307572" cy="2596388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27" y="1333788"/>
            <a:ext cx="3705345" cy="2538196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53" y="3933178"/>
            <a:ext cx="2642730" cy="2228184"/>
          </a:xfrm>
          <a:prstGeom prst="rect">
            <a:avLst/>
          </a:prstGeom>
        </p:spPr>
      </p:pic>
      <p:sp>
        <p:nvSpPr>
          <p:cNvPr id="15" name="Tekstiruutu 14"/>
          <p:cNvSpPr txBox="1"/>
          <p:nvPr/>
        </p:nvSpPr>
        <p:spPr>
          <a:xfrm>
            <a:off x="4882551" y="6068667"/>
            <a:ext cx="4295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Millä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arvolla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ympyrät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sivuavat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toisiaan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/>
        </p:nvSpPr>
        <p:spPr>
          <a:xfrm>
            <a:off x="0" y="0"/>
            <a:ext cx="12192000" cy="31849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Ryhmä 6"/>
          <p:cNvGrpSpPr/>
          <p:nvPr/>
        </p:nvGrpSpPr>
        <p:grpSpPr>
          <a:xfrm>
            <a:off x="2536166" y="327806"/>
            <a:ext cx="7004649" cy="2677656"/>
            <a:chOff x="1587260" y="345058"/>
            <a:chExt cx="7004649" cy="2677656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587261" y="345058"/>
              <a:ext cx="7004648" cy="26776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Harjoitus 3.</a:t>
              </a:r>
              <a:r>
                <a:rPr kumimoji="0" lang="fi-FI" altLang="fi-FI" sz="14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Tee animaatio </a:t>
              </a:r>
              <a:r>
                <a:rPr kumimoji="0" lang="fi-FI" altLang="fi-FI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Geogebralla</a:t>
              </a:r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tallenna se </a:t>
              </a:r>
              <a:r>
                <a:rPr kumimoji="0" lang="fi-FI" altLang="fi-FI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animoituna</a:t>
              </a:r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fi-FI" altLang="fi-FI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gif</a:t>
              </a:r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-tiedostona koneellesi.</a:t>
              </a:r>
              <a:endParaRPr kumimoji="0" lang="fi-FI" altLang="fi-F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/>
              <a:r>
                <a:rPr kumimoji="0" lang="fi-FI" altLang="fi-FI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Yritä liittää se johonkin sähköiseen oppimisympäristöön.</a:t>
              </a:r>
              <a:endParaRPr kumimoji="0" lang="fi-FI" altLang="fi-F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>
                <a:buFontTx/>
                <a:buChar char="•"/>
              </a:pPr>
              <a:r>
                <a:rPr kumimoji="0" lang="fi-FI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peda.net</a:t>
              </a:r>
              <a:br>
                <a:rPr kumimoji="0" lang="fi-FI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fi-FI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428F"/>
                  </a:solidFill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  <a:hlinkClick r:id="rId2"/>
                </a:rPr>
                <a:t>https://peda.net/id/7eaffbf4a8e</a:t>
              </a:r>
              <a:endParaRPr kumimoji="0" lang="fi-FI" altLang="fi-F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>
                <a:buFontTx/>
                <a:buChar char="•"/>
              </a:pPr>
              <a:r>
                <a:rPr kumimoji="0" lang="en-US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Google Forms</a:t>
              </a:r>
              <a:br>
                <a:rPr kumimoji="0" lang="en-US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en-US" altLang="fi-FI" sz="1400" b="0" i="0" u="none" strike="noStrike" cap="none" normalizeH="0" baseline="0" dirty="0" smtClean="0">
                  <a:ln>
                    <a:noFill/>
                  </a:ln>
                  <a:solidFill>
                    <a:srgbClr val="00428F"/>
                  </a:solidFill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  <a:hlinkClick r:id="rId3"/>
                </a:rPr>
                <a:t>https://goo.gl/forms/aIiv8e3Kgxos6bIu1</a:t>
              </a:r>
              <a:endParaRPr kumimoji="0" lang="fi-FI" altLang="fi-F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>
                <a:buFontTx/>
                <a:buChar char="•"/>
              </a:pPr>
              <a:r>
                <a:rPr kumimoji="0" lang="en-US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Abitti</a:t>
              </a:r>
              <a:r>
                <a:rPr kumimoji="0" lang="en-US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/>
              </a:r>
              <a:br>
                <a:rPr kumimoji="0" lang="en-US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en-US" altLang="fi-FI" sz="1400" b="0" i="0" u="sng" strike="noStrike" cap="none" normalizeH="0" baseline="0" dirty="0" smtClean="0">
                  <a:ln>
                    <a:noFill/>
                  </a:ln>
                  <a:solidFill>
                    <a:srgbClr val="00428F"/>
                  </a:solidFill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  <a:hlinkClick r:id="rId4"/>
                </a:rPr>
                <a:t>http://www.saunalahti.fi/pekvie1/oivallajaonnistuabitilla.html</a:t>
              </a:r>
              <a:endParaRPr kumimoji="0" lang="fi-FI" altLang="fi-FI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0"/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/>
              </a:r>
              <a:b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fi-FI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Animoidun</a:t>
              </a: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fi-FI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gif</a:t>
              </a: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-tiedoston koko on melko suuri, mutta sen liittäminen osaksi</a:t>
              </a:r>
              <a:b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fi-FI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abittikoetta</a:t>
              </a: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onnistuu samaan tapaan kuin tavallisenkin kuvan lisääminen.</a:t>
              </a:r>
              <a:b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(Luo </a:t>
              </a:r>
              <a:r>
                <a:rPr kumimoji="0" lang="fi-FI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animoitu</a:t>
              </a: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fi-FI" altLang="fi-FI" sz="1400" b="0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gif</a:t>
              </a:r>
              <a:r>
                <a:rPr kumimoji="0" lang="fi-FI" altLang="fi-FI" sz="1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”silmukkana”, muuten animaatio toistetaan vain kerran.)</a:t>
              </a:r>
              <a:endParaRPr lang="fi-FI" altLang="fi-FI" sz="1400" dirty="0"/>
            </a:p>
          </p:txBody>
        </p:sp>
        <p:sp>
          <p:nvSpPr>
            <p:cNvPr id="5" name="Pyöristetty suorakulmio 4"/>
            <p:cNvSpPr/>
            <p:nvPr/>
          </p:nvSpPr>
          <p:spPr>
            <a:xfrm>
              <a:off x="1587260" y="345058"/>
              <a:ext cx="7004649" cy="2677656"/>
            </a:xfrm>
            <a:prstGeom prst="roundRect">
              <a:avLst>
                <a:gd name="adj" fmla="val 6843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70" y="3333268"/>
            <a:ext cx="4961325" cy="329041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775" y="5963444"/>
            <a:ext cx="2303888" cy="7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442663" y="258641"/>
            <a:ext cx="1784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36315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47" y="5777708"/>
            <a:ext cx="2303888" cy="75655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2" y="134076"/>
            <a:ext cx="2778556" cy="6644841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3270141" y="134076"/>
            <a:ext cx="84000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i-FI" sz="4000" b="1" cap="none" spc="0" dirty="0" smtClean="0">
                <a:ln/>
                <a:solidFill>
                  <a:schemeClr val="accent3"/>
                </a:solidFill>
                <a:effectLst/>
              </a:rPr>
              <a:t>Sommittelu, muoto, värit ja rakenne</a:t>
            </a:r>
            <a:endParaRPr lang="fi-FI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Tekstiruutu 16"/>
          <p:cNvSpPr txBox="1"/>
          <p:nvPr/>
        </p:nvSpPr>
        <p:spPr>
          <a:xfrm>
            <a:off x="3270141" y="1105731"/>
            <a:ext cx="85550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Taiteilija </a:t>
            </a:r>
            <a:r>
              <a:rPr lang="fi-FI" sz="2000" b="1" dirty="0" err="1" smtClean="0"/>
              <a:t>Wassily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Kandinsky</a:t>
            </a:r>
            <a:r>
              <a:rPr lang="fi-FI" sz="2000" b="1" dirty="0" smtClean="0"/>
              <a:t> </a:t>
            </a:r>
            <a:r>
              <a:rPr lang="fi-FI" sz="2000" dirty="0" smtClean="0"/>
              <a:t>esitteli 1920-luvulla teorian, jonka mukaan kuvan  </a:t>
            </a:r>
            <a:r>
              <a:rPr lang="fi-FI" sz="2000" i="1" dirty="0" smtClean="0"/>
              <a:t>sommittelussa</a:t>
            </a:r>
            <a:r>
              <a:rPr lang="fi-FI" sz="2000" dirty="0" smtClean="0"/>
              <a:t> sovelletaan kontrastin ja harmonian periaatteita. Vastavärit luovat kontrastia, kun taas vierekkäiset värit luovat harmonisen vaikutelman.</a:t>
            </a:r>
          </a:p>
          <a:p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err="1" smtClean="0"/>
              <a:t>Kandinskyn</a:t>
            </a:r>
            <a:r>
              <a:rPr lang="fi-FI" sz="2000" dirty="0" smtClean="0"/>
              <a:t> mukaan myös </a:t>
            </a:r>
            <a:r>
              <a:rPr lang="fi-FI" sz="2000" i="1" dirty="0" smtClean="0"/>
              <a:t>kuvan muoto </a:t>
            </a:r>
            <a:r>
              <a:rPr lang="fi-FI" sz="2000" dirty="0" smtClean="0"/>
              <a:t>viestii jotain. Vaakasuuntaista kuvaa pidetään rauhallisena, pystykuvaa aktiivisena ja dynaamisena. Neliö ja suorakaide ovat huomaamattomia, pyöreä kuva luo kurkistusaukon ja soikio on nostalginen muoto.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58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47" y="5777708"/>
            <a:ext cx="2303888" cy="75655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2" y="134076"/>
            <a:ext cx="2778556" cy="6644841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3270142" y="134076"/>
            <a:ext cx="6927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i-FI" sz="4000" b="1" cap="none" spc="0" dirty="0" smtClean="0">
                <a:ln/>
                <a:solidFill>
                  <a:schemeClr val="accent3"/>
                </a:solidFill>
                <a:effectLst/>
              </a:rPr>
              <a:t>Piste ja viiva</a:t>
            </a:r>
            <a:endParaRPr lang="fi-FI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Tekstiruutu 16"/>
          <p:cNvSpPr txBox="1"/>
          <p:nvPr/>
        </p:nvSpPr>
        <p:spPr>
          <a:xfrm>
            <a:off x="3270142" y="841962"/>
            <a:ext cx="83410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 smtClean="0"/>
              <a:t>Kandinskyn</a:t>
            </a:r>
            <a:r>
              <a:rPr lang="fi-FI" sz="2000" dirty="0" smtClean="0"/>
              <a:t> mukaan </a:t>
            </a:r>
            <a:r>
              <a:rPr lang="fi-FI" sz="2000" b="1" dirty="0" smtClean="0"/>
              <a:t>piste</a:t>
            </a:r>
            <a:r>
              <a:rPr lang="fi-FI" sz="2000" dirty="0" smtClean="0"/>
              <a:t> on kuvan pienin yksikkö, josta piirtyminen alkaa. Piste voi olla kuvapinnalla sellaisenaan, mutta myös lähteä liikkeelle ja piirtää viivaa. </a:t>
            </a:r>
            <a:r>
              <a:rPr lang="fi-FI" sz="2000" b="1" dirty="0" smtClean="0"/>
              <a:t>Viivalla</a:t>
            </a:r>
            <a:r>
              <a:rPr lang="fi-FI" sz="2000" dirty="0" smtClean="0"/>
              <a:t> on paljon ominaisuuksia, kuten leveys ja eheys. </a:t>
            </a:r>
          </a:p>
          <a:p>
            <a:endParaRPr lang="fi-FI" sz="2000" dirty="0"/>
          </a:p>
          <a:p>
            <a:r>
              <a:rPr lang="fi-FI" sz="2000" dirty="0" smtClean="0"/>
              <a:t>Aaltoileva viiva on harmoninen ja murtoviiva luo kontrastia. Kaikki viivat yhdessä muodostavat kuvalle tärkeän rakenteellisen elementin, kuvan viivaston. Vaakasuuntaiset viivat luovat rauhallisuutta, pystysuuntaiset aktiivisuutta.</a:t>
            </a:r>
          </a:p>
          <a:p>
            <a:endParaRPr lang="fi-FI" sz="2000" dirty="0"/>
          </a:p>
          <a:p>
            <a:r>
              <a:rPr lang="fi-FI" sz="2000" dirty="0" smtClean="0"/>
              <a:t>Kaikkein vauhdikkain viiva on kuvapinnan nurkasta nurkkaan halkaiseva </a:t>
            </a:r>
            <a:r>
              <a:rPr lang="fi-FI" sz="2000" b="1" dirty="0" smtClean="0"/>
              <a:t>diagonaali. </a:t>
            </a:r>
            <a:r>
              <a:rPr lang="fi-FI" sz="2000" dirty="0" smtClean="0"/>
              <a:t>Vasemmasta yläkulmasta oikealle alas suuntautuvaa viivaa </a:t>
            </a:r>
            <a:r>
              <a:rPr lang="fi-FI" sz="2000" dirty="0" err="1" smtClean="0"/>
              <a:t>Kandinsky</a:t>
            </a:r>
            <a:r>
              <a:rPr lang="fi-FI" sz="2000" dirty="0" smtClean="0"/>
              <a:t> kuvaili dramaattiseksi diagonaaliksi, joka on yksi kuvasommittelun vauhdikkaimpia elementtejä. Sen vastakohta, lyyrinen diagonaali suuntautuu vasemmasta alakulmasta oikealle ylös ja se on usein käytössä silloin, kun viitataan edessä odottavaan loistavaan tulevaisuuteen.</a:t>
            </a:r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8469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47" y="5777708"/>
            <a:ext cx="2303888" cy="75655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2" y="134076"/>
            <a:ext cx="2778556" cy="6644841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3270141" y="134076"/>
            <a:ext cx="6927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i-FI" sz="4000" b="1" cap="none" spc="0" dirty="0" smtClean="0">
                <a:ln/>
                <a:solidFill>
                  <a:schemeClr val="accent3"/>
                </a:solidFill>
                <a:effectLst/>
              </a:rPr>
              <a:t>Suunnat</a:t>
            </a:r>
            <a:endParaRPr lang="fi-FI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Tekstiruutu 16"/>
          <p:cNvSpPr txBox="1"/>
          <p:nvPr/>
        </p:nvSpPr>
        <p:spPr>
          <a:xfrm>
            <a:off x="3270142" y="1063065"/>
            <a:ext cx="8133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Kuvapinnalla on myös neljä </a:t>
            </a:r>
            <a:r>
              <a:rPr lang="fi-FI" sz="2000" b="1" dirty="0" smtClean="0"/>
              <a:t>suuntaa: </a:t>
            </a:r>
            <a:r>
              <a:rPr lang="fi-FI" sz="2000" dirty="0" smtClean="0"/>
              <a:t>ylös kohti taivasta, alas kohti maata sekä vasemmalle ja oikealle. Lukusuunta määrää länsimaisessa kulttuurissa se, että liike vasemmalta oikealle mielletään </a:t>
            </a:r>
            <a:r>
              <a:rPr lang="fi-FI" sz="2000" i="1" dirty="0" smtClean="0"/>
              <a:t>turvallisemmaksi</a:t>
            </a:r>
            <a:r>
              <a:rPr lang="fi-FI" sz="2000" dirty="0" smtClean="0"/>
              <a:t> ja harmonisemmaksi kuin </a:t>
            </a:r>
            <a:r>
              <a:rPr lang="fi-FI" sz="2000" i="1" dirty="0" smtClean="0"/>
              <a:t>kulkusuunnan vastainen</a:t>
            </a:r>
            <a:r>
              <a:rPr lang="fi-FI" sz="2000" dirty="0" smtClean="0"/>
              <a:t>, oikealta vasemmalle suuntautuva liike.</a:t>
            </a:r>
          </a:p>
          <a:p>
            <a:endParaRPr lang="fi-FI" sz="2000" dirty="0" smtClean="0"/>
          </a:p>
          <a:p>
            <a:r>
              <a:rPr lang="fi-FI" sz="2000" dirty="0" smtClean="0"/>
              <a:t>Kuvan yläosa on kevyt ja alaosa raskas, ja kuvan vasen puoli on oikeaa kevyempi. Kuvapinnan painavin alue on oikea alakulma ja kevyin vasen yläkulma.</a:t>
            </a:r>
          </a:p>
        </p:txBody>
      </p:sp>
    </p:spTree>
    <p:extLst>
      <p:ext uri="{BB962C8B-B14F-4D97-AF65-F5344CB8AC3E}">
        <p14:creationId xmlns:p14="http://schemas.microsoft.com/office/powerpoint/2010/main" val="26603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47" y="5777708"/>
            <a:ext cx="2303888" cy="75655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92" y="134076"/>
            <a:ext cx="2778556" cy="6644841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3270141" y="134076"/>
            <a:ext cx="6927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i-FI" sz="4000" b="1" cap="none" spc="0" dirty="0" smtClean="0">
                <a:ln/>
                <a:solidFill>
                  <a:schemeClr val="accent3"/>
                </a:solidFill>
                <a:effectLst/>
              </a:rPr>
              <a:t>Muodot</a:t>
            </a:r>
            <a:endParaRPr lang="fi-FI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7" name="Tekstiruutu 16"/>
          <p:cNvSpPr txBox="1"/>
          <p:nvPr/>
        </p:nvSpPr>
        <p:spPr>
          <a:xfrm>
            <a:off x="3270141" y="994319"/>
            <a:ext cx="85550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smtClean="0"/>
              <a:t>Toisiaan leikkaavat ja sulkeutuvat viivat luovat kuvapinnalle </a:t>
            </a:r>
            <a:r>
              <a:rPr lang="fi-FI" sz="2000" b="1" dirty="0" smtClean="0"/>
              <a:t>muotoja</a:t>
            </a:r>
            <a:r>
              <a:rPr lang="fi-FI" sz="2000" dirty="0" smtClean="0"/>
              <a:t>. Perusmuotoja on kolme: harmoninen ympyrä, neutraali neliö ja aktiivinen kolmio. Jos kuvassa on paljon pyöreitä muotoja, sen yleisvaikutelma on levollinen. </a:t>
            </a:r>
          </a:p>
          <a:p>
            <a:endParaRPr lang="fi-FI" sz="2000" dirty="0" smtClean="0"/>
          </a:p>
          <a:p>
            <a:r>
              <a:rPr lang="fi-FI" sz="2000" dirty="0" smtClean="0"/>
              <a:t>Kulmikkaat muodot tekevät kuvasta levottoman ja kontrastisen. Neliö ja suorakaide ovat rakennetun ympäristömme perusmuotoja ja ne viestivät kuvissa vakautta.</a:t>
            </a:r>
          </a:p>
          <a:p>
            <a:endParaRPr lang="fi-FI" sz="2000" dirty="0" smtClean="0"/>
          </a:p>
          <a:p>
            <a:r>
              <a:rPr lang="fi-FI" sz="2000" dirty="0" smtClean="0"/>
              <a:t>Viivat ja muodot luovat usein kuvaan illuusion kolmiulotteisesta tilasta. </a:t>
            </a:r>
            <a:r>
              <a:rPr lang="fi-FI" sz="2000" dirty="0"/>
              <a:t>K</a:t>
            </a:r>
            <a:r>
              <a:rPr lang="fi-FI" sz="2000" dirty="0" smtClean="0"/>
              <a:t>uvista puhutaankin toisinaan vertauskuvallisesti ”ikkunoina maailmaan”.</a:t>
            </a:r>
          </a:p>
        </p:txBody>
      </p:sp>
    </p:spTree>
    <p:extLst>
      <p:ext uri="{BB962C8B-B14F-4D97-AF65-F5344CB8AC3E}">
        <p14:creationId xmlns:p14="http://schemas.microsoft.com/office/powerpoint/2010/main" val="11196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7" y="272499"/>
            <a:ext cx="8053285" cy="56373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647" y="5777708"/>
            <a:ext cx="2303888" cy="756551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8191452" y="272499"/>
            <a:ext cx="40005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Matematiikan tehtävien </a:t>
            </a:r>
            <a:r>
              <a:rPr lang="fi-FI" b="1" dirty="0" smtClean="0"/>
              <a:t>kuvitus</a:t>
            </a:r>
            <a:br>
              <a:rPr lang="fi-FI" b="1" dirty="0" smtClean="0"/>
            </a:br>
            <a:endParaRPr lang="fi-FI" b="1" dirty="0"/>
          </a:p>
          <a:p>
            <a:pPr lvl="0"/>
            <a:r>
              <a:rPr lang="fi-FI" dirty="0"/>
              <a:t>Kuvaan perustuvat </a:t>
            </a:r>
            <a:r>
              <a:rPr lang="fi-FI" dirty="0" smtClean="0"/>
              <a:t>tehtävät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e</a:t>
            </a:r>
            <a:r>
              <a:rPr lang="fi-FI" dirty="0" smtClean="0"/>
              <a:t>sim. </a:t>
            </a:r>
            <a:r>
              <a:rPr lang="fi-FI" dirty="0"/>
              <a:t>k</a:t>
            </a:r>
            <a:r>
              <a:rPr lang="fi-FI" dirty="0" smtClean="0"/>
              <a:t>uvaajan tulkitseminen</a:t>
            </a:r>
            <a:endParaRPr lang="fi-FI" dirty="0"/>
          </a:p>
          <a:p>
            <a:pPr lvl="0"/>
            <a:r>
              <a:rPr lang="fi-FI" dirty="0"/>
              <a:t>Kuva sanallisen tehtävän </a:t>
            </a:r>
            <a:r>
              <a:rPr lang="fi-FI" dirty="0" smtClean="0"/>
              <a:t>tukena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/>
              <a:t>t</a:t>
            </a:r>
            <a:r>
              <a:rPr lang="fi-FI" dirty="0" smtClean="0"/>
              <a:t>ehtävä </a:t>
            </a:r>
            <a:r>
              <a:rPr lang="fi-FI" dirty="0"/>
              <a:t>ratkaistavissa </a:t>
            </a:r>
            <a:r>
              <a:rPr lang="fi-FI" dirty="0" smtClean="0"/>
              <a:t>ilmankin kuvaa</a:t>
            </a:r>
          </a:p>
          <a:p>
            <a:r>
              <a:rPr lang="fi-FI" dirty="0" smtClean="0"/>
              <a:t>Tehtävän </a:t>
            </a:r>
            <a:r>
              <a:rPr lang="fi-FI" dirty="0"/>
              <a:t>kuvantaminen ja </a:t>
            </a:r>
            <a:r>
              <a:rPr lang="fi-FI" dirty="0" smtClean="0"/>
              <a:t>animaatiot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dirty="0" smtClean="0"/>
              <a:t>Liikkuva </a:t>
            </a:r>
            <a:r>
              <a:rPr lang="fi-FI" dirty="0"/>
              <a:t>kuva parametrin </a:t>
            </a:r>
            <a:r>
              <a:rPr lang="fi-FI" dirty="0" smtClean="0"/>
              <a:t>visualisoinnissa</a:t>
            </a:r>
            <a:br>
              <a:rPr lang="fi-FI" dirty="0" smtClean="0"/>
            </a:br>
            <a:endParaRPr lang="fi-FI" dirty="0" smtClean="0"/>
          </a:p>
          <a:p>
            <a:r>
              <a:rPr lang="fi-FI" dirty="0" smtClean="0"/>
              <a:t>Hyvä </a:t>
            </a:r>
            <a:r>
              <a:rPr lang="fi-FI" dirty="0"/>
              <a:t>kuva auttaa ymmärtämään ja täydentää sanallista </a:t>
            </a:r>
            <a:r>
              <a:rPr lang="fi-FI" dirty="0" smtClean="0"/>
              <a:t>tehtävänantoa.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Värien </a:t>
            </a:r>
            <a:r>
              <a:rPr lang="fi-FI" dirty="0"/>
              <a:t>käytössä huomioitava </a:t>
            </a:r>
            <a:r>
              <a:rPr lang="fi-FI" dirty="0" smtClean="0"/>
              <a:t>rajoitteet.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Kuvan </a:t>
            </a:r>
            <a:r>
              <a:rPr lang="fi-FI" dirty="0"/>
              <a:t>tulee tukea annettua </a:t>
            </a:r>
            <a:r>
              <a:rPr lang="fi-FI" dirty="0" smtClean="0"/>
              <a:t>tehtävää.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Varo </a:t>
            </a:r>
            <a:r>
              <a:rPr lang="fi-FI" dirty="0"/>
              <a:t>harhaanjohtavia kuvia</a:t>
            </a:r>
          </a:p>
        </p:txBody>
      </p:sp>
    </p:spTree>
    <p:extLst>
      <p:ext uri="{BB962C8B-B14F-4D97-AF65-F5344CB8AC3E}">
        <p14:creationId xmlns:p14="http://schemas.microsoft.com/office/powerpoint/2010/main" val="16147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594" y="6027751"/>
            <a:ext cx="2303888" cy="756551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796267" y="889522"/>
            <a:ext cx="7346022" cy="4950829"/>
          </a:xfrm>
          <a:prstGeom prst="rect">
            <a:avLst/>
          </a:prstGeom>
          <a:ln>
            <a:noFill/>
          </a:ln>
          <a:effectLst>
            <a:outerShdw blurRad="292100" dist="317500" dir="9000000" sx="101000" sy="101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/>
          <p:cNvPicPr/>
          <p:nvPr/>
        </p:nvPicPr>
        <p:blipFill>
          <a:blip r:embed="rId4"/>
          <a:stretch>
            <a:fillRect/>
          </a:stretch>
        </p:blipFill>
        <p:spPr>
          <a:xfrm>
            <a:off x="6897614" y="719614"/>
            <a:ext cx="4426878" cy="2961443"/>
          </a:xfrm>
          <a:prstGeom prst="rect">
            <a:avLst/>
          </a:prstGeom>
          <a:ln>
            <a:noFill/>
          </a:ln>
          <a:effectLst>
            <a:outerShdw blurRad="292100" dist="317500" dir="9000000" sx="101000" sy="101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Kuva 8"/>
          <p:cNvPicPr/>
          <p:nvPr/>
        </p:nvPicPr>
        <p:blipFill>
          <a:blip r:embed="rId5"/>
          <a:stretch>
            <a:fillRect/>
          </a:stretch>
        </p:blipFill>
        <p:spPr>
          <a:xfrm>
            <a:off x="6899333" y="3782192"/>
            <a:ext cx="4425159" cy="2814710"/>
          </a:xfrm>
          <a:prstGeom prst="rect">
            <a:avLst/>
          </a:prstGeom>
          <a:ln>
            <a:noFill/>
          </a:ln>
          <a:effectLst>
            <a:outerShdw blurRad="292100" dist="317500" dir="90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Suorakulmio 9"/>
          <p:cNvSpPr/>
          <p:nvPr/>
        </p:nvSpPr>
        <p:spPr>
          <a:xfrm>
            <a:off x="7009708" y="280351"/>
            <a:ext cx="420268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Lyhyen matematiikan yo-koe keväältä 2013</a:t>
            </a:r>
            <a:endParaRPr lang="fi-FI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1395443" y="280351"/>
            <a:ext cx="420269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Lyhyen matematiikan yo-koe keväältä 2001</a:t>
            </a:r>
            <a:endParaRPr lang="fi-FI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647" y="5964264"/>
            <a:ext cx="2303888" cy="756551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350390"/>
            <a:ext cx="5237136" cy="3737059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5026121" y="1223061"/>
            <a:ext cx="5926014" cy="181588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i-FI" sz="2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Kuvituksella luodaan tunnelmaa ja viihtyvyyttä. Viitekuvat tekstin lomassa saattavat hyvin suunniteltuina vaikuttaa edistävästi lukijan motivaatioon.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527538" y="4737941"/>
            <a:ext cx="11338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Pyri säilyttämään yhtenäinen tyyli kuvituksessa läpi koko dokumentin, olipa kyseessä sitten koe, moniste tai laajempi oppimateriaalikokonaisuus.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334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909" y="5840351"/>
            <a:ext cx="2303888" cy="75655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685800" y="4402745"/>
            <a:ext cx="113389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/>
              <a:t>Sanallisessa tehtävänannossa hyvin suunniteltu kuva auttaa varsinkin heikompia lukijoita hahmottamaan annettua tehtävää. Huolimattomasti laadittu kuva puolestaan hämmentää ja johtaa harhaan turmellen koko tehtävän.</a:t>
            </a:r>
          </a:p>
        </p:txBody>
      </p:sp>
      <p:pic>
        <p:nvPicPr>
          <p:cNvPr id="7" name="Kuv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5263"/>
            <a:ext cx="5076092" cy="3489207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4659715" y="1200004"/>
            <a:ext cx="6614894" cy="232371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i-FI" sz="2800" dirty="0" smtClean="0"/>
              <a:t>Mieti, </a:t>
            </a:r>
            <a:r>
              <a:rPr lang="fi-FI" sz="2800" dirty="0"/>
              <a:t>mitä tehtävään liittyvää informaatiota haluat kuvalla välittää. Tarkastele kuvaa ja pohdi mitä kaikkea </a:t>
            </a:r>
            <a:r>
              <a:rPr lang="fi-FI" sz="2800" dirty="0" smtClean="0"/>
              <a:t>kuva </a:t>
            </a:r>
            <a:r>
              <a:rPr lang="fi-FI" sz="2800" dirty="0"/>
              <a:t>saattaa katsojalleen tuoda mieleen. </a:t>
            </a:r>
          </a:p>
          <a:p>
            <a:pPr algn="just">
              <a:spcAft>
                <a:spcPts val="600"/>
              </a:spcAft>
            </a:pPr>
            <a:r>
              <a:rPr lang="fi-FI" sz="2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61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428</Words>
  <Application>Microsoft Office PowerPoint</Application>
  <PresentationFormat>Laajakuva</PresentationFormat>
  <Paragraphs>46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Times New Roman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Pekka Vienonen</dc:creator>
  <cp:lastModifiedBy>Pekka Vienonen</cp:lastModifiedBy>
  <cp:revision>37</cp:revision>
  <dcterms:created xsi:type="dcterms:W3CDTF">2016-11-12T19:25:37Z</dcterms:created>
  <dcterms:modified xsi:type="dcterms:W3CDTF">2016-11-13T17:15:13Z</dcterms:modified>
</cp:coreProperties>
</file>