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82" r:id="rId6"/>
    <p:sldId id="263" r:id="rId7"/>
    <p:sldId id="265" r:id="rId8"/>
    <p:sldId id="266" r:id="rId9"/>
    <p:sldId id="267" r:id="rId10"/>
    <p:sldId id="271" r:id="rId11"/>
    <p:sldId id="264" r:id="rId12"/>
    <p:sldId id="273" r:id="rId13"/>
    <p:sldId id="274" r:id="rId14"/>
    <p:sldId id="275" r:id="rId15"/>
    <p:sldId id="276" r:id="rId16"/>
    <p:sldId id="272" r:id="rId17"/>
    <p:sldId id="277" r:id="rId18"/>
    <p:sldId id="278" r:id="rId19"/>
    <p:sldId id="279" r:id="rId20"/>
    <p:sldId id="280" r:id="rId21"/>
    <p:sldId id="261" r:id="rId22"/>
    <p:sldId id="287" r:id="rId23"/>
    <p:sldId id="288" r:id="rId24"/>
    <p:sldId id="291" r:id="rId25"/>
    <p:sldId id="290" r:id="rId26"/>
    <p:sldId id="289" r:id="rId27"/>
    <p:sldId id="293" r:id="rId28"/>
    <p:sldId id="292" r:id="rId29"/>
    <p:sldId id="296" r:id="rId30"/>
    <p:sldId id="295" r:id="rId31"/>
    <p:sldId id="294" r:id="rId32"/>
    <p:sldId id="297" r:id="rId33"/>
    <p:sldId id="301" r:id="rId34"/>
    <p:sldId id="300" r:id="rId35"/>
    <p:sldId id="299" r:id="rId36"/>
    <p:sldId id="298" r:id="rId37"/>
    <p:sldId id="286" r:id="rId38"/>
    <p:sldId id="262" r:id="rId39"/>
    <p:sldId id="268" r:id="rId40"/>
    <p:sldId id="302" r:id="rId41"/>
    <p:sldId id="304" r:id="rId42"/>
    <p:sldId id="303" r:id="rId43"/>
    <p:sldId id="306" r:id="rId44"/>
    <p:sldId id="305" r:id="rId45"/>
    <p:sldId id="310" r:id="rId46"/>
    <p:sldId id="309" r:id="rId47"/>
    <p:sldId id="308" r:id="rId48"/>
    <p:sldId id="307" r:id="rId49"/>
    <p:sldId id="311" r:id="rId50"/>
    <p:sldId id="312" r:id="rId51"/>
    <p:sldId id="313" r:id="rId52"/>
    <p:sldId id="314" r:id="rId53"/>
    <p:sldId id="315" r:id="rId54"/>
    <p:sldId id="316" r:id="rId55"/>
    <p:sldId id="281" r:id="rId56"/>
    <p:sldId id="317" r:id="rId57"/>
    <p:sldId id="327" r:id="rId58"/>
    <p:sldId id="328" r:id="rId59"/>
    <p:sldId id="329" r:id="rId60"/>
    <p:sldId id="330" r:id="rId61"/>
    <p:sldId id="333" r:id="rId62"/>
    <p:sldId id="332" r:id="rId63"/>
    <p:sldId id="331" r:id="rId64"/>
    <p:sldId id="334" r:id="rId65"/>
    <p:sldId id="319" r:id="rId66"/>
    <p:sldId id="336" r:id="rId67"/>
    <p:sldId id="335" r:id="rId68"/>
    <p:sldId id="320" r:id="rId69"/>
    <p:sldId id="337" r:id="rId70"/>
    <p:sldId id="338" r:id="rId71"/>
    <p:sldId id="321" r:id="rId72"/>
    <p:sldId id="339" r:id="rId73"/>
    <p:sldId id="322" r:id="rId74"/>
    <p:sldId id="340" r:id="rId75"/>
    <p:sldId id="341" r:id="rId76"/>
    <p:sldId id="342" r:id="rId77"/>
    <p:sldId id="343" r:id="rId78"/>
    <p:sldId id="345" r:id="rId79"/>
    <p:sldId id="344" r:id="rId80"/>
    <p:sldId id="318" r:id="rId81"/>
    <p:sldId id="348" r:id="rId82"/>
    <p:sldId id="346" r:id="rId83"/>
    <p:sldId id="347" r:id="rId84"/>
    <p:sldId id="324" r:id="rId85"/>
    <p:sldId id="350" r:id="rId86"/>
    <p:sldId id="349" r:id="rId87"/>
    <p:sldId id="351" r:id="rId88"/>
    <p:sldId id="352" r:id="rId89"/>
    <p:sldId id="355" r:id="rId90"/>
    <p:sldId id="354" r:id="rId91"/>
    <p:sldId id="353" r:id="rId92"/>
    <p:sldId id="357" r:id="rId93"/>
    <p:sldId id="356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5" r:id="rId102"/>
    <p:sldId id="283" r:id="rId103"/>
    <p:sldId id="326" r:id="rId104"/>
    <p:sldId id="367" r:id="rId105"/>
    <p:sldId id="366" r:id="rId106"/>
    <p:sldId id="368" r:id="rId107"/>
    <p:sldId id="369" r:id="rId108"/>
    <p:sldId id="371" r:id="rId109"/>
    <p:sldId id="284" r:id="rId110"/>
    <p:sldId id="370" r:id="rId111"/>
    <p:sldId id="325" r:id="rId112"/>
    <p:sldId id="372" r:id="rId113"/>
    <p:sldId id="373" r:id="rId114"/>
    <p:sldId id="374" r:id="rId115"/>
    <p:sldId id="378" r:id="rId116"/>
    <p:sldId id="377" r:id="rId117"/>
    <p:sldId id="375" r:id="rId118"/>
    <p:sldId id="376" r:id="rId119"/>
    <p:sldId id="380" r:id="rId120"/>
    <p:sldId id="379" r:id="rId121"/>
    <p:sldId id="381" r:id="rId122"/>
    <p:sldId id="382" r:id="rId123"/>
    <p:sldId id="383" r:id="rId124"/>
    <p:sldId id="285" r:id="rId125"/>
    <p:sldId id="269" r:id="rId126"/>
    <p:sldId id="260" r:id="rId127"/>
    <p:sldId id="270" r:id="rId1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73C0-62CF-48E6-8D65-B9E17C290F48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F923-9F3F-4A45-90FF-370EB692B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3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73C0-62CF-48E6-8D65-B9E17C290F48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F923-9F3F-4A45-90FF-370EB692B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98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73C0-62CF-48E6-8D65-B9E17C290F48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F923-9F3F-4A45-90FF-370EB692B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5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73C0-62CF-48E6-8D65-B9E17C290F48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F923-9F3F-4A45-90FF-370EB692B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8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73C0-62CF-48E6-8D65-B9E17C290F48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F923-9F3F-4A45-90FF-370EB692B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73C0-62CF-48E6-8D65-B9E17C290F48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F923-9F3F-4A45-90FF-370EB692B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2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73C0-62CF-48E6-8D65-B9E17C290F48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F923-9F3F-4A45-90FF-370EB692B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9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73C0-62CF-48E6-8D65-B9E17C290F48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F923-9F3F-4A45-90FF-370EB692B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2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73C0-62CF-48E6-8D65-B9E17C290F48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F923-9F3F-4A45-90FF-370EB692B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6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73C0-62CF-48E6-8D65-B9E17C290F48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F923-9F3F-4A45-90FF-370EB692B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07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B73C0-62CF-48E6-8D65-B9E17C290F48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F923-9F3F-4A45-90FF-370EB692B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B73C0-62CF-48E6-8D65-B9E17C290F48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8F923-9F3F-4A45-90FF-370EB692B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8680"/>
            <a:ext cx="6467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62980"/>
            <a:ext cx="7429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560721" y="2204864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400" dirty="0" smtClean="0"/>
              <a:t>Luonnonmaantiede </a:t>
            </a:r>
            <a:r>
              <a:rPr lang="fi-FI" sz="2400" dirty="0"/>
              <a:t>tutkii luontoa, sen toimintaa ja </a:t>
            </a:r>
            <a:r>
              <a:rPr lang="fi-FI" sz="2400" dirty="0" smtClean="0"/>
              <a:t>muutoksia.</a:t>
            </a:r>
            <a:endParaRPr lang="en-U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400" dirty="0" smtClean="0"/>
              <a:t>Tutkimuksen </a:t>
            </a:r>
            <a:r>
              <a:rPr lang="fi-FI" sz="2400" dirty="0"/>
              <a:t>aihepiirejä: vesi ja vesistöt, ilmakehä, maaperä, </a:t>
            </a:r>
            <a:r>
              <a:rPr lang="fi-FI" sz="2400" dirty="0" smtClean="0"/>
              <a:t>kallioperä,</a:t>
            </a:r>
            <a:r>
              <a:rPr lang="en-US" sz="2400" dirty="0" smtClean="0"/>
              <a:t> </a:t>
            </a:r>
            <a:r>
              <a:rPr lang="fi-FI" sz="2400" dirty="0" smtClean="0"/>
              <a:t>kasvillisuus</a:t>
            </a:r>
            <a:r>
              <a:rPr lang="fi-FI" sz="2400" dirty="0"/>
              <a:t>, maanpinnan muodot, </a:t>
            </a:r>
            <a:r>
              <a:rPr lang="fi-FI" sz="2400" dirty="0" smtClean="0"/>
              <a:t>maisemat</a:t>
            </a:r>
            <a:endParaRPr lang="en-U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400" dirty="0" smtClean="0"/>
              <a:t>Maantieteellisiä </a:t>
            </a:r>
            <a:r>
              <a:rPr lang="fi-FI" sz="2400" dirty="0"/>
              <a:t>kysymyksiä: mitä, missä, millainen, miten, </a:t>
            </a:r>
            <a:r>
              <a:rPr lang="fi-FI" sz="2400" dirty="0" smtClean="0"/>
              <a:t>miksi?</a:t>
            </a:r>
            <a:endParaRPr lang="en-U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400" dirty="0" smtClean="0"/>
              <a:t>Luonnonmaantieteen </a:t>
            </a:r>
            <a:r>
              <a:rPr lang="fi-FI" sz="2400" dirty="0"/>
              <a:t>tutkimuksissa käytetään </a:t>
            </a:r>
            <a:r>
              <a:rPr lang="fi-FI" sz="2400" dirty="0" err="1"/>
              <a:t>geomediaa</a:t>
            </a:r>
            <a:r>
              <a:rPr lang="fi-FI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7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 smtClean="0"/>
              <a:t>Talvipäivänseisaus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59"/>
            <a:ext cx="7263933" cy="47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5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Kiviaineksen</a:t>
            </a:r>
            <a:r>
              <a:rPr lang="en-US" dirty="0"/>
              <a:t> </a:t>
            </a:r>
            <a:r>
              <a:rPr lang="en-US" dirty="0" err="1"/>
              <a:t>kiertokulku</a:t>
            </a:r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504950"/>
            <a:ext cx="85439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4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 smtClean="0"/>
              <a:t>Korkeimpia poimuvuoristoja</a:t>
            </a:r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0" y="1628800"/>
            <a:ext cx="8256530" cy="301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3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60721" y="1844824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maapallon pintaa muokkaavat ulkoiset eli eksogeeniset tapahtumat 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/>
              <a:t>energia Auringosta ja Maan painovoimasta 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/>
              <a:t>rapautuminen ja eroosio 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rapautumisessa kivet ja kalliot murenevat  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eroosio kuluttaa, kuljettaa ja kasaa maa-ainesta  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eroosion aiheuttajia eli eroosiovoimia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/>
              <a:t>painovoima -&gt; massaliikuntoja: aines putoaa, vyöryy tai liukuu alaspäin ilman kuljettavaa ainetta  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/>
              <a:t>tuulieroosio voimakkainta kuivilla alueilla, joissa on irtainta maa-ainesta  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/>
              <a:t>virtaava vesi kuluttaa joen yläjuoksulle V-laakson, keskijuoksulla mutkia eli meandereita, jokisuulle kasautuu hienojakoisesta aineksesta suisto eli </a:t>
            </a:r>
            <a:r>
              <a:rPr lang="fi-FI" sz="2000" dirty="0" smtClean="0"/>
              <a:t>delta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 smtClean="0"/>
              <a:t>aallot </a:t>
            </a:r>
            <a:r>
              <a:rPr lang="fi-FI" sz="2000" dirty="0"/>
              <a:t>-&gt; rantatörmiä ja hiekkarantoja</a:t>
            </a:r>
            <a:r>
              <a:rPr lang="en-US" sz="2000" dirty="0"/>
              <a:t>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11188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92113"/>
            <a:ext cx="52292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74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Eksogeeniset</a:t>
            </a:r>
            <a:r>
              <a:rPr lang="en-US" dirty="0"/>
              <a:t> </a:t>
            </a:r>
            <a:r>
              <a:rPr lang="en-US" dirty="0" err="1"/>
              <a:t>tapahtumat</a:t>
            </a:r>
            <a:endParaRPr lang="en-US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752600"/>
            <a:ext cx="86772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30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Pakkasrapautuminen</a:t>
            </a:r>
            <a:endParaRPr 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4731"/>
            <a:ext cx="25431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2116311"/>
            <a:ext cx="24193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079" y="2094731"/>
            <a:ext cx="32956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92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/>
              <a:t>Kemiallinen</a:t>
            </a:r>
            <a:r>
              <a:rPr lang="en-US" sz="2800" dirty="0"/>
              <a:t> </a:t>
            </a:r>
            <a:r>
              <a:rPr lang="en-US" sz="2800" dirty="0" err="1"/>
              <a:t>rapautuminen</a:t>
            </a:r>
            <a:r>
              <a:rPr lang="en-US" sz="2800" dirty="0"/>
              <a:t> </a:t>
            </a:r>
            <a:r>
              <a:rPr lang="en-US" sz="2800" dirty="0" err="1"/>
              <a:t>synnyttää</a:t>
            </a:r>
            <a:r>
              <a:rPr lang="en-US" sz="2800" dirty="0"/>
              <a:t> </a:t>
            </a:r>
            <a:r>
              <a:rPr lang="en-US" sz="2800" dirty="0" err="1"/>
              <a:t>karstimaiseman</a:t>
            </a:r>
            <a:endParaRPr lang="en-US" sz="2800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71" y="980728"/>
            <a:ext cx="6968257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44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Joen</a:t>
            </a:r>
            <a:r>
              <a:rPr lang="en-US" dirty="0"/>
              <a:t> </a:t>
            </a:r>
            <a:r>
              <a:rPr lang="en-US" dirty="0" err="1"/>
              <a:t>vaiheet</a:t>
            </a:r>
            <a:endParaRPr lang="en-US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124744"/>
            <a:ext cx="71437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84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3610744" cy="200223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V-</a:t>
            </a:r>
            <a:r>
              <a:rPr lang="en-US" dirty="0" err="1"/>
              <a:t>laakson</a:t>
            </a:r>
            <a:r>
              <a:rPr lang="en-US" dirty="0"/>
              <a:t> </a:t>
            </a:r>
            <a:r>
              <a:rPr lang="en-US" dirty="0" err="1"/>
              <a:t>synty</a:t>
            </a:r>
            <a:endParaRPr lang="en-US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2922265" cy="631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86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Rantatörmän</a:t>
            </a:r>
            <a:r>
              <a:rPr lang="en-US" dirty="0"/>
              <a:t> </a:t>
            </a:r>
            <a:r>
              <a:rPr lang="en-US" dirty="0" err="1"/>
              <a:t>synty</a:t>
            </a:r>
            <a:endParaRPr lang="en-US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28" y="1268760"/>
            <a:ext cx="820994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19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60721" y="1628800"/>
            <a:ext cx="80648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/>
              <a:t>Euroopassa viimeisin jäätiköityminen alkoi noin 115 000 vuotta sitten, ja päättyi noin 11 000 vuotta sitten.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dirty="0" smtClean="0"/>
              <a:t>Maapallon </a:t>
            </a:r>
            <a:r>
              <a:rPr lang="fi-FI" sz="2400" dirty="0"/>
              <a:t>kylmillä alueilla on edelleen mannerjäätiköitä. Korkeimmissa vuoristoissa on vuoristojäätiköitä.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dirty="0" smtClean="0"/>
              <a:t>Etenevä </a:t>
            </a:r>
            <a:r>
              <a:rPr lang="fi-FI" sz="2400" dirty="0"/>
              <a:t>jäätikkö: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 smtClean="0"/>
              <a:t>kulutti </a:t>
            </a:r>
            <a:r>
              <a:rPr lang="fi-FI" sz="2400" dirty="0"/>
              <a:t>kallioperää ja sai aikaan silokallioita, </a:t>
            </a:r>
            <a:r>
              <a:rPr lang="fi-FI" sz="2400" dirty="0" err="1"/>
              <a:t>onsiloita</a:t>
            </a:r>
            <a:r>
              <a:rPr lang="fi-FI" sz="2400" dirty="0"/>
              <a:t> ja U-laaksoja </a:t>
            </a:r>
            <a:endParaRPr lang="en-US" sz="2400" dirty="0"/>
          </a:p>
          <a:p>
            <a:r>
              <a:rPr lang="fi-FI" sz="2400" dirty="0"/>
              <a:t>- kasasi moreenista </a:t>
            </a:r>
            <a:r>
              <a:rPr lang="fi-FI" sz="2400" dirty="0" err="1"/>
              <a:t>drumliineja</a:t>
            </a:r>
            <a:r>
              <a:rPr lang="fi-FI" sz="2400" dirty="0"/>
              <a:t> ja </a:t>
            </a:r>
            <a:r>
              <a:rPr lang="fi-FI" sz="2400" dirty="0" smtClean="0"/>
              <a:t>reunamoreeneita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 smtClean="0"/>
              <a:t>Jäätikön </a:t>
            </a:r>
            <a:r>
              <a:rPr lang="fi-FI" sz="2400" dirty="0"/>
              <a:t>sulamisvedet: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 smtClean="0"/>
              <a:t>kuluttivat </a:t>
            </a:r>
            <a:r>
              <a:rPr lang="fi-FI" sz="2400" dirty="0"/>
              <a:t>kallioon hiidenkirnuja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 smtClean="0"/>
              <a:t>kasasivat </a:t>
            </a:r>
            <a:r>
              <a:rPr lang="fi-FI" sz="2400" dirty="0"/>
              <a:t>harjuja, </a:t>
            </a:r>
            <a:r>
              <a:rPr lang="fi-FI" sz="2400" dirty="0" err="1"/>
              <a:t>sandureita</a:t>
            </a:r>
            <a:r>
              <a:rPr lang="fi-FI" sz="2400" dirty="0"/>
              <a:t>, deltoja ja lustosavikoita.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 smtClean="0"/>
              <a:t>Maankohoaminen </a:t>
            </a:r>
            <a:r>
              <a:rPr lang="fi-FI" sz="2400" dirty="0"/>
              <a:t>paljastaa uutta merenpohjaa ja synnyttää muinaisrantoja.</a:t>
            </a:r>
            <a:endParaRPr lang="en-US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55721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78396"/>
            <a:ext cx="971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10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Maapallon</a:t>
            </a:r>
            <a:r>
              <a:rPr lang="en-US" dirty="0"/>
              <a:t> </a:t>
            </a:r>
            <a:r>
              <a:rPr lang="en-US" dirty="0" err="1"/>
              <a:t>valaistusvyöhykkeet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20" y="1099709"/>
            <a:ext cx="6256560" cy="53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89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Maapallon</a:t>
            </a:r>
            <a:r>
              <a:rPr lang="en-US" sz="3600" dirty="0"/>
              <a:t> </a:t>
            </a:r>
            <a:r>
              <a:rPr lang="en-US" sz="3600" dirty="0" err="1"/>
              <a:t>keskilämpötilojen</a:t>
            </a:r>
            <a:r>
              <a:rPr lang="en-US" sz="3600" dirty="0"/>
              <a:t> </a:t>
            </a:r>
            <a:r>
              <a:rPr lang="en-US" sz="3600" dirty="0" err="1"/>
              <a:t>poikkeama</a:t>
            </a:r>
            <a:endParaRPr lang="en-US" sz="3600" dirty="0"/>
          </a:p>
          <a:p>
            <a:r>
              <a:rPr lang="en-US" sz="3600" dirty="0" err="1"/>
              <a:t>vuosien</a:t>
            </a:r>
            <a:r>
              <a:rPr lang="en-US" sz="3600" dirty="0"/>
              <a:t> 1960–1990 </a:t>
            </a:r>
            <a:r>
              <a:rPr lang="en-US" sz="3600" dirty="0" err="1"/>
              <a:t>keskiarvosta</a:t>
            </a:r>
            <a:endParaRPr lang="en-US" sz="3600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191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520" y="2328168"/>
            <a:ext cx="41814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91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Maapallon</a:t>
            </a:r>
            <a:r>
              <a:rPr lang="en-US" sz="3600" dirty="0"/>
              <a:t> </a:t>
            </a:r>
            <a:r>
              <a:rPr lang="en-US" sz="3600" dirty="0" err="1"/>
              <a:t>kiertoradan</a:t>
            </a:r>
            <a:r>
              <a:rPr lang="en-US" sz="3600" dirty="0"/>
              <a:t> ja </a:t>
            </a:r>
            <a:r>
              <a:rPr lang="en-US" sz="3600" dirty="0" err="1"/>
              <a:t>akselikulman</a:t>
            </a:r>
            <a:endParaRPr lang="en-US" sz="3600" dirty="0"/>
          </a:p>
          <a:p>
            <a:r>
              <a:rPr lang="en-US" sz="3600" dirty="0" err="1"/>
              <a:t>vaikutuksia</a:t>
            </a:r>
            <a:r>
              <a:rPr lang="en-US" sz="3600" dirty="0"/>
              <a:t> </a:t>
            </a:r>
            <a:r>
              <a:rPr lang="en-US" sz="3600" dirty="0" err="1"/>
              <a:t>lämpötiloihin</a:t>
            </a:r>
            <a:endParaRPr lang="en-US" sz="3600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71" y="1335261"/>
            <a:ext cx="367240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124" y="2276872"/>
            <a:ext cx="417232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63" y="3775148"/>
            <a:ext cx="3557135" cy="308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59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Jäätikkö</a:t>
            </a:r>
            <a:r>
              <a:rPr lang="en-US" sz="4000" dirty="0"/>
              <a:t> </a:t>
            </a:r>
            <a:r>
              <a:rPr lang="en-US" sz="4000" dirty="0" err="1"/>
              <a:t>laajimmillaan</a:t>
            </a:r>
            <a:r>
              <a:rPr lang="en-US" sz="4000" dirty="0"/>
              <a:t> </a:t>
            </a:r>
            <a:r>
              <a:rPr lang="en-US" sz="4000" dirty="0" err="1"/>
              <a:t>Euroopassa</a:t>
            </a:r>
            <a:endParaRPr lang="en-US" sz="4000" dirty="0"/>
          </a:p>
          <a:p>
            <a:r>
              <a:rPr lang="en-US" sz="4000" dirty="0" err="1"/>
              <a:t>viimeisimmän</a:t>
            </a:r>
            <a:r>
              <a:rPr lang="en-US" sz="4000" dirty="0"/>
              <a:t> </a:t>
            </a:r>
            <a:r>
              <a:rPr lang="en-US" sz="4000" dirty="0" err="1"/>
              <a:t>jäätiköitymisen</a:t>
            </a:r>
            <a:r>
              <a:rPr lang="en-US" sz="4000" dirty="0"/>
              <a:t> </a:t>
            </a:r>
            <a:r>
              <a:rPr lang="en-US" sz="4000" dirty="0" err="1"/>
              <a:t>aikana</a:t>
            </a:r>
            <a:endParaRPr lang="en-US" sz="4000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4903614" cy="484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18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Laaksojäätikön</a:t>
            </a:r>
            <a:r>
              <a:rPr lang="en-US" sz="3600" dirty="0"/>
              <a:t> </a:t>
            </a:r>
            <a:r>
              <a:rPr lang="en-US" sz="3600" dirty="0" err="1"/>
              <a:t>synnyttämiä</a:t>
            </a:r>
            <a:r>
              <a:rPr lang="en-US" sz="3600" dirty="0"/>
              <a:t> </a:t>
            </a:r>
            <a:r>
              <a:rPr lang="en-US" sz="3600" dirty="0" err="1"/>
              <a:t>muodostumia</a:t>
            </a:r>
            <a:endParaRPr lang="en-US" sz="3600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6" y="1445295"/>
            <a:ext cx="8190544" cy="453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9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Pinta</a:t>
            </a:r>
            <a:r>
              <a:rPr lang="en-US" dirty="0"/>
              <a:t>- ja </a:t>
            </a:r>
            <a:r>
              <a:rPr lang="en-US" dirty="0" err="1"/>
              <a:t>pohjamoreeni</a:t>
            </a:r>
            <a:endParaRPr lang="en-US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47" y="1484784"/>
            <a:ext cx="6940505" cy="437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6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Drumliinin</a:t>
            </a:r>
            <a:r>
              <a:rPr lang="en-US" dirty="0"/>
              <a:t> </a:t>
            </a:r>
            <a:r>
              <a:rPr lang="en-US" dirty="0" err="1"/>
              <a:t>rakenne</a:t>
            </a:r>
            <a:endParaRPr lang="en-US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3" y="1412776"/>
            <a:ext cx="7288033" cy="456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67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Maisema</a:t>
            </a:r>
            <a:r>
              <a:rPr lang="en-US" dirty="0"/>
              <a:t> </a:t>
            </a:r>
            <a:r>
              <a:rPr lang="en-US" dirty="0" err="1"/>
              <a:t>mannerjäätikön</a:t>
            </a:r>
            <a:r>
              <a:rPr lang="en-US" dirty="0"/>
              <a:t> </a:t>
            </a:r>
            <a:r>
              <a:rPr lang="en-US" dirty="0" err="1"/>
              <a:t>sulamisvaiheen</a:t>
            </a:r>
            <a:r>
              <a:rPr lang="en-US" dirty="0"/>
              <a:t> </a:t>
            </a:r>
            <a:r>
              <a:rPr lang="en-US" dirty="0" err="1"/>
              <a:t>aikana</a:t>
            </a:r>
            <a:endParaRPr lang="en-US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344653" cy="448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0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Maisema</a:t>
            </a:r>
            <a:r>
              <a:rPr lang="en-US" dirty="0"/>
              <a:t> </a:t>
            </a:r>
            <a:r>
              <a:rPr lang="en-US" dirty="0" err="1"/>
              <a:t>jään</a:t>
            </a:r>
            <a:r>
              <a:rPr lang="en-US" dirty="0"/>
              <a:t> </a:t>
            </a:r>
            <a:r>
              <a:rPr lang="en-US" dirty="0" err="1"/>
              <a:t>sulamisen</a:t>
            </a:r>
            <a:r>
              <a:rPr lang="en-US" dirty="0"/>
              <a:t> </a:t>
            </a:r>
            <a:r>
              <a:rPr lang="en-US" dirty="0" err="1"/>
              <a:t>jälkeen</a:t>
            </a:r>
            <a:endParaRPr lang="en-US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453215" cy="477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4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Harjun</a:t>
            </a:r>
            <a:r>
              <a:rPr lang="en-US" dirty="0"/>
              <a:t> </a:t>
            </a:r>
            <a:r>
              <a:rPr lang="en-US" dirty="0" err="1"/>
              <a:t>synty</a:t>
            </a:r>
            <a:endParaRPr lang="en-US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69366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80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Jäätikköjoen suiston ja supan synty</a:t>
            </a:r>
            <a:endParaRPr lang="en-US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9998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60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/>
              <a:t>Säteilyn tulokulman vaikutus maanpinnalle tulevan säteilyn määrään</a:t>
            </a:r>
            <a:endParaRPr lang="en-US" sz="3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3" y="1919986"/>
            <a:ext cx="7956376" cy="380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23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Reunamuodostuman</a:t>
            </a:r>
            <a:r>
              <a:rPr lang="en-US" dirty="0"/>
              <a:t> </a:t>
            </a:r>
            <a:r>
              <a:rPr lang="en-US" dirty="0" err="1"/>
              <a:t>synty</a:t>
            </a:r>
            <a:endParaRPr lang="en-US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69404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27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5050904" cy="2146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Maankohoaminen</a:t>
            </a:r>
            <a:endParaRPr lang="en-US" dirty="0"/>
          </a:p>
          <a:p>
            <a:r>
              <a:rPr lang="en-US" dirty="0" err="1"/>
              <a:t>Vaasan</a:t>
            </a:r>
            <a:r>
              <a:rPr lang="en-US" dirty="0"/>
              <a:t> </a:t>
            </a:r>
            <a:r>
              <a:rPr lang="en-US" dirty="0" err="1"/>
              <a:t>rannikolla</a:t>
            </a:r>
            <a:endParaRPr lang="en-US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6632"/>
            <a:ext cx="2149599" cy="657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43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 Geer -</a:t>
            </a:r>
            <a:r>
              <a:rPr lang="en-US" dirty="0" err="1"/>
              <a:t>moreenin</a:t>
            </a:r>
            <a:r>
              <a:rPr lang="en-US" dirty="0"/>
              <a:t> </a:t>
            </a:r>
            <a:r>
              <a:rPr lang="en-US" dirty="0" err="1"/>
              <a:t>synty</a:t>
            </a:r>
            <a:endParaRPr lang="en-US" dirty="0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861894" cy="504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68832" cy="557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58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35693" y="1628800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800" dirty="0"/>
              <a:t>Maisemaa muokkaavat geologiset, ekologiset ja kulttuuriset tekijät</a:t>
            </a:r>
            <a:endParaRPr lang="en-US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800" dirty="0"/>
              <a:t>Luonnonmaisemaan vaikuttavat: pinnanmuodot, vesialueet ja kasvillisuus</a:t>
            </a:r>
            <a:endParaRPr lang="en-US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800" dirty="0"/>
              <a:t>Endogeeniset tekijät: korkeat ja jyrkät muodot, eksogeeniset tasoittavat niitä</a:t>
            </a:r>
            <a:endParaRPr lang="en-US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800" dirty="0"/>
              <a:t>Alueen ilmasto ja maaperä → kasvillisuus</a:t>
            </a:r>
            <a:endParaRPr lang="en-US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800" dirty="0"/>
              <a:t>Kartan tulkinta: karttamerkit</a:t>
            </a:r>
            <a:endParaRPr lang="en-US" sz="28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800" dirty="0"/>
              <a:t>pinnanmuodot korkeuskäyrillä</a:t>
            </a:r>
            <a:endParaRPr lang="en-US" sz="28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800" dirty="0"/>
              <a:t>vesi ja kasvillisuus myös väreillä</a:t>
            </a:r>
            <a:endParaRPr lang="en-US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68871"/>
            <a:ext cx="8667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7458"/>
            <a:ext cx="5181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66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66651"/>
            <a:ext cx="7404323" cy="581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0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02241" cy="511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8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3826768" cy="25782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päämaisema-alueet</a:t>
            </a:r>
            <a:endParaRPr lang="en-US" dirty="0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8680"/>
            <a:ext cx="3107407" cy="570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02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12101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Auringon</a:t>
            </a:r>
            <a:r>
              <a:rPr lang="en-US" sz="3600" dirty="0"/>
              <a:t> rata </a:t>
            </a:r>
            <a:r>
              <a:rPr lang="en-US" sz="3600" dirty="0" err="1"/>
              <a:t>taivaalla</a:t>
            </a:r>
            <a:r>
              <a:rPr lang="en-US" sz="3600" dirty="0"/>
              <a:t> </a:t>
            </a:r>
            <a:r>
              <a:rPr lang="en-US" sz="3600" dirty="0" err="1"/>
              <a:t>kevätpäiväntasauksena</a:t>
            </a:r>
            <a:endParaRPr lang="en-US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3137"/>
            <a:ext cx="8374310" cy="406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94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Maapallo</a:t>
            </a:r>
            <a:r>
              <a:rPr lang="en-US" sz="3600" dirty="0"/>
              <a:t> on </a:t>
            </a:r>
            <a:r>
              <a:rPr lang="en-US" sz="3600" dirty="0" err="1"/>
              <a:t>jaettu</a:t>
            </a:r>
            <a:r>
              <a:rPr lang="en-US" sz="3600" dirty="0"/>
              <a:t> </a:t>
            </a:r>
            <a:r>
              <a:rPr lang="en-US" sz="3600" dirty="0" err="1"/>
              <a:t>aikavyöhykkeisiin</a:t>
            </a:r>
            <a:endParaRPr lang="en-US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359820" cy="416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22337"/>
            <a:ext cx="41338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7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60507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Aikavyöhykkeet</a:t>
            </a:r>
            <a:endParaRPr lang="en-US" sz="3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424936" cy="487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64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971600" y="40466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/>
              <a:t>Maanpinnan</a:t>
            </a:r>
            <a:r>
              <a:rPr lang="en-US" sz="4000" dirty="0" smtClean="0"/>
              <a:t> </a:t>
            </a:r>
            <a:r>
              <a:rPr lang="en-US" sz="4000" dirty="0" err="1" smtClean="0"/>
              <a:t>pyörimisnopeuksia</a:t>
            </a:r>
            <a:endParaRPr lang="en-US" sz="4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4591025" cy="45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60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971600" y="40466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/>
              <a:t>Coriolisilmiö</a:t>
            </a:r>
            <a:endParaRPr lang="en-US" sz="4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866994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5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971600" y="40466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/>
              <a:t>Vuorovesi-ilmiö</a:t>
            </a:r>
            <a:endParaRPr lang="en-US" sz="4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23" y="1196752"/>
            <a:ext cx="55054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5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971600" y="40466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/>
              <a:t>Vuorovesi-ilmiö</a:t>
            </a:r>
            <a:endParaRPr lang="en-US" sz="4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8" y="1628800"/>
            <a:ext cx="386499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574" y="1628801"/>
            <a:ext cx="380121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8" y="4180247"/>
            <a:ext cx="3864993" cy="254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23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64" y="1268760"/>
            <a:ext cx="3955605" cy="534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87287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 err="1" smtClean="0"/>
              <a:t>Geomedia</a:t>
            </a:r>
            <a:r>
              <a:rPr lang="fi-FI" dirty="0" smtClean="0"/>
              <a:t> tarkoittaa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8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971600" y="40466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/>
              <a:t>Kesäaikaa</a:t>
            </a:r>
            <a:r>
              <a:rPr lang="en-US" sz="4000" dirty="0"/>
              <a:t> </a:t>
            </a:r>
            <a:r>
              <a:rPr lang="en-US" sz="4000" dirty="0" err="1"/>
              <a:t>käyttävät</a:t>
            </a:r>
            <a:r>
              <a:rPr lang="en-US" sz="4000" dirty="0"/>
              <a:t> </a:t>
            </a:r>
            <a:r>
              <a:rPr lang="en-US" sz="4000" dirty="0" err="1"/>
              <a:t>valtiot</a:t>
            </a:r>
            <a:endParaRPr lang="en-US" sz="4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276350"/>
            <a:ext cx="77247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0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60721" y="1628800"/>
            <a:ext cx="8064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Ilmakehäeli</a:t>
            </a:r>
            <a:r>
              <a:rPr lang="fi-FI" sz="2400" dirty="0"/>
              <a:t> atmosfääri: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/>
              <a:t>koostuu typestä, hapesta, erilaisista jakokaasuista, hiilidioksidista ja vesihöyrystä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/>
              <a:t>alaosa tasalaatuinen homosfääri, yläosa heterosfääri, jossa kaasut eri kerroksina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/>
              <a:t>lämpötilan mukaan jaetaan: troposfääri, stratosfääri, </a:t>
            </a:r>
            <a:r>
              <a:rPr lang="fi-FI" sz="2400" dirty="0" err="1"/>
              <a:t>mesosfääri</a:t>
            </a:r>
            <a:r>
              <a:rPr lang="fi-FI" sz="2400" dirty="0"/>
              <a:t> ja termosfääri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/>
              <a:t>yläosan kerrokset suojaavat Auringon haitalliselta säteilyltä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/>
              <a:t>stratosfäärissä UV-säteilyltä suojaava otsonikerros</a:t>
            </a:r>
            <a:endParaRPr lang="en-US" sz="2400" dirty="0"/>
          </a:p>
          <a:p>
            <a:pPr lvl="0"/>
            <a:endParaRPr lang="en-US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524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01067"/>
            <a:ext cx="32289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46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395536" y="260648"/>
            <a:ext cx="806489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 smtClean="0"/>
              <a:t>Tuuli:</a:t>
            </a:r>
            <a:endParaRPr lang="en-US" sz="2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 smtClean="0"/>
              <a:t>syntyy ilmanpaine-eroista</a:t>
            </a:r>
            <a:endParaRPr lang="en-US" sz="2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 smtClean="0"/>
              <a:t>suunta korkeapaineesta matalapaineeseen</a:t>
            </a:r>
            <a:endParaRPr lang="en-US" sz="2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 smtClean="0"/>
              <a:t>suuntaan vaikuttavat myös </a:t>
            </a:r>
            <a:r>
              <a:rPr lang="fi-FI" sz="2400" dirty="0" err="1" smtClean="0"/>
              <a:t>coriolisilmiö</a:t>
            </a:r>
            <a:r>
              <a:rPr lang="fi-FI" sz="2400" dirty="0" smtClean="0"/>
              <a:t>, kitka ja Maan vetovoima</a:t>
            </a:r>
            <a:endParaRPr lang="en-U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 smtClean="0"/>
              <a:t>Ilmanpainealueet ja planetaariset tuulet:</a:t>
            </a:r>
            <a:endParaRPr lang="en-US" sz="2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 smtClean="0"/>
              <a:t>päiväntasaajan alueella pysyvä matalapaineen alue ja navoilla pysyvät korkeapaineen alueet</a:t>
            </a:r>
            <a:endParaRPr lang="en-US" sz="2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 smtClean="0"/>
              <a:t>hepoasteiden korkeapaineen alueilta pasaatituulet päiväntasaajan alueelle ja länsituulet navoille päin</a:t>
            </a:r>
            <a:endParaRPr lang="en-US" sz="2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 smtClean="0"/>
              <a:t>polaaririntamassa hepoasteilta tulevat länsituulet kohtaavat navoilta puhaltavat itätuulet</a:t>
            </a:r>
            <a:endParaRPr lang="en-US" sz="2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 smtClean="0"/>
              <a:t>troposfäärin yläosassa suihkuvirtaukset vaikuttavat polaaririntaman matala- ja korkeapaineiden syntyyn</a:t>
            </a:r>
            <a:endParaRPr lang="en-U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 smtClean="0"/>
              <a:t>Monsuunituulet alueellisia vuodenaikaistuulia</a:t>
            </a:r>
            <a:endParaRPr lang="en-U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 smtClean="0"/>
              <a:t>Paikallistuulet pienialaisia ja lyhytkestoisia</a:t>
            </a:r>
            <a:endParaRPr lang="en-US" sz="2400" dirty="0" smtClean="0"/>
          </a:p>
          <a:p>
            <a:pPr lvl="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754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323528" y="404664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Ilmakehän</a:t>
            </a:r>
            <a:r>
              <a:rPr lang="en-US" sz="3600" dirty="0"/>
              <a:t> </a:t>
            </a:r>
            <a:r>
              <a:rPr lang="en-US" sz="3600" dirty="0" err="1" smtClean="0"/>
              <a:t>kaasukoostumus</a:t>
            </a:r>
            <a:r>
              <a:rPr lang="en-US" sz="3600" dirty="0" smtClean="0"/>
              <a:t> </a:t>
            </a:r>
            <a:r>
              <a:rPr lang="en-US" sz="3600" dirty="0" err="1" smtClean="0"/>
              <a:t>homosfäärissä</a:t>
            </a:r>
            <a:endParaRPr lang="en-US" sz="3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34099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54831"/>
            <a:ext cx="376237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2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179512" y="404665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800" dirty="0"/>
              <a:t>Ilmakehän rakenne ja kerrokset lämpötilojen mukaan</a:t>
            </a:r>
            <a:endParaRPr lang="en-US" sz="28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3240360" cy="509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07121"/>
            <a:ext cx="3092118" cy="472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3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971600" y="40466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/>
              <a:t>Tuulen</a:t>
            </a:r>
            <a:r>
              <a:rPr lang="en-US" sz="4000" dirty="0" smtClean="0"/>
              <a:t> </a:t>
            </a:r>
            <a:r>
              <a:rPr lang="en-US" sz="4000" dirty="0" err="1" smtClean="0"/>
              <a:t>synty</a:t>
            </a:r>
            <a:endParaRPr lang="en-US" sz="4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7" y="1412776"/>
            <a:ext cx="3584228" cy="475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04" y="4149080"/>
            <a:ext cx="29622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3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971600" y="404664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/>
              <a:t>Tuulen</a:t>
            </a:r>
            <a:r>
              <a:rPr lang="en-US" sz="3600" dirty="0"/>
              <a:t> </a:t>
            </a:r>
            <a:r>
              <a:rPr lang="en-US" sz="3600" dirty="0" err="1"/>
              <a:t>suunnat</a:t>
            </a:r>
            <a:r>
              <a:rPr lang="en-US" sz="3600" dirty="0"/>
              <a:t> </a:t>
            </a:r>
            <a:r>
              <a:rPr lang="en-US" sz="3600" dirty="0" err="1" smtClean="0"/>
              <a:t>eri</a:t>
            </a:r>
            <a:r>
              <a:rPr lang="en-US" sz="3600" dirty="0" smtClean="0"/>
              <a:t> </a:t>
            </a:r>
            <a:r>
              <a:rPr lang="en-US" sz="3600" dirty="0" err="1" smtClean="0"/>
              <a:t>pallonpuoliskoilla</a:t>
            </a:r>
            <a:endParaRPr lang="en-US" sz="36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63" y="1340768"/>
            <a:ext cx="43624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02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971600" y="40466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/>
              <a:t>Planetaariset</a:t>
            </a:r>
            <a:r>
              <a:rPr lang="en-US" sz="4000" dirty="0"/>
              <a:t> </a:t>
            </a:r>
            <a:r>
              <a:rPr lang="en-US" sz="4000" dirty="0" err="1"/>
              <a:t>tuulet</a:t>
            </a:r>
            <a:endParaRPr lang="en-US" sz="40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53" y="1118730"/>
            <a:ext cx="5436269" cy="54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21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971600" y="40466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/>
              <a:t>Ilman</a:t>
            </a:r>
            <a:r>
              <a:rPr lang="en-US" sz="4000" dirty="0"/>
              <a:t> </a:t>
            </a:r>
            <a:r>
              <a:rPr lang="en-US" sz="4000" dirty="0" err="1"/>
              <a:t>kierto</a:t>
            </a:r>
            <a:r>
              <a:rPr lang="en-US" sz="4000" dirty="0"/>
              <a:t> </a:t>
            </a:r>
            <a:r>
              <a:rPr lang="en-US" sz="4000" dirty="0" err="1"/>
              <a:t>troposfäärissä</a:t>
            </a:r>
            <a:endParaRPr lang="en-US" sz="40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8316416" cy="223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77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683568" y="404664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/>
              <a:t>Esimerkki</a:t>
            </a:r>
            <a:r>
              <a:rPr lang="en-US" sz="4000" dirty="0"/>
              <a:t> </a:t>
            </a:r>
            <a:r>
              <a:rPr lang="en-US" sz="4000" dirty="0" err="1" smtClean="0"/>
              <a:t>olaarisuihkuvirtauksen</a:t>
            </a:r>
            <a:endParaRPr lang="en-US" sz="4000" dirty="0"/>
          </a:p>
          <a:p>
            <a:pPr algn="ctr"/>
            <a:r>
              <a:rPr lang="en-US" sz="4000" dirty="0" err="1"/>
              <a:t>kulusta</a:t>
            </a:r>
            <a:r>
              <a:rPr lang="en-US" sz="4000" dirty="0"/>
              <a:t> </a:t>
            </a:r>
            <a:r>
              <a:rPr lang="en-US" sz="4000" dirty="0" err="1" smtClean="0"/>
              <a:t>pohjoisella</a:t>
            </a:r>
            <a:r>
              <a:rPr lang="en-US" sz="4000" dirty="0" smtClean="0"/>
              <a:t> </a:t>
            </a:r>
            <a:r>
              <a:rPr lang="en-US" sz="4000" dirty="0" err="1" smtClean="0"/>
              <a:t>pallonpuoliskolla</a:t>
            </a:r>
            <a:endParaRPr lang="en-US" sz="40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7" y="1728103"/>
            <a:ext cx="51149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69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8184804" cy="330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457200" y="274638"/>
            <a:ext cx="8229600" cy="171420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Luonnonmaantieteen</a:t>
            </a:r>
            <a:r>
              <a:rPr lang="en-US" dirty="0"/>
              <a:t> </a:t>
            </a:r>
            <a:r>
              <a:rPr lang="en-US" dirty="0" err="1"/>
              <a:t>opiskelijoiden</a:t>
            </a:r>
            <a:r>
              <a:rPr lang="en-US" dirty="0"/>
              <a:t> </a:t>
            </a:r>
            <a:r>
              <a:rPr lang="en-US" dirty="0" err="1"/>
              <a:t>tutkimusaiheita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9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971600" y="40466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/>
              <a:t>Monsuunit</a:t>
            </a:r>
            <a:endParaRPr lang="en-US" sz="4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15557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366" y="2214562"/>
            <a:ext cx="4059074" cy="381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138" y="6165304"/>
            <a:ext cx="14859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5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971600" y="263550"/>
            <a:ext cx="698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3200" dirty="0"/>
              <a:t>Päiväntasaajan matalan sijainti tammikuussa ja heinäkuussa</a:t>
            </a:r>
            <a:endParaRPr lang="en-US" sz="32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667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38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971600" y="40466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/>
              <a:t>Maa</a:t>
            </a:r>
            <a:r>
              <a:rPr lang="en-US" sz="4000" dirty="0"/>
              <a:t>- ja </a:t>
            </a:r>
            <a:r>
              <a:rPr lang="en-US" sz="4000" dirty="0" err="1"/>
              <a:t>merituuli</a:t>
            </a:r>
            <a:endParaRPr lang="en-US" sz="40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548209" cy="254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27344"/>
            <a:ext cx="4548209" cy="25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6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971600" y="40466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Laakso- ja </a:t>
            </a:r>
            <a:r>
              <a:rPr lang="en-US" sz="4000" dirty="0" err="1" smtClean="0"/>
              <a:t>vuorituuli</a:t>
            </a:r>
            <a:endParaRPr lang="en-US" sz="4000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24430"/>
            <a:ext cx="4405416" cy="324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24430"/>
            <a:ext cx="4296730" cy="323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2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971600" y="40466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/>
              <a:t>Kylmä</a:t>
            </a:r>
            <a:r>
              <a:rPr lang="en-US" sz="4000" dirty="0" smtClean="0"/>
              <a:t> </a:t>
            </a:r>
            <a:r>
              <a:rPr lang="en-US" sz="4000" dirty="0" err="1" smtClean="0"/>
              <a:t>laskutuuli</a:t>
            </a:r>
            <a:endParaRPr lang="en-US" sz="40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38957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2276872"/>
            <a:ext cx="39243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971600" y="40466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/>
              <a:t>Lämmin</a:t>
            </a:r>
            <a:r>
              <a:rPr lang="en-US" sz="4000" dirty="0" smtClean="0"/>
              <a:t> </a:t>
            </a:r>
            <a:r>
              <a:rPr lang="en-US" sz="4000" dirty="0" err="1" smtClean="0"/>
              <a:t>laskutuuli</a:t>
            </a:r>
            <a:endParaRPr lang="en-US" sz="40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96944" cy="403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0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179512" y="404664"/>
            <a:ext cx="33843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/>
              <a:t>Ilmakehä</a:t>
            </a:r>
            <a:r>
              <a:rPr lang="en-US" sz="4000" dirty="0"/>
              <a:t> </a:t>
            </a:r>
            <a:r>
              <a:rPr lang="en-US" sz="4000" dirty="0" err="1"/>
              <a:t>vaikuttaa</a:t>
            </a:r>
            <a:endParaRPr lang="en-US" sz="4000" dirty="0"/>
          </a:p>
          <a:p>
            <a:r>
              <a:rPr lang="en-US" sz="4000" dirty="0" err="1"/>
              <a:t>Auringosta</a:t>
            </a:r>
            <a:r>
              <a:rPr lang="en-US" sz="4000" dirty="0"/>
              <a:t> </a:t>
            </a:r>
            <a:r>
              <a:rPr lang="en-US" sz="4000" dirty="0" err="1"/>
              <a:t>saapuvaan</a:t>
            </a:r>
            <a:r>
              <a:rPr lang="en-US" sz="4000" dirty="0"/>
              <a:t> </a:t>
            </a:r>
            <a:r>
              <a:rPr lang="en-US" sz="4000" dirty="0" err="1"/>
              <a:t>säteilyyn</a:t>
            </a:r>
            <a:endParaRPr lang="en-US" sz="40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6318"/>
            <a:ext cx="5201049" cy="600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60721" y="1844824"/>
            <a:ext cx="80648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400" dirty="0" smtClean="0"/>
              <a:t>Luonnonmaantiede tutkii luontoa, sen toimintaa ja muutoksia.</a:t>
            </a: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400" dirty="0" smtClean="0"/>
              <a:t>Vesikehä </a:t>
            </a:r>
            <a:r>
              <a:rPr lang="fi-FI" sz="2400" dirty="0"/>
              <a:t>(hydrosfääri): 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/>
              <a:t>meret 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/>
              <a:t>mantereiden ja ilmakehän vesi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/>
              <a:t>Maapallon vesi:  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/>
              <a:t>valtamerten suolainen vesi n. 97 %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/>
              <a:t>suolaton eli makea vesi n. 3 %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/>
              <a:t>Veden kiertokulku: 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/>
              <a:t>veden olomuodon muutokset ja liike vesivarastosta toiseen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/>
              <a:t>Auringon lämpöenergia ja Maan painovoima saavat veden </a:t>
            </a:r>
            <a:r>
              <a:rPr lang="fi-FI" sz="2400" dirty="0" smtClean="0"/>
              <a:t>liikkeelle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43941"/>
            <a:ext cx="792088" cy="76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13209"/>
            <a:ext cx="6136933" cy="70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5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755576" y="404664"/>
            <a:ext cx="7632848" cy="6048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 smtClean="0"/>
              <a:t>Sateen synnyn edellytykset: </a:t>
            </a:r>
            <a:endParaRPr lang="en-US" sz="20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000" dirty="0" smtClean="0"/>
              <a:t>suhteellinen kosteus 100 %</a:t>
            </a:r>
            <a:endParaRPr lang="en-US" sz="20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000" dirty="0" smtClean="0"/>
              <a:t>tiivistymishiukkasia</a:t>
            </a:r>
            <a:endParaRPr lang="en-US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 smtClean="0"/>
              <a:t>Sadetta esiintyy alueilla, joilla kostea ilma kohoaa ja jäähtyy. </a:t>
            </a:r>
            <a:endParaRPr lang="en-US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 smtClean="0"/>
              <a:t>Sadetyypit: </a:t>
            </a:r>
            <a:endParaRPr lang="en-US" sz="20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000" dirty="0" err="1" smtClean="0"/>
              <a:t>konvektiosateet</a:t>
            </a:r>
            <a:endParaRPr lang="en-US" sz="20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000" dirty="0" err="1" smtClean="0"/>
              <a:t>orografiset</a:t>
            </a:r>
            <a:r>
              <a:rPr lang="fi-FI" sz="2000" dirty="0" smtClean="0"/>
              <a:t> sateet</a:t>
            </a:r>
            <a:endParaRPr lang="en-US" sz="20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000" dirty="0" smtClean="0"/>
              <a:t>rintamasateet</a:t>
            </a:r>
            <a:endParaRPr lang="en-US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 smtClean="0"/>
              <a:t>Sateisimmat alueet: </a:t>
            </a:r>
            <a:endParaRPr lang="en-US" sz="20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000" dirty="0" err="1" smtClean="0"/>
              <a:t>konvektiosateiden</a:t>
            </a:r>
            <a:r>
              <a:rPr lang="fi-FI" sz="2000" dirty="0" smtClean="0"/>
              <a:t> alueet</a:t>
            </a:r>
            <a:endParaRPr lang="en-US" sz="20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000" dirty="0" smtClean="0"/>
              <a:t>lämpimien merivirtojen alueet</a:t>
            </a:r>
            <a:endParaRPr lang="en-US" sz="20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000" dirty="0" smtClean="0"/>
              <a:t>monsuunialueet</a:t>
            </a:r>
            <a:endParaRPr lang="en-US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 smtClean="0"/>
              <a:t>Vähäsateisimmat alueet: </a:t>
            </a:r>
            <a:endParaRPr lang="en-US" sz="20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000" dirty="0" smtClean="0"/>
              <a:t>pysyvien korkeapaineiden alueet</a:t>
            </a:r>
            <a:endParaRPr lang="en-US" sz="20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000" dirty="0" smtClean="0"/>
              <a:t>kylmien merivirtojen alueet</a:t>
            </a:r>
            <a:endParaRPr lang="en-US" sz="20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000" dirty="0" smtClean="0"/>
              <a:t>mantereiden keskiosat</a:t>
            </a:r>
            <a:endParaRPr lang="en-US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 smtClean="0"/>
              <a:t>Planetaariset tuulet saavat merten pintaosien vedet liikkeelle -&gt; merivirrat -&gt; vaikutus ilmastoihin</a:t>
            </a:r>
            <a:endParaRPr lang="en-US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 smtClean="0"/>
              <a:t>Tuulet ja meriveden tiheyserot -&gt; merien pystyvirtaukset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86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Veden</a:t>
            </a:r>
            <a:r>
              <a:rPr lang="en-US" dirty="0"/>
              <a:t> </a:t>
            </a:r>
            <a:r>
              <a:rPr lang="en-US" dirty="0" err="1"/>
              <a:t>olomuotojen</a:t>
            </a:r>
            <a:r>
              <a:rPr lang="en-US" dirty="0"/>
              <a:t> </a:t>
            </a:r>
            <a:r>
              <a:rPr lang="en-US" dirty="0" err="1"/>
              <a:t>muutokset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6" y="1196752"/>
            <a:ext cx="7884368" cy="491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4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35" y="379939"/>
            <a:ext cx="7334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51389"/>
            <a:ext cx="4752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323528" y="1556792"/>
            <a:ext cx="86409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400" dirty="0" smtClean="0"/>
              <a:t>Auringon </a:t>
            </a:r>
            <a:r>
              <a:rPr lang="fi-FI" sz="2400" dirty="0"/>
              <a:t>pinnalta säteilee energiaa pääasiassa 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/>
              <a:t>näkyvänä valona </a:t>
            </a:r>
            <a:endParaRPr lang="en-US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/>
              <a:t>infrapunasäteilynä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/>
              <a:t>Maan liikkeet avaruudessa aiheuttavat planetaarisia ilmiöitä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/>
              <a:t>Vuodenaikojen vaihtelun syyt</a:t>
            </a: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fi-FI" sz="2400" dirty="0" smtClean="0"/>
              <a:t>Maan </a:t>
            </a:r>
            <a:r>
              <a:rPr lang="fi-FI" sz="2400" dirty="0"/>
              <a:t>pyörimisakseli on 66,5 ° vinossa kulmassa kiertoradan tasoon nähden</a:t>
            </a: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fi-FI" sz="2400" dirty="0" smtClean="0"/>
              <a:t>Maa </a:t>
            </a:r>
            <a:r>
              <a:rPr lang="fi-FI" sz="2400" dirty="0"/>
              <a:t>pysyy samaan suuntaan kallistuneena, kun se kiertää Auringon ympäri</a:t>
            </a:r>
            <a:endParaRPr lang="en-US" sz="2400" dirty="0"/>
          </a:p>
          <a:p>
            <a:pPr lvl="0"/>
            <a:r>
              <a:rPr lang="fi-FI" sz="2400" dirty="0" err="1" smtClean="0">
                <a:sym typeface="Wingdings" panose="05000000000000000000" pitchFamily="2" charset="2"/>
              </a:rPr>
              <a:t></a:t>
            </a:r>
            <a:r>
              <a:rPr lang="fi-FI" sz="2400" dirty="0" err="1" smtClean="0"/>
              <a:t>pohjoinen</a:t>
            </a:r>
            <a:r>
              <a:rPr lang="fi-FI" sz="2400" dirty="0" smtClean="0"/>
              <a:t> </a:t>
            </a:r>
            <a:r>
              <a:rPr lang="fi-FI" sz="2400" dirty="0"/>
              <a:t>ja eteläinen pallonpuolisko saavat vuorotellen enemmän Auringon </a:t>
            </a:r>
            <a:r>
              <a:rPr lang="fi-FI" sz="2400" dirty="0" smtClean="0"/>
              <a:t>säteilyä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667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Veden</a:t>
            </a:r>
            <a:r>
              <a:rPr lang="en-US" dirty="0"/>
              <a:t> </a:t>
            </a:r>
            <a:r>
              <a:rPr lang="en-US" dirty="0" err="1"/>
              <a:t>kiertokulku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980728"/>
            <a:ext cx="5544616" cy="56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21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Makean</a:t>
            </a:r>
            <a:r>
              <a:rPr lang="en-US" sz="4000" dirty="0"/>
              <a:t> </a:t>
            </a:r>
            <a:r>
              <a:rPr lang="en-US" sz="4000" dirty="0" err="1"/>
              <a:t>veden</a:t>
            </a:r>
            <a:r>
              <a:rPr lang="en-US" sz="4000" dirty="0"/>
              <a:t> </a:t>
            </a:r>
            <a:r>
              <a:rPr lang="en-US" sz="4000" dirty="0" err="1"/>
              <a:t>varastot</a:t>
            </a:r>
            <a:r>
              <a:rPr lang="en-US" sz="4000" dirty="0"/>
              <a:t> </a:t>
            </a:r>
            <a:r>
              <a:rPr lang="en-US" sz="4000" dirty="0" err="1"/>
              <a:t>maapallolla</a:t>
            </a:r>
            <a:endParaRPr lang="en-US" sz="40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368089" cy="497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22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Maaperän</a:t>
            </a:r>
            <a:r>
              <a:rPr lang="en-US" dirty="0"/>
              <a:t> </a:t>
            </a:r>
            <a:r>
              <a:rPr lang="en-US" dirty="0" err="1"/>
              <a:t>vesi</a:t>
            </a:r>
            <a:r>
              <a:rPr lang="en-US" dirty="0"/>
              <a:t> ja </a:t>
            </a:r>
            <a:r>
              <a:rPr lang="en-US" dirty="0" err="1"/>
              <a:t>pohjavesi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530779" cy="525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6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Kyllästyskosteus</a:t>
            </a:r>
            <a:r>
              <a:rPr lang="en-US" dirty="0"/>
              <a:t> ja </a:t>
            </a:r>
            <a:r>
              <a:rPr lang="en-US" dirty="0" err="1"/>
              <a:t>kastepistelämpötila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78" y="2276872"/>
            <a:ext cx="513397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35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Konvektiosade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1124744"/>
            <a:ext cx="6984776" cy="518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5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Orografinen</a:t>
            </a:r>
            <a:r>
              <a:rPr lang="en-US" dirty="0"/>
              <a:t> </a:t>
            </a:r>
            <a:r>
              <a:rPr lang="en-US" dirty="0" err="1"/>
              <a:t>sade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16993"/>
            <a:ext cx="8686800" cy="407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73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Rintamasateet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6408712" cy="274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86706"/>
            <a:ext cx="6408712" cy="271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32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3970784" cy="25782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000" dirty="0"/>
              <a:t>Sateiset ja kuivat alueet maapallolla</a:t>
            </a:r>
            <a:endParaRPr lang="en-US" sz="40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07" y="283394"/>
            <a:ext cx="4277917" cy="648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24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 smtClean="0"/>
              <a:t>Sateiden jakautuminen maapallolla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5" y="1556792"/>
            <a:ext cx="8564661" cy="46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86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000" dirty="0"/>
              <a:t>Maapallon kuivimmat ja vähäsateisimmat alueet</a:t>
            </a:r>
            <a:endParaRPr lang="en-US" sz="40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72304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44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323528" y="1556792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 smtClean="0"/>
              <a:t>Maan pyörimisliikkeen seurauksia</a:t>
            </a:r>
            <a:endParaRPr lang="en-US" sz="24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fi-FI" sz="2400" dirty="0" smtClean="0"/>
              <a:t>yön ja päivän vaihtelu </a:t>
            </a:r>
            <a:endParaRPr lang="en-US" sz="24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fi-FI" sz="2400" dirty="0" smtClean="0"/>
              <a:t>taivaankappaleiden näennäinen liike taivaalla</a:t>
            </a:r>
            <a:endParaRPr lang="en-US" sz="24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fi-FI" sz="2400" dirty="0" err="1" smtClean="0"/>
              <a:t>coriolisilmiö</a:t>
            </a:r>
            <a:r>
              <a:rPr lang="fi-FI" sz="2400" dirty="0" smtClean="0"/>
              <a:t>: kääntää maanpinnan suuntaisia liikkeitä oikealle pohjoisella pallonpuoliskolla ja vasemmalle eteläisellä pallonpuoliskolla, ei vaikuta päiväntasaajan suuntaisiin liikkeisiin</a:t>
            </a:r>
            <a:endParaRPr lang="en-US" sz="24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fi-FI" sz="2400" dirty="0" smtClean="0"/>
              <a:t>vuorovesi-ilmiö yhdessä Maan, Kuun ja Auringon vetovoimien kanssa</a:t>
            </a:r>
            <a:endParaRPr lang="en-U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69311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Merenpohjan</a:t>
            </a:r>
            <a:r>
              <a:rPr lang="en-US" dirty="0"/>
              <a:t> </a:t>
            </a:r>
            <a:r>
              <a:rPr lang="en-US" dirty="0" err="1"/>
              <a:t>pinnanmuotoja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268760"/>
            <a:ext cx="779145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59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Valtameren</a:t>
            </a:r>
            <a:r>
              <a:rPr lang="en-US" dirty="0"/>
              <a:t> </a:t>
            </a:r>
            <a:r>
              <a:rPr lang="en-US" dirty="0" err="1"/>
              <a:t>pintaosien</a:t>
            </a:r>
            <a:r>
              <a:rPr lang="en-US" dirty="0"/>
              <a:t> </a:t>
            </a:r>
            <a:r>
              <a:rPr lang="en-US" dirty="0" err="1"/>
              <a:t>merivirrat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3" y="1308001"/>
            <a:ext cx="8280027" cy="525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5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Valtamerien</a:t>
            </a:r>
            <a:r>
              <a:rPr lang="en-US" dirty="0"/>
              <a:t> </a:t>
            </a:r>
            <a:r>
              <a:rPr lang="en-US" dirty="0" err="1"/>
              <a:t>pystyvirtausten</a:t>
            </a:r>
            <a:r>
              <a:rPr lang="en-US" dirty="0"/>
              <a:t> </a:t>
            </a:r>
            <a:r>
              <a:rPr lang="en-US" dirty="0" err="1"/>
              <a:t>synty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74" y="1412776"/>
            <a:ext cx="7567851" cy="443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9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Meriveden</a:t>
            </a:r>
            <a:r>
              <a:rPr lang="en-US" sz="4000" dirty="0"/>
              <a:t> </a:t>
            </a:r>
            <a:r>
              <a:rPr lang="en-US" sz="4000" dirty="0" err="1"/>
              <a:t>vajoaminen</a:t>
            </a:r>
            <a:r>
              <a:rPr lang="en-US" sz="4000" dirty="0"/>
              <a:t> </a:t>
            </a:r>
            <a:r>
              <a:rPr lang="en-US" sz="4000" dirty="0" err="1"/>
              <a:t>napa-alueella</a:t>
            </a:r>
            <a:endParaRPr lang="en-US" sz="40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5" y="1484784"/>
            <a:ext cx="7246930" cy="404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39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Kumpuaminen</a:t>
            </a:r>
            <a:r>
              <a:rPr lang="en-US" dirty="0"/>
              <a:t> </a:t>
            </a:r>
            <a:r>
              <a:rPr lang="en-US" dirty="0" err="1"/>
              <a:t>rannikolla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696744" cy="375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73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32787" y="1628800"/>
            <a:ext cx="80648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400" dirty="0"/>
              <a:t>Sää on lyhytaikainen ilmakehän tila</a:t>
            </a: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400" dirty="0"/>
              <a:t>Liikkuva matalapaineen alue eli sykloni:</a:t>
            </a: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/>
              <a:t>polaaririntamassa lämmin ilmamassa tekee kielekkeitä kylmän ilmamassan alueelle</a:t>
            </a: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/>
              <a:t>etureunassa lämmin rintama ja takareunassa kylmä rintama</a:t>
            </a: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 err="1"/>
              <a:t>okluusiorintama</a:t>
            </a:r>
            <a:r>
              <a:rPr lang="fi-FI" sz="2400" dirty="0"/>
              <a:t>: kylmä rintama on saanut lämpimän rintaman kiinni</a:t>
            </a: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/>
              <a:t>Suihkuvirtaukset vaikuttavat liikkuvien matalapaineiden kulkuun, vaikeuttavat pitkäaikaisten sääennusteiden laadintaa</a:t>
            </a: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400" dirty="0"/>
              <a:t>ENSO ja NAO: valtamerialueilla esiintyviä säähäiriöitä, seurauksina poikkeukselliset sateet tai kuivuus</a:t>
            </a:r>
            <a:endParaRPr lang="en-US" sz="24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28" y="492671"/>
            <a:ext cx="857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522" y="492671"/>
            <a:ext cx="2257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30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9" y="2132856"/>
            <a:ext cx="2589091" cy="26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2151139"/>
            <a:ext cx="2760658" cy="228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2132855"/>
            <a:ext cx="2612313" cy="230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27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Polaaririntamien</a:t>
            </a:r>
            <a:r>
              <a:rPr lang="en-US" dirty="0"/>
              <a:t> </a:t>
            </a:r>
            <a:r>
              <a:rPr lang="en-US" dirty="0" err="1"/>
              <a:t>sijainti</a:t>
            </a:r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82" y="1340768"/>
            <a:ext cx="5364435" cy="487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08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427984" y="995661"/>
            <a:ext cx="4114800" cy="142617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 smtClean="0"/>
              <a:t>Sääkartta</a:t>
            </a:r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4874"/>
            <a:ext cx="3600400" cy="569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2896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09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Liikkuva</a:t>
            </a:r>
            <a:r>
              <a:rPr lang="en-US" dirty="0"/>
              <a:t> </a:t>
            </a:r>
            <a:r>
              <a:rPr lang="en-US" dirty="0" err="1"/>
              <a:t>matalapaine</a:t>
            </a:r>
            <a:r>
              <a:rPr lang="en-US" dirty="0"/>
              <a:t> </a:t>
            </a:r>
            <a:r>
              <a:rPr lang="en-US" dirty="0" err="1"/>
              <a:t>sivulta</a:t>
            </a:r>
            <a:r>
              <a:rPr lang="en-US" dirty="0"/>
              <a:t> </a:t>
            </a:r>
            <a:r>
              <a:rPr lang="en-US" dirty="0" err="1"/>
              <a:t>katsottuna</a:t>
            </a: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916832"/>
            <a:ext cx="82677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8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2647182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tsikko 1"/>
          <p:cNvSpPr txBox="1">
            <a:spLocks/>
          </p:cNvSpPr>
          <p:nvPr/>
        </p:nvSpPr>
        <p:spPr>
          <a:xfrm>
            <a:off x="323528" y="548680"/>
            <a:ext cx="4762872" cy="26503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Sähkömagneettisen</a:t>
            </a:r>
            <a:endParaRPr lang="en-US" dirty="0"/>
          </a:p>
          <a:p>
            <a:r>
              <a:rPr lang="en-US" dirty="0" err="1"/>
              <a:t>säteilyn</a:t>
            </a:r>
            <a:r>
              <a:rPr lang="en-US" dirty="0"/>
              <a:t> </a:t>
            </a:r>
            <a:r>
              <a:rPr lang="en-US" dirty="0" err="1"/>
              <a:t>aallonpituudet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Okluusiorintama</a:t>
            </a:r>
            <a:r>
              <a:rPr lang="en-US" dirty="0"/>
              <a:t> </a:t>
            </a:r>
            <a:r>
              <a:rPr lang="en-US" dirty="0" err="1"/>
              <a:t>sivulta</a:t>
            </a:r>
            <a:r>
              <a:rPr lang="en-US" dirty="0"/>
              <a:t> </a:t>
            </a:r>
            <a:r>
              <a:rPr lang="en-US" dirty="0" err="1"/>
              <a:t>katsottuna</a:t>
            </a:r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47" y="1700808"/>
            <a:ext cx="81724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96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Liikkuvan</a:t>
            </a:r>
            <a:r>
              <a:rPr lang="en-US" dirty="0"/>
              <a:t> </a:t>
            </a:r>
            <a:r>
              <a:rPr lang="en-US" dirty="0" err="1"/>
              <a:t>matalapaineen</a:t>
            </a:r>
            <a:r>
              <a:rPr lang="en-US" dirty="0"/>
              <a:t> </a:t>
            </a:r>
            <a:r>
              <a:rPr lang="en-US" dirty="0" err="1"/>
              <a:t>vaiheet</a:t>
            </a:r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478606" cy="259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16" y="1154197"/>
            <a:ext cx="3600400" cy="263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45" y="3789038"/>
            <a:ext cx="3682727" cy="291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20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ENSO-</a:t>
            </a:r>
            <a:r>
              <a:rPr lang="en-US" dirty="0" err="1"/>
              <a:t>ilmiö</a:t>
            </a:r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728"/>
            <a:ext cx="5122912" cy="265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82" y="3672151"/>
            <a:ext cx="5156476" cy="263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71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El </a:t>
            </a:r>
            <a:r>
              <a:rPr lang="en-US" dirty="0" err="1"/>
              <a:t>Niñon</a:t>
            </a:r>
            <a:r>
              <a:rPr lang="en-US" dirty="0"/>
              <a:t> </a:t>
            </a:r>
            <a:r>
              <a:rPr lang="en-US" dirty="0" err="1"/>
              <a:t>vaikutukset</a:t>
            </a:r>
            <a:r>
              <a:rPr lang="en-US" dirty="0"/>
              <a:t> </a:t>
            </a:r>
            <a:r>
              <a:rPr lang="en-US" dirty="0" err="1"/>
              <a:t>sademääriin</a:t>
            </a:r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0" y="1556793"/>
            <a:ext cx="873642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9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NAO </a:t>
            </a:r>
            <a:r>
              <a:rPr lang="en-US" dirty="0" err="1"/>
              <a:t>vaikuttaa</a:t>
            </a:r>
            <a:r>
              <a:rPr lang="en-US" dirty="0"/>
              <a:t> </a:t>
            </a:r>
            <a:r>
              <a:rPr lang="en-US" dirty="0" err="1"/>
              <a:t>Euroopan</a:t>
            </a:r>
            <a:r>
              <a:rPr lang="en-US" dirty="0"/>
              <a:t> </a:t>
            </a:r>
            <a:r>
              <a:rPr lang="en-US" dirty="0" err="1"/>
              <a:t>säätiloihin</a:t>
            </a:r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2" y="1340768"/>
            <a:ext cx="8957295" cy="460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0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32787" y="1628800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400" dirty="0"/>
              <a:t>Maapallon lämpövyöhykkeet:</a:t>
            </a: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 smtClean="0"/>
              <a:t>trooppinen</a:t>
            </a: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 smtClean="0"/>
              <a:t>subtrooppinen</a:t>
            </a: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 smtClean="0"/>
              <a:t>lauhkea</a:t>
            </a: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 smtClean="0"/>
              <a:t>kylmä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dirty="0" smtClean="0"/>
              <a:t>Alueen </a:t>
            </a:r>
            <a:r>
              <a:rPr lang="fi-FI" sz="2400" dirty="0"/>
              <a:t>lämpötilaan vaikuttavat:</a:t>
            </a: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 smtClean="0"/>
              <a:t>Auringon </a:t>
            </a:r>
            <a:r>
              <a:rPr lang="fi-FI" sz="2400" dirty="0"/>
              <a:t>säteilyn tulokulma</a:t>
            </a: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 smtClean="0"/>
              <a:t>merien </a:t>
            </a:r>
            <a:r>
              <a:rPr lang="fi-FI" sz="2400" dirty="0"/>
              <a:t>ja mantereiden jakautuminen</a:t>
            </a: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 smtClean="0"/>
              <a:t>maanpinnan </a:t>
            </a:r>
            <a:r>
              <a:rPr lang="fi-FI" sz="2400" dirty="0"/>
              <a:t>laatu </a:t>
            </a:r>
            <a:endParaRPr lang="en-US" sz="24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 smtClean="0"/>
              <a:t>korkeus </a:t>
            </a:r>
            <a:r>
              <a:rPr lang="fi-FI" sz="2400" dirty="0"/>
              <a:t>merenpinnasta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dirty="0" smtClean="0"/>
              <a:t>Ilmastot </a:t>
            </a:r>
            <a:r>
              <a:rPr lang="fi-FI" sz="2400" dirty="0"/>
              <a:t>luokitellaan kuukausittaisten keskilämpötilojen ja sademäärien mukaan ilmastotyyppeihin</a:t>
            </a:r>
            <a:r>
              <a:rPr lang="fi-FI" sz="2400" dirty="0" smtClean="0"/>
              <a:t>.</a:t>
            </a:r>
            <a:endParaRPr lang="en-US" sz="2400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0688"/>
            <a:ext cx="8667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63550"/>
            <a:ext cx="50006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55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32787" y="1628800"/>
            <a:ext cx="806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 </a:t>
            </a:r>
            <a:endParaRPr lang="en-U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 smtClean="0"/>
              <a:t>Tietyn paikan ilmastoa kuvataan kuukausittaisia lämpötiloja ja sademääriä kuvaavalla ilmastodiagrammilla.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smtClean="0"/>
              <a:t> Lauhkeat ilmastot:</a:t>
            </a:r>
            <a:endParaRPr lang="en-US" sz="2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 err="1" smtClean="0"/>
              <a:t>mereiset</a:t>
            </a:r>
            <a:endParaRPr lang="en-US" sz="24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 smtClean="0"/>
              <a:t>mantereiset</a:t>
            </a:r>
            <a:endParaRPr lang="en-U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 smtClean="0"/>
              <a:t>Yleisimmin käytetty ilmastojen luokittelujärjestelmä on </a:t>
            </a:r>
            <a:r>
              <a:rPr lang="fi-FI" sz="2400" dirty="0" err="1" smtClean="0"/>
              <a:t>Köppenin</a:t>
            </a:r>
            <a:r>
              <a:rPr lang="fi-FI" sz="2400" dirty="0" smtClean="0"/>
              <a:t> ilmastoluokittelu.</a:t>
            </a:r>
            <a:endParaRPr lang="en-US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400" dirty="0" smtClean="0"/>
              <a:t>Ilmastonmuutos voi muuttaa ilmastoalueita ja -luokitteluja.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722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Lämpövyöhykkeet</a:t>
            </a:r>
            <a:endParaRPr 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2" y="1196752"/>
            <a:ext cx="7469316" cy="439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733256"/>
            <a:ext cx="66960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13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Mereisen</a:t>
            </a:r>
            <a:r>
              <a:rPr lang="en-US" dirty="0"/>
              <a:t> ja </a:t>
            </a:r>
            <a:r>
              <a:rPr lang="en-US" dirty="0" err="1"/>
              <a:t>mantereisen</a:t>
            </a:r>
            <a:r>
              <a:rPr lang="en-US" dirty="0"/>
              <a:t> </a:t>
            </a:r>
            <a:r>
              <a:rPr lang="en-US" dirty="0" err="1"/>
              <a:t>ilmaston</a:t>
            </a:r>
            <a:endParaRPr lang="en-US" dirty="0"/>
          </a:p>
          <a:p>
            <a:r>
              <a:rPr lang="en-US" dirty="0" err="1"/>
              <a:t>erot</a:t>
            </a:r>
            <a:r>
              <a:rPr lang="en-US" dirty="0"/>
              <a:t> </a:t>
            </a:r>
            <a:r>
              <a:rPr lang="en-US" dirty="0" err="1"/>
              <a:t>havaitsee</a:t>
            </a:r>
            <a:r>
              <a:rPr lang="en-US" dirty="0"/>
              <a:t>, kun </a:t>
            </a:r>
            <a:r>
              <a:rPr lang="en-US" dirty="0" err="1"/>
              <a:t>vertailee</a:t>
            </a:r>
            <a:endParaRPr lang="en-US" dirty="0"/>
          </a:p>
          <a:p>
            <a:r>
              <a:rPr lang="en-US" dirty="0" err="1" smtClean="0"/>
              <a:t>ilmastodiagrammeja</a:t>
            </a:r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24944"/>
            <a:ext cx="27813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94087"/>
            <a:ext cx="26003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2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2267744" y="274638"/>
            <a:ext cx="6563072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Köppenin</a:t>
            </a:r>
            <a:r>
              <a:rPr lang="en-US" dirty="0"/>
              <a:t> </a:t>
            </a:r>
            <a:r>
              <a:rPr lang="en-US" dirty="0" err="1"/>
              <a:t>ilmastoluokittelu</a:t>
            </a:r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6672592" cy="39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9" y="64244"/>
            <a:ext cx="1635706" cy="679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58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Aurinko</a:t>
            </a:r>
            <a:r>
              <a:rPr lang="en-US" sz="3600" dirty="0"/>
              <a:t> </a:t>
            </a:r>
            <a:r>
              <a:rPr lang="en-US" sz="3600" dirty="0" err="1"/>
              <a:t>säteilee</a:t>
            </a:r>
            <a:r>
              <a:rPr lang="en-US" sz="3600" dirty="0"/>
              <a:t> </a:t>
            </a:r>
            <a:r>
              <a:rPr lang="en-US" sz="3600" dirty="0" err="1"/>
              <a:t>energiaa</a:t>
            </a:r>
            <a:r>
              <a:rPr lang="en-US" sz="3600" dirty="0"/>
              <a:t> </a:t>
            </a:r>
            <a:r>
              <a:rPr lang="en-US" sz="3600" dirty="0" err="1"/>
              <a:t>avaruuteen</a:t>
            </a: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340768"/>
            <a:ext cx="68770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96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149817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Ilmastonmuutos</a:t>
            </a:r>
            <a:r>
              <a:rPr lang="en-US" dirty="0"/>
              <a:t> </a:t>
            </a:r>
            <a:r>
              <a:rPr lang="en-US" dirty="0" err="1"/>
              <a:t>muuttaa</a:t>
            </a:r>
            <a:r>
              <a:rPr lang="en-US" dirty="0"/>
              <a:t> </a:t>
            </a:r>
            <a:r>
              <a:rPr lang="en-US" dirty="0" err="1"/>
              <a:t>ilmastovyöhykkeiden</a:t>
            </a:r>
            <a:r>
              <a:rPr lang="en-US" dirty="0"/>
              <a:t> </a:t>
            </a:r>
            <a:r>
              <a:rPr lang="en-US" dirty="0" err="1"/>
              <a:t>rajoja</a:t>
            </a:r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1688"/>
            <a:ext cx="8699816" cy="330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40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32787" y="1628800"/>
            <a:ext cx="806489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/>
              <a:t>Maaperä on kallioperän päällä oleva irtaimesta maa-aineksesta koostuva seos: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 smtClean="0"/>
              <a:t>kallioperästä</a:t>
            </a:r>
            <a:r>
              <a:rPr lang="fi-FI" sz="2000" dirty="0"/>
              <a:t> rapautumalla irronnutta kivennäismaata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 smtClean="0"/>
              <a:t>kuolleiden </a:t>
            </a:r>
            <a:r>
              <a:rPr lang="fi-FI" sz="2000" dirty="0"/>
              <a:t>eliöiden jäänteistä syntynyttä eloperäistä </a:t>
            </a:r>
            <a:r>
              <a:rPr lang="fi-FI" sz="2000" dirty="0" smtClean="0"/>
              <a:t>ainesta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Maaperä </a:t>
            </a:r>
            <a:r>
              <a:rPr lang="fi-FI" sz="2000" dirty="0"/>
              <a:t>koostuu maalajeista: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 smtClean="0"/>
              <a:t>kivennäismaalajit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 smtClean="0"/>
              <a:t>eloperäiset </a:t>
            </a:r>
            <a:r>
              <a:rPr lang="fi-FI" sz="2000" dirty="0"/>
              <a:t>maalajit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Maannos </a:t>
            </a:r>
            <a:r>
              <a:rPr lang="fi-FI" sz="2000" dirty="0"/>
              <a:t>on maaperän yläosa, jossa on nähtävissä pitkän ajan kuluessa muodostunut kerroksellinen rakenne.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Eri </a:t>
            </a:r>
            <a:r>
              <a:rPr lang="fi-FI" sz="2000" dirty="0"/>
              <a:t>ilmastoalueilla on omat maannostyyppinsä.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Kasvillisuuteen </a:t>
            </a:r>
            <a:r>
              <a:rPr lang="fi-FI" sz="2000" dirty="0"/>
              <a:t>vaikuttavat: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 smtClean="0"/>
              <a:t>ilmasto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 smtClean="0"/>
              <a:t>maaperä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48680"/>
            <a:ext cx="43719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91" y="615355"/>
            <a:ext cx="8096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07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32787" y="1628800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Biomi</a:t>
            </a:r>
            <a:r>
              <a:rPr lang="fi-FI" sz="2000" dirty="0" smtClean="0"/>
              <a:t>= </a:t>
            </a:r>
            <a:r>
              <a:rPr lang="fi-FI" sz="2000" dirty="0" err="1" smtClean="0"/>
              <a:t>suurekosysteemi</a:t>
            </a:r>
            <a:r>
              <a:rPr lang="fi-FI" sz="2000" dirty="0"/>
              <a:t>, joka käsittää laajan alueen ilmaston, maaperän, kasvillisuuden ja muun eliöstön muodostaman kokonaisuuden.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Trooppiset </a:t>
            </a:r>
            <a:r>
              <a:rPr lang="fi-FI" sz="2000" dirty="0"/>
              <a:t>alueet: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 smtClean="0"/>
              <a:t>sademetsät </a:t>
            </a:r>
            <a:r>
              <a:rPr lang="fi-FI" sz="2000" dirty="0"/>
              <a:t>vaihtuvat savannien kautta lähes kasvittomiksi aavikoiksi.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Subtrooppiset </a:t>
            </a:r>
            <a:r>
              <a:rPr lang="fi-FI" sz="2000" dirty="0"/>
              <a:t>alueet: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 smtClean="0"/>
              <a:t>länsirannikoilla </a:t>
            </a:r>
            <a:r>
              <a:rPr lang="fi-FI" sz="2000" dirty="0"/>
              <a:t>nahkealehtistä kasvillisuutta 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 smtClean="0"/>
              <a:t>itärannikoilla </a:t>
            </a:r>
            <a:r>
              <a:rPr lang="fi-FI" sz="2000" dirty="0"/>
              <a:t>ikivihantia lehtimetsiä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Lauhkea </a:t>
            </a:r>
            <a:r>
              <a:rPr lang="fi-FI" sz="2000" dirty="0"/>
              <a:t>vyöhyke: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 smtClean="0"/>
              <a:t>sateisimmilla </a:t>
            </a:r>
            <a:r>
              <a:rPr lang="fi-FI" sz="2000" dirty="0"/>
              <a:t>alueilla on lehtimetsiä ja havumetsiä </a:t>
            </a:r>
            <a:endParaRPr lang="en-U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000" dirty="0" smtClean="0"/>
              <a:t>mantereiden </a:t>
            </a:r>
            <a:r>
              <a:rPr lang="fi-FI" sz="2000" dirty="0"/>
              <a:t>kuivissa sisäosissa aroja.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/>
              <a:t>Kylmällä </a:t>
            </a:r>
            <a:r>
              <a:rPr lang="fi-FI" sz="2000" dirty="0"/>
              <a:t>vyöhykkeellä ja korkealla vuoristoissa on puutonta tundrakasvillisuutta.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191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Maaperä</a:t>
            </a:r>
            <a:r>
              <a:rPr lang="en-US" dirty="0"/>
              <a:t> ja </a:t>
            </a:r>
            <a:r>
              <a:rPr lang="en-US" dirty="0" err="1"/>
              <a:t>kallioperä</a:t>
            </a:r>
            <a:endParaRPr lang="en-US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3728013" cy="48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94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 err="1" smtClean="0"/>
              <a:t>Geomedia</a:t>
            </a:r>
            <a:r>
              <a:rPr lang="fi-FI" dirty="0" smtClean="0"/>
              <a:t> tarkoittaa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Maalajien</a:t>
            </a:r>
            <a:r>
              <a:rPr lang="en-US" dirty="0"/>
              <a:t> </a:t>
            </a:r>
            <a:r>
              <a:rPr lang="en-US" dirty="0" err="1"/>
              <a:t>luokittelu</a:t>
            </a:r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340768"/>
            <a:ext cx="67818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22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Podsolimaannos</a:t>
            </a:r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622698" cy="43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0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Mustamultamaannos</a:t>
            </a:r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457900" cy="500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41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Latosolimaannos</a:t>
            </a:r>
            <a:endParaRPr lang="en-US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07" y="1146331"/>
            <a:ext cx="6969385" cy="494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16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Maapallon</a:t>
            </a:r>
            <a:r>
              <a:rPr lang="en-US" dirty="0"/>
              <a:t> </a:t>
            </a:r>
            <a:r>
              <a:rPr lang="en-US" dirty="0" err="1"/>
              <a:t>kasvillisuusalueet</a:t>
            </a:r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414103" cy="523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28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/>
              <a:t>Maan asento Aurinkoon nähden eri vuodenaikoina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81" y="1124744"/>
            <a:ext cx="8456637" cy="556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2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32787" y="1628800"/>
            <a:ext cx="806489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200" dirty="0"/>
              <a:t>maapallon kerrokset</a:t>
            </a:r>
            <a:endParaRPr lang="en-US" sz="2200" dirty="0"/>
          </a:p>
          <a:p>
            <a:pPr lvl="1"/>
            <a:r>
              <a:rPr lang="fi-FI" sz="2200" dirty="0"/>
              <a:t>ydin (lähinnä rautaa)</a:t>
            </a:r>
            <a:endParaRPr lang="en-US" sz="2200" dirty="0"/>
          </a:p>
          <a:p>
            <a:pPr lvl="1"/>
            <a:r>
              <a:rPr lang="fi-FI" sz="2200" dirty="0"/>
              <a:t>vaippa (raskasta kiviainesta)</a:t>
            </a:r>
            <a:endParaRPr lang="en-US" sz="2200" dirty="0"/>
          </a:p>
          <a:p>
            <a:pPr lvl="1"/>
            <a:r>
              <a:rPr lang="fi-FI" sz="2200" dirty="0"/>
              <a:t>kuori (kevyempää kiviainesta)</a:t>
            </a:r>
            <a:endParaRPr lang="en-US" sz="2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200" dirty="0"/>
              <a:t>litosfääri = kuori + vaipan ylin osa</a:t>
            </a:r>
            <a:endParaRPr lang="en-US" sz="22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200" dirty="0"/>
              <a:t>litosfäärilaatat</a:t>
            </a:r>
            <a:endParaRPr lang="en-US" sz="22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200" dirty="0"/>
              <a:t>kelluvat </a:t>
            </a:r>
            <a:r>
              <a:rPr lang="fi-FI" sz="2200" dirty="0" err="1"/>
              <a:t>astenosfäärin</a:t>
            </a:r>
            <a:r>
              <a:rPr lang="fi-FI" sz="2200" dirty="0"/>
              <a:t> päällä</a:t>
            </a:r>
            <a:endParaRPr lang="en-US" sz="22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200" dirty="0"/>
              <a:t>liikkuvat toisiinsa nähden 2–15 cm vuodessa</a:t>
            </a:r>
            <a:endParaRPr lang="en-US" sz="22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200" dirty="0"/>
              <a:t>erkanemiskohdissa valtamerten keskiselänteillä purkautuu magmaa </a:t>
            </a:r>
            <a:r>
              <a:rPr lang="fi-FI" sz="2200" dirty="0" smtClean="0">
                <a:sym typeface="Wingdings" panose="05000000000000000000" pitchFamily="2" charset="2"/>
              </a:rPr>
              <a:t></a:t>
            </a:r>
            <a:r>
              <a:rPr lang="fi-FI" sz="2200" dirty="0" smtClean="0"/>
              <a:t> </a:t>
            </a:r>
            <a:r>
              <a:rPr lang="fi-FI" sz="2200" dirty="0"/>
              <a:t>uutta merenpohjaa, kilpitulivuoria, tulivuorisaaria</a:t>
            </a:r>
            <a:endParaRPr lang="en-US" sz="22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200" dirty="0"/>
              <a:t>törmäyskohdissa syvänmerenhautoja, poimuvuoristoja, kerrostulivuoria, voimakkaita maanjäristyksiä</a:t>
            </a:r>
            <a:endParaRPr lang="en-US" sz="22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200" dirty="0"/>
              <a:t>sivuamiskohdissa voimakkaita </a:t>
            </a:r>
            <a:r>
              <a:rPr lang="fi-FI" sz="2200" dirty="0" smtClean="0"/>
              <a:t>maanjäristyksiä</a:t>
            </a:r>
            <a:endParaRPr lang="en-US" sz="22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20688"/>
            <a:ext cx="46196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63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504454" y="2132856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400" dirty="0" smtClean="0"/>
              <a:t>kivilajien luokittelu syntytavan perusteella</a:t>
            </a:r>
            <a:endParaRPr lang="en-US" sz="2400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 smtClean="0"/>
              <a:t>magmakivet</a:t>
            </a:r>
            <a:endParaRPr lang="en-US" sz="2400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 smtClean="0"/>
              <a:t>sedimenttikivet</a:t>
            </a:r>
            <a:endParaRPr lang="en-US" sz="2400" dirty="0" smtClean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i-FI" sz="2400" dirty="0" smtClean="0"/>
              <a:t>metamorfiset kivet</a:t>
            </a:r>
            <a:endParaRPr lang="en-US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sz="2400" dirty="0" smtClean="0"/>
              <a:t>kivilajit muuttuvat toisikseen kiviaineksen kiertokulussa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723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Maapallon</a:t>
            </a:r>
            <a:r>
              <a:rPr lang="en-US" dirty="0" smtClean="0"/>
              <a:t> </a:t>
            </a:r>
            <a:r>
              <a:rPr lang="en-US" dirty="0" err="1" smtClean="0"/>
              <a:t>rakenne</a:t>
            </a:r>
            <a:endParaRPr 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2906"/>
            <a:ext cx="8244408" cy="489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1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142617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Maanjäristysaaltojen eteneminen maapallon eri kerrosten läpi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3" y="1700808"/>
            <a:ext cx="8173422" cy="496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74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3754760" cy="25062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Mantereiden</a:t>
            </a:r>
            <a:r>
              <a:rPr lang="en-US" dirty="0"/>
              <a:t> </a:t>
            </a:r>
            <a:r>
              <a:rPr lang="en-US" dirty="0" err="1"/>
              <a:t>sijainti</a:t>
            </a:r>
            <a:endParaRPr lang="en-US" dirty="0"/>
          </a:p>
          <a:p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aikoina</a:t>
            </a:r>
            <a:endParaRPr lang="en-US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3210"/>
            <a:ext cx="3312368" cy="647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47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15701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Litosfäärilaattojen</a:t>
            </a:r>
            <a:r>
              <a:rPr lang="en-US" dirty="0"/>
              <a:t> </a:t>
            </a:r>
            <a:r>
              <a:rPr lang="en-US" dirty="0" err="1"/>
              <a:t>liikkeiden</a:t>
            </a:r>
            <a:r>
              <a:rPr lang="en-US" dirty="0"/>
              <a:t> </a:t>
            </a:r>
            <a:r>
              <a:rPr lang="en-US" dirty="0" err="1"/>
              <a:t>synnyttämät</a:t>
            </a:r>
            <a:r>
              <a:rPr lang="en-US" dirty="0"/>
              <a:t> </a:t>
            </a:r>
            <a:r>
              <a:rPr lang="en-US" dirty="0" err="1"/>
              <a:t>muodostumat</a:t>
            </a:r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2060848"/>
            <a:ext cx="84105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4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Litosfäärilaatat</a:t>
            </a:r>
            <a:r>
              <a:rPr lang="en-US" dirty="0"/>
              <a:t> ja </a:t>
            </a:r>
            <a:r>
              <a:rPr lang="en-US" dirty="0" err="1"/>
              <a:t>maanjäristysten</a:t>
            </a:r>
            <a:r>
              <a:rPr lang="en-US" dirty="0"/>
              <a:t> </a:t>
            </a:r>
            <a:r>
              <a:rPr lang="en-US" dirty="0" err="1"/>
              <a:t>riskialueet</a:t>
            </a:r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1844824"/>
            <a:ext cx="87534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56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3466728" cy="178621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Iso</a:t>
            </a:r>
            <a:r>
              <a:rPr lang="en-US" dirty="0"/>
              <a:t> </a:t>
            </a:r>
            <a:r>
              <a:rPr lang="en-US" dirty="0" err="1"/>
              <a:t>hautavajoama</a:t>
            </a:r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29934"/>
            <a:ext cx="385762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10" y="5751296"/>
            <a:ext cx="3905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35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Laattojen</a:t>
            </a:r>
            <a:r>
              <a:rPr lang="en-US" dirty="0"/>
              <a:t> </a:t>
            </a:r>
            <a:r>
              <a:rPr lang="en-US" dirty="0" err="1"/>
              <a:t>erkanemissauman</a:t>
            </a:r>
            <a:r>
              <a:rPr lang="en-US" dirty="0"/>
              <a:t> </a:t>
            </a:r>
            <a:r>
              <a:rPr lang="en-US" dirty="0" err="1"/>
              <a:t>kehittyminen</a:t>
            </a:r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04" y="1809607"/>
            <a:ext cx="5754191" cy="455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Laattojen</a:t>
            </a:r>
            <a:r>
              <a:rPr lang="en-US" dirty="0"/>
              <a:t> </a:t>
            </a:r>
            <a:r>
              <a:rPr lang="en-US" dirty="0" err="1"/>
              <a:t>erkanemissauman</a:t>
            </a:r>
            <a:r>
              <a:rPr lang="en-US" dirty="0"/>
              <a:t> </a:t>
            </a:r>
            <a:r>
              <a:rPr lang="en-US" dirty="0" err="1"/>
              <a:t>kehittyminen</a:t>
            </a:r>
            <a:endParaRPr 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90" y="1722196"/>
            <a:ext cx="5868219" cy="451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0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 smtClean="0"/>
              <a:t>Kesäpäivänseisaus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46" y="1196752"/>
            <a:ext cx="7003107" cy="460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4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Laattojen</a:t>
            </a:r>
            <a:r>
              <a:rPr lang="en-US" dirty="0"/>
              <a:t> </a:t>
            </a:r>
            <a:r>
              <a:rPr lang="en-US" dirty="0" err="1"/>
              <a:t>erkanemissauman</a:t>
            </a:r>
            <a:r>
              <a:rPr lang="en-US" dirty="0"/>
              <a:t> </a:t>
            </a:r>
            <a:r>
              <a:rPr lang="en-US" dirty="0" err="1"/>
              <a:t>kehittyminen</a:t>
            </a:r>
            <a:endParaRPr lang="en-US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247" y="2060848"/>
            <a:ext cx="5709505" cy="439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50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4258816" cy="358641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Laattojen</a:t>
            </a:r>
            <a:r>
              <a:rPr lang="en-US" dirty="0"/>
              <a:t> </a:t>
            </a:r>
            <a:r>
              <a:rPr lang="en-US" dirty="0" err="1"/>
              <a:t>alityöntövyöhyke</a:t>
            </a:r>
            <a:endParaRPr lang="en-US" dirty="0"/>
          </a:p>
          <a:p>
            <a:r>
              <a:rPr lang="en-US" dirty="0" err="1"/>
              <a:t>Etelä-Amerikan</a:t>
            </a:r>
            <a:r>
              <a:rPr lang="en-US" dirty="0"/>
              <a:t> </a:t>
            </a:r>
            <a:r>
              <a:rPr lang="en-US" dirty="0" err="1"/>
              <a:t>länsirannikolla</a:t>
            </a:r>
            <a:endParaRPr lang="en-US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80" y="908720"/>
            <a:ext cx="3816424" cy="494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8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Alityöntövyöhyke</a:t>
            </a:r>
            <a:endParaRPr lang="en-US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38" y="1409184"/>
            <a:ext cx="6369124" cy="50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0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15701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Tyynenmeren</a:t>
            </a:r>
            <a:r>
              <a:rPr lang="en-US" dirty="0"/>
              <a:t> </a:t>
            </a:r>
            <a:r>
              <a:rPr lang="en-US" dirty="0" err="1"/>
              <a:t>saarikaaret</a:t>
            </a:r>
            <a:r>
              <a:rPr lang="en-US" dirty="0"/>
              <a:t> ja </a:t>
            </a:r>
            <a:r>
              <a:rPr lang="en-US" dirty="0" err="1"/>
              <a:t>syvänmerenhaudat</a:t>
            </a:r>
            <a:endParaRPr lang="en-US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647106"/>
            <a:ext cx="4968552" cy="498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5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Saarikaaren</a:t>
            </a:r>
            <a:r>
              <a:rPr lang="en-US" dirty="0"/>
              <a:t> </a:t>
            </a:r>
            <a:r>
              <a:rPr lang="en-US" dirty="0" err="1"/>
              <a:t>synty</a:t>
            </a:r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261" y="1393347"/>
            <a:ext cx="5311477" cy="505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7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Kahden</a:t>
            </a:r>
            <a:r>
              <a:rPr lang="en-US" sz="4000" dirty="0"/>
              <a:t> </a:t>
            </a:r>
            <a:r>
              <a:rPr lang="en-US" sz="4000" dirty="0" err="1"/>
              <a:t>mantereisen</a:t>
            </a:r>
            <a:r>
              <a:rPr lang="en-US" sz="4000" dirty="0"/>
              <a:t> </a:t>
            </a:r>
            <a:r>
              <a:rPr lang="en-US" sz="4000" dirty="0" err="1"/>
              <a:t>laatan</a:t>
            </a:r>
            <a:r>
              <a:rPr lang="en-US" sz="4000" dirty="0"/>
              <a:t> </a:t>
            </a:r>
            <a:r>
              <a:rPr lang="en-US" sz="4000" dirty="0" err="1"/>
              <a:t>törmäys</a:t>
            </a:r>
            <a:endParaRPr lang="en-US" sz="4000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908720"/>
            <a:ext cx="41529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98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San </a:t>
            </a:r>
            <a:r>
              <a:rPr lang="en-US" dirty="0" err="1"/>
              <a:t>Andreasin</a:t>
            </a:r>
            <a:r>
              <a:rPr lang="en-US" dirty="0"/>
              <a:t> </a:t>
            </a:r>
            <a:r>
              <a:rPr lang="en-US" dirty="0" err="1"/>
              <a:t>siirros</a:t>
            </a:r>
            <a:endParaRPr lang="en-US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1093412"/>
            <a:ext cx="562927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59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Lohkovuoriston</a:t>
            </a:r>
            <a:r>
              <a:rPr lang="en-US" dirty="0"/>
              <a:t> </a:t>
            </a:r>
            <a:r>
              <a:rPr lang="en-US" dirty="0" err="1"/>
              <a:t>synty</a:t>
            </a:r>
            <a:endParaRPr lang="en-US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5511899" cy="455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Kuuman</a:t>
            </a:r>
            <a:r>
              <a:rPr lang="en-US" sz="4000" dirty="0"/>
              <a:t> </a:t>
            </a:r>
            <a:r>
              <a:rPr lang="en-US" sz="4000" dirty="0" err="1"/>
              <a:t>pisteen</a:t>
            </a:r>
            <a:r>
              <a:rPr lang="en-US" sz="4000" dirty="0"/>
              <a:t> </a:t>
            </a:r>
            <a:r>
              <a:rPr lang="en-US" sz="4000" dirty="0" err="1"/>
              <a:t>tulivuorisaarten</a:t>
            </a:r>
            <a:r>
              <a:rPr lang="en-US" sz="4000" dirty="0"/>
              <a:t> </a:t>
            </a:r>
            <a:r>
              <a:rPr lang="en-US" sz="4000" dirty="0" err="1"/>
              <a:t>synty</a:t>
            </a:r>
            <a:endParaRPr lang="en-US" sz="4000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4" y="1700808"/>
            <a:ext cx="850521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Kivilajien</a:t>
            </a:r>
            <a:r>
              <a:rPr lang="en-US" dirty="0"/>
              <a:t> </a:t>
            </a:r>
            <a:r>
              <a:rPr lang="en-US" dirty="0" err="1"/>
              <a:t>ryhmittely</a:t>
            </a:r>
            <a:r>
              <a:rPr lang="en-US" dirty="0"/>
              <a:t> </a:t>
            </a:r>
            <a:r>
              <a:rPr lang="en-US" dirty="0" err="1"/>
              <a:t>syntytavan</a:t>
            </a:r>
            <a:r>
              <a:rPr lang="en-US" dirty="0"/>
              <a:t> </a:t>
            </a:r>
            <a:r>
              <a:rPr lang="en-US" dirty="0" err="1"/>
              <a:t>mukaan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17" y="2132856"/>
            <a:ext cx="7191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3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907</Words>
  <Application>Microsoft Office PowerPoint</Application>
  <PresentationFormat>Näytössä katseltava diaesitys (4:3)</PresentationFormat>
  <Paragraphs>267</Paragraphs>
  <Slides>127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127</vt:i4>
      </vt:variant>
    </vt:vector>
  </HeadingPairs>
  <TitlesOfParts>
    <vt:vector size="132" baseType="lpstr">
      <vt:lpstr>Arial</vt:lpstr>
      <vt:lpstr>Calibri</vt:lpstr>
      <vt:lpstr>Courier New</vt:lpstr>
      <vt:lpstr>Wingdings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Sanoma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Päivi Putkonen</dc:creator>
  <cp:lastModifiedBy>Ylälehto Virpi</cp:lastModifiedBy>
  <cp:revision>24</cp:revision>
  <dcterms:created xsi:type="dcterms:W3CDTF">2017-08-13T09:32:33Z</dcterms:created>
  <dcterms:modified xsi:type="dcterms:W3CDTF">2019-03-05T06:14:21Z</dcterms:modified>
</cp:coreProperties>
</file>