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1" r:id="rId6"/>
    <p:sldId id="265" r:id="rId7"/>
    <p:sldId id="267" r:id="rId8"/>
    <p:sldId id="262" r:id="rId9"/>
    <p:sldId id="260" r:id="rId10"/>
    <p:sldId id="264" r:id="rId11"/>
    <p:sldId id="266" r:id="rId12"/>
    <p:sldId id="272" r:id="rId13"/>
    <p:sldId id="269" r:id="rId14"/>
    <p:sldId id="270" r:id="rId15"/>
    <p:sldId id="271" r:id="rId16"/>
    <p:sldId id="268" r:id="rId17"/>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82" autoAdjust="0"/>
    <p:restoredTop sz="94660"/>
  </p:normalViewPr>
  <p:slideViewPr>
    <p:cSldViewPr>
      <p:cViewPr varScale="1">
        <p:scale>
          <a:sx n="85" d="100"/>
          <a:sy n="85" d="100"/>
        </p:scale>
        <p:origin x="10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BF34EB-D576-4180-B61D-1FF54E0D268F}" type="datetimeFigureOut">
              <a:rPr lang="fi-FI" smtClean="0"/>
              <a:t>28.10.2020</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95C91E-B618-40F8-B726-528686C931AF}" type="slidenum">
              <a:rPr lang="fi-FI" smtClean="0"/>
              <a:t>‹#›</a:t>
            </a:fld>
            <a:endParaRPr lang="fi-FI"/>
          </a:p>
        </p:txBody>
      </p:sp>
    </p:spTree>
    <p:extLst>
      <p:ext uri="{BB962C8B-B14F-4D97-AF65-F5344CB8AC3E}">
        <p14:creationId xmlns:p14="http://schemas.microsoft.com/office/powerpoint/2010/main" val="970859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8" name="Otsikko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i-FI"/>
              <a:t>Muokkaa perustyyl. napsautt.</a:t>
            </a:r>
            <a:endParaRPr kumimoji="0" lang="en-US"/>
          </a:p>
        </p:txBody>
      </p:sp>
      <p:sp>
        <p:nvSpPr>
          <p:cNvPr id="28" name="Päivämäärän paikkamerkki 27"/>
          <p:cNvSpPr>
            <a:spLocks noGrp="1"/>
          </p:cNvSpPr>
          <p:nvPr>
            <p:ph type="dt" sz="half" idx="10"/>
          </p:nvPr>
        </p:nvSpPr>
        <p:spPr/>
        <p:txBody>
          <a:bodyPr/>
          <a:lstStyle/>
          <a:p>
            <a:fld id="{743CF5D9-0FF0-4265-B026-3A15E6E1D377}" type="datetimeFigureOut">
              <a:rPr lang="fi-FI" smtClean="0"/>
              <a:t>28.10.2020</a:t>
            </a:fld>
            <a:endParaRPr lang="fi-FI"/>
          </a:p>
        </p:txBody>
      </p:sp>
      <p:sp>
        <p:nvSpPr>
          <p:cNvPr id="17" name="Alatunnisteen paikkamerkki 16"/>
          <p:cNvSpPr>
            <a:spLocks noGrp="1"/>
          </p:cNvSpPr>
          <p:nvPr>
            <p:ph type="ftr" sz="quarter" idx="11"/>
          </p:nvPr>
        </p:nvSpPr>
        <p:spPr/>
        <p:txBody>
          <a:bodyPr/>
          <a:lstStyle/>
          <a:p>
            <a:endParaRPr lang="fi-FI"/>
          </a:p>
        </p:txBody>
      </p:sp>
      <p:sp>
        <p:nvSpPr>
          <p:cNvPr id="29" name="Dian numeron paikkamerkki 28"/>
          <p:cNvSpPr>
            <a:spLocks noGrp="1"/>
          </p:cNvSpPr>
          <p:nvPr>
            <p:ph type="sldNum" sz="quarter" idx="12"/>
          </p:nvPr>
        </p:nvSpPr>
        <p:spPr/>
        <p:txBody>
          <a:bodyPr/>
          <a:lstStyle/>
          <a:p>
            <a:fld id="{74F63D0D-424F-4373-80B9-C4F38E738868}" type="slidenum">
              <a:rPr lang="fi-FI" smtClean="0"/>
              <a:t>‹#›</a:t>
            </a:fld>
            <a:endParaRPr lang="fi-FI"/>
          </a:p>
        </p:txBody>
      </p:sp>
      <p:sp>
        <p:nvSpPr>
          <p:cNvPr id="9" name="Alaotsikko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i-FI"/>
              <a:t>Muokkaa alaotsikon perustyyliä napsautt.</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a:t>Muokkaa perustyyl. napsautt.</a:t>
            </a:r>
            <a:endParaRPr kumimoji="0" lang="en-US"/>
          </a:p>
        </p:txBody>
      </p:sp>
      <p:sp>
        <p:nvSpPr>
          <p:cNvPr id="3" name="Pystysuoran tekstin paikkamerkki 2"/>
          <p:cNvSpPr>
            <a:spLocks noGrp="1"/>
          </p:cNvSpPr>
          <p:nvPr>
            <p:ph type="body" orient="vert" idx="1"/>
          </p:nvPr>
        </p:nvSpPr>
        <p:spPr/>
        <p:txBody>
          <a:bodyPr vert="eaVert"/>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4" name="Päivämäärän paikkamerkki 3"/>
          <p:cNvSpPr>
            <a:spLocks noGrp="1"/>
          </p:cNvSpPr>
          <p:nvPr>
            <p:ph type="dt" sz="half" idx="10"/>
          </p:nvPr>
        </p:nvSpPr>
        <p:spPr/>
        <p:txBody>
          <a:bodyPr/>
          <a:lstStyle/>
          <a:p>
            <a:fld id="{743CF5D9-0FF0-4265-B026-3A15E6E1D377}" type="datetimeFigureOut">
              <a:rPr lang="fi-FI" smtClean="0"/>
              <a:t>28.10.2020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4F63D0D-424F-4373-80B9-C4F38E738868}" type="slidenum">
              <a:rPr lang="fi-FI" smtClean="0"/>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kumimoji="0" lang="fi-FI"/>
              <a:t>Muokkaa perustyyl. napsautt.</a:t>
            </a:r>
            <a:endParaRPr kumimoji="0" lang="en-US"/>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4" name="Päivämäärän paikkamerkki 3"/>
          <p:cNvSpPr>
            <a:spLocks noGrp="1"/>
          </p:cNvSpPr>
          <p:nvPr>
            <p:ph type="dt" sz="half" idx="10"/>
          </p:nvPr>
        </p:nvSpPr>
        <p:spPr/>
        <p:txBody>
          <a:bodyPr/>
          <a:lstStyle/>
          <a:p>
            <a:fld id="{743CF5D9-0FF0-4265-B026-3A15E6E1D377}" type="datetimeFigureOut">
              <a:rPr lang="fi-FI" smtClean="0"/>
              <a:t>28.10.2020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4F63D0D-424F-4373-80B9-C4F38E738868}" type="slidenum">
              <a:rPr lang="fi-FI" smtClean="0"/>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a:t>Muokkaa perustyyl. napsautt.</a:t>
            </a:r>
            <a:endParaRPr kumimoji="0" lang="en-US"/>
          </a:p>
        </p:txBody>
      </p:sp>
      <p:sp>
        <p:nvSpPr>
          <p:cNvPr id="3" name="Sisällön paikkamerkki 2"/>
          <p:cNvSpPr>
            <a:spLocks noGrp="1"/>
          </p:cNvSpPr>
          <p:nvPr>
            <p:ph idx="1"/>
          </p:nvPr>
        </p:nvSpPr>
        <p:spPr/>
        <p:txBody>
          <a:bodyPr/>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4" name="Päivämäärän paikkamerkki 3"/>
          <p:cNvSpPr>
            <a:spLocks noGrp="1"/>
          </p:cNvSpPr>
          <p:nvPr>
            <p:ph type="dt" sz="half" idx="10"/>
          </p:nvPr>
        </p:nvSpPr>
        <p:spPr/>
        <p:txBody>
          <a:bodyPr/>
          <a:lstStyle/>
          <a:p>
            <a:fld id="{743CF5D9-0FF0-4265-B026-3A15E6E1D377}" type="datetimeFigureOut">
              <a:rPr lang="fi-FI" smtClean="0"/>
              <a:t>28.10.2020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4F63D0D-424F-4373-80B9-C4F38E738868}" type="slidenum">
              <a:rPr lang="fi-FI" smtClean="0"/>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bg>
      <p:bgRef idx="1003">
        <a:schemeClr val="bg2"/>
      </p:bgRef>
    </p:bg>
    <p:spTree>
      <p:nvGrpSpPr>
        <p:cNvPr id="1" name=""/>
        <p:cNvGrpSpPr/>
        <p:nvPr/>
      </p:nvGrpSpPr>
      <p:grpSpPr>
        <a:xfrm>
          <a:off x="0" y="0"/>
          <a:ext cx="0" cy="0"/>
          <a:chOff x="0" y="0"/>
          <a:chExt cx="0" cy="0"/>
        </a:xfrm>
      </p:grpSpPr>
      <p:sp>
        <p:nvSpPr>
          <p:cNvPr id="2" name="Otsikko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i-FI"/>
              <a:t>Muokkaa perustyyl. napsautt.</a:t>
            </a:r>
            <a:endParaRPr kumimoji="0" lang="en-US"/>
          </a:p>
        </p:txBody>
      </p:sp>
      <p:sp>
        <p:nvSpPr>
          <p:cNvPr id="3" name="Tekstin paikkamerkki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i-FI"/>
              <a:t>Muokkaa tekstin perustyylejä napsauttamalla</a:t>
            </a:r>
          </a:p>
        </p:txBody>
      </p:sp>
      <p:sp>
        <p:nvSpPr>
          <p:cNvPr id="4" name="Päivämäärän paikkamerkki 3"/>
          <p:cNvSpPr>
            <a:spLocks noGrp="1"/>
          </p:cNvSpPr>
          <p:nvPr>
            <p:ph type="dt" sz="half" idx="10"/>
          </p:nvPr>
        </p:nvSpPr>
        <p:spPr/>
        <p:txBody>
          <a:bodyPr/>
          <a:lstStyle/>
          <a:p>
            <a:fld id="{743CF5D9-0FF0-4265-B026-3A15E6E1D377}" type="datetimeFigureOut">
              <a:rPr lang="fi-FI" smtClean="0"/>
              <a:t>28.10.2020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a:xfrm>
            <a:off x="7924800" y="6416675"/>
            <a:ext cx="762000" cy="365125"/>
          </a:xfrm>
        </p:spPr>
        <p:txBody>
          <a:bodyPr/>
          <a:lstStyle/>
          <a:p>
            <a:fld id="{74F63D0D-424F-4373-80B9-C4F38E738868}" type="slidenum">
              <a:rPr lang="fi-FI" smtClean="0"/>
              <a:t>‹#›</a:t>
            </a:fld>
            <a:endParaRPr lang="fi-FI"/>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a:t>Muokkaa perustyyl. napsautt.</a:t>
            </a:r>
            <a:endParaRPr kumimoji="0" lang="en-US"/>
          </a:p>
        </p:txBody>
      </p:sp>
      <p:sp>
        <p:nvSpPr>
          <p:cNvPr id="3" name="Sisällön paikkamerkki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4" name="Sisällön paikkamerkki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5" name="Päivämäärän paikkamerkki 4"/>
          <p:cNvSpPr>
            <a:spLocks noGrp="1"/>
          </p:cNvSpPr>
          <p:nvPr>
            <p:ph type="dt" sz="half" idx="10"/>
          </p:nvPr>
        </p:nvSpPr>
        <p:spPr/>
        <p:txBody>
          <a:bodyPr/>
          <a:lstStyle/>
          <a:p>
            <a:fld id="{743CF5D9-0FF0-4265-B026-3A15E6E1D377}" type="datetimeFigureOut">
              <a:rPr lang="fi-FI" smtClean="0"/>
              <a:t>28.10.2020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4F63D0D-424F-4373-80B9-C4F38E738868}" type="slidenum">
              <a:rPr lang="fi-FI" smtClean="0"/>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8229600" cy="1143000"/>
          </a:xfrm>
        </p:spPr>
        <p:txBody>
          <a:bodyPr anchor="ctr"/>
          <a:lstStyle>
            <a:lvl1pPr>
              <a:defRPr/>
            </a:lvl1pPr>
          </a:lstStyle>
          <a:p>
            <a:r>
              <a:rPr kumimoji="0" lang="fi-FI"/>
              <a:t>Muokkaa perustyyl. napsautt.</a:t>
            </a:r>
            <a:endParaRPr kumimoji="0" lang="en-US"/>
          </a:p>
        </p:txBody>
      </p:sp>
      <p:sp>
        <p:nvSpPr>
          <p:cNvPr id="3" name="Tekstin paikkamerkki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i-FI"/>
              <a:t>Muokkaa tekstin perustyylejä napsauttamalla</a:t>
            </a:r>
          </a:p>
        </p:txBody>
      </p:sp>
      <p:sp>
        <p:nvSpPr>
          <p:cNvPr id="4" name="Tekstin paikkamerkki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i-FI"/>
              <a:t>Muokkaa tekstin perustyylejä napsauttamalla</a:t>
            </a:r>
          </a:p>
        </p:txBody>
      </p:sp>
      <p:sp>
        <p:nvSpPr>
          <p:cNvPr id="5" name="Sisällön paikkamerkki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6" name="Sisällön paikkamerkki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7" name="Päivämäärän paikkamerkki 6"/>
          <p:cNvSpPr>
            <a:spLocks noGrp="1"/>
          </p:cNvSpPr>
          <p:nvPr>
            <p:ph type="dt" sz="half" idx="10"/>
          </p:nvPr>
        </p:nvSpPr>
        <p:spPr/>
        <p:txBody>
          <a:bodyPr/>
          <a:lstStyle/>
          <a:p>
            <a:fld id="{743CF5D9-0FF0-4265-B026-3A15E6E1D377}" type="datetimeFigureOut">
              <a:rPr lang="fi-FI" smtClean="0"/>
              <a:t>28.10.2020</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74F63D0D-424F-4373-80B9-C4F38E738868}" type="slidenum">
              <a:rPr lang="fi-FI" smtClean="0"/>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a:t>Muokkaa perustyyl. napsautt.</a:t>
            </a:r>
            <a:endParaRPr kumimoji="0" lang="en-US"/>
          </a:p>
        </p:txBody>
      </p:sp>
      <p:sp>
        <p:nvSpPr>
          <p:cNvPr id="3" name="Päivämäärän paikkamerkki 2"/>
          <p:cNvSpPr>
            <a:spLocks noGrp="1"/>
          </p:cNvSpPr>
          <p:nvPr>
            <p:ph type="dt" sz="half" idx="10"/>
          </p:nvPr>
        </p:nvSpPr>
        <p:spPr/>
        <p:txBody>
          <a:bodyPr/>
          <a:lstStyle/>
          <a:p>
            <a:fld id="{743CF5D9-0FF0-4265-B026-3A15E6E1D377}" type="datetimeFigureOut">
              <a:rPr lang="fi-FI" smtClean="0"/>
              <a:t>28.10.2020</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74F63D0D-424F-4373-80B9-C4F38E738868}" type="slidenum">
              <a:rPr lang="fi-FI" smtClean="0"/>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743CF5D9-0FF0-4265-B026-3A15E6E1D377}" type="datetimeFigureOut">
              <a:rPr lang="fi-FI" smtClean="0"/>
              <a:t>28.10.2020</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74F63D0D-424F-4373-80B9-C4F38E738868}" type="slidenum">
              <a:rPr lang="fi-FI" smtClean="0"/>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i-FI"/>
              <a:t>Muokkaa perustyyl. napsautt.</a:t>
            </a:r>
            <a:endParaRPr kumimoji="0" lang="en-US"/>
          </a:p>
        </p:txBody>
      </p:sp>
      <p:sp>
        <p:nvSpPr>
          <p:cNvPr id="3" name="Tekstin paikkamerkki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i-FI"/>
              <a:t>Muokkaa tekstin perustyylejä napsauttamalla</a:t>
            </a:r>
          </a:p>
        </p:txBody>
      </p:sp>
      <p:sp>
        <p:nvSpPr>
          <p:cNvPr id="4" name="Sisällön paikkamerkki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5" name="Päivämäärän paikkamerkki 4"/>
          <p:cNvSpPr>
            <a:spLocks noGrp="1"/>
          </p:cNvSpPr>
          <p:nvPr>
            <p:ph type="dt" sz="half" idx="10"/>
          </p:nvPr>
        </p:nvSpPr>
        <p:spPr/>
        <p:txBody>
          <a:bodyPr/>
          <a:lstStyle/>
          <a:p>
            <a:fld id="{743CF5D9-0FF0-4265-B026-3A15E6E1D377}" type="datetimeFigureOut">
              <a:rPr lang="fi-FI" smtClean="0"/>
              <a:t>28.10.2020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4F63D0D-424F-4373-80B9-C4F38E738868}" type="slidenum">
              <a:rPr lang="fi-FI" smtClean="0"/>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i-FI"/>
              <a:t>Muokkaa perustyyl. napsautt.</a:t>
            </a:r>
            <a:endParaRPr kumimoji="0" lang="en-US"/>
          </a:p>
        </p:txBody>
      </p:sp>
      <p:sp>
        <p:nvSpPr>
          <p:cNvPr id="3" name="Kuvan paikkamerkki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i-FI">
                <a:solidFill>
                  <a:schemeClr val="lt1"/>
                </a:solidFill>
                <a:latin typeface="+mn-lt"/>
                <a:ea typeface="+mn-ea"/>
                <a:cs typeface="+mn-cs"/>
              </a:rPr>
              <a:t>Lisää kuva napsauttamalla kuvaketta</a:t>
            </a:r>
            <a:endParaRPr kumimoji="0" lang="en-US" dirty="0">
              <a:solidFill>
                <a:schemeClr val="lt1"/>
              </a:solidFill>
              <a:latin typeface="+mn-lt"/>
              <a:ea typeface="+mn-ea"/>
              <a:cs typeface="+mn-cs"/>
            </a:endParaRPr>
          </a:p>
        </p:txBody>
      </p:sp>
      <p:sp>
        <p:nvSpPr>
          <p:cNvPr id="4" name="Tekstin paikkamerkki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i-FI"/>
              <a:t>Muokkaa tekstin perustyylejä napsauttamalla</a:t>
            </a:r>
          </a:p>
        </p:txBody>
      </p:sp>
      <p:sp>
        <p:nvSpPr>
          <p:cNvPr id="5" name="Päivämäärän paikkamerkki 4"/>
          <p:cNvSpPr>
            <a:spLocks noGrp="1"/>
          </p:cNvSpPr>
          <p:nvPr>
            <p:ph type="dt" sz="half" idx="10"/>
          </p:nvPr>
        </p:nvSpPr>
        <p:spPr/>
        <p:txBody>
          <a:bodyPr/>
          <a:lstStyle/>
          <a:p>
            <a:fld id="{743CF5D9-0FF0-4265-B026-3A15E6E1D377}" type="datetimeFigureOut">
              <a:rPr lang="fi-FI" smtClean="0"/>
              <a:t>28.10.2020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4F63D0D-424F-4373-80B9-C4F38E738868}" type="slidenum">
              <a:rPr lang="fi-FI" smtClean="0"/>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tsikon paikkamerkki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i-FI"/>
              <a:t>Muokkaa perustyyl. napsautt.</a:t>
            </a:r>
            <a:endParaRPr kumimoji="0" lang="en-US"/>
          </a:p>
        </p:txBody>
      </p:sp>
      <p:sp>
        <p:nvSpPr>
          <p:cNvPr id="13" name="Tekstin paikkamerkki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i-FI"/>
              <a:t>Muokkaa tekstin perustyylejä napsauttamalla</a:t>
            </a:r>
          </a:p>
          <a:p>
            <a:pPr lvl="1" eaLnBrk="1" latinLnBrk="0" hangingPunct="1"/>
            <a:r>
              <a:rPr kumimoji="0" lang="fi-FI"/>
              <a:t>toinen taso</a:t>
            </a:r>
          </a:p>
          <a:p>
            <a:pPr lvl="2" eaLnBrk="1" latinLnBrk="0" hangingPunct="1"/>
            <a:r>
              <a:rPr kumimoji="0" lang="fi-FI"/>
              <a:t>kolmas taso</a:t>
            </a:r>
          </a:p>
          <a:p>
            <a:pPr lvl="3" eaLnBrk="1" latinLnBrk="0" hangingPunct="1"/>
            <a:r>
              <a:rPr kumimoji="0" lang="fi-FI"/>
              <a:t>neljäs taso</a:t>
            </a:r>
          </a:p>
          <a:p>
            <a:pPr lvl="4" eaLnBrk="1" latinLnBrk="0" hangingPunct="1"/>
            <a:r>
              <a:rPr kumimoji="0" lang="fi-FI"/>
              <a:t>viides taso</a:t>
            </a:r>
            <a:endParaRPr kumimoji="0" lang="en-US"/>
          </a:p>
        </p:txBody>
      </p:sp>
      <p:sp>
        <p:nvSpPr>
          <p:cNvPr id="14" name="Päivämäärän paikkamerkki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43CF5D9-0FF0-4265-B026-3A15E6E1D377}" type="datetimeFigureOut">
              <a:rPr lang="fi-FI" smtClean="0"/>
              <a:t>28.10.2020</a:t>
            </a:fld>
            <a:endParaRPr lang="fi-FI"/>
          </a:p>
        </p:txBody>
      </p:sp>
      <p:sp>
        <p:nvSpPr>
          <p:cNvPr id="3" name="Alatunnisteen paikkamerkki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i-FI"/>
          </a:p>
        </p:txBody>
      </p:sp>
      <p:sp>
        <p:nvSpPr>
          <p:cNvPr id="23" name="Dian numeron paikkamerkki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4F63D0D-424F-4373-80B9-C4F38E738868}" type="slidenum">
              <a:rPr lang="fi-FI" smtClean="0"/>
              <a:t>‹#›</a:t>
            </a:fld>
            <a:endParaRPr lang="fi-FI"/>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wmf"/><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image" Target="../media/image10.wmf"/></Relationships>
</file>

<file path=ppt/slides/_rels/slide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496521" y="1988840"/>
            <a:ext cx="8229600" cy="2160240"/>
          </a:xfrm>
        </p:spPr>
        <p:txBody>
          <a:bodyPr>
            <a:normAutofit/>
          </a:bodyPr>
          <a:lstStyle/>
          <a:p>
            <a:r>
              <a:rPr lang="fi-FI" sz="6600" dirty="0">
                <a:solidFill>
                  <a:schemeClr val="tx2">
                    <a:lumMod val="10000"/>
                  </a:schemeClr>
                </a:solidFill>
              </a:rPr>
              <a:t>MIKÄ IHMEEN Halloween?</a:t>
            </a:r>
            <a:endParaRPr lang="fi-FI" dirty="0">
              <a:solidFill>
                <a:schemeClr val="tx2">
                  <a:lumMod val="10000"/>
                </a:schemeClr>
              </a:solidFill>
            </a:endParaRPr>
          </a:p>
        </p:txBody>
      </p:sp>
      <p:sp>
        <p:nvSpPr>
          <p:cNvPr id="3" name="Alaotsikko 2"/>
          <p:cNvSpPr>
            <a:spLocks noGrp="1"/>
          </p:cNvSpPr>
          <p:nvPr>
            <p:ph type="subTitle" idx="1"/>
          </p:nvPr>
        </p:nvSpPr>
        <p:spPr>
          <a:xfrm>
            <a:off x="3043184" y="5409664"/>
            <a:ext cx="3096344" cy="1223250"/>
          </a:xfrm>
        </p:spPr>
        <p:txBody>
          <a:bodyPr>
            <a:normAutofit/>
          </a:bodyPr>
          <a:lstStyle/>
          <a:p>
            <a:r>
              <a:rPr lang="fi-FI" sz="4000" b="1" dirty="0">
                <a:solidFill>
                  <a:schemeClr val="tx1">
                    <a:lumMod val="50000"/>
                  </a:schemeClr>
                </a:solidFill>
              </a:rPr>
              <a:t>31.10.</a:t>
            </a:r>
          </a:p>
        </p:txBody>
      </p:sp>
      <p:pic>
        <p:nvPicPr>
          <p:cNvPr id="1030" name="Picture 6" descr="C:\Users\Meri\AppData\Local\Microsoft\Windows\Temporary Internet Files\Content.IE5\AJJIPE93\MP90040039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7998" y="188640"/>
            <a:ext cx="2880320" cy="191946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eri\AppData\Local\Microsoft\Windows\Temporary Internet Files\Content.IE5\9H0WR7EL\MP90042268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262861"/>
            <a:ext cx="1872208" cy="256302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Kuvahaun tulos haulle haunted house clipart">
            <a:extLst>
              <a:ext uri="{FF2B5EF4-FFF2-40B4-BE49-F238E27FC236}">
                <a16:creationId xmlns:a16="http://schemas.microsoft.com/office/drawing/2014/main" id="{AA7782F2-7004-47C4-AFEF-F9F47BF67B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3378" y="3981589"/>
            <a:ext cx="2835304" cy="283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132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Eräs Halloween-kilpailu on nimeltään: </a:t>
            </a:r>
            <a:r>
              <a:rPr lang="fi-FI" dirty="0" err="1"/>
              <a:t>Bobbing</a:t>
            </a:r>
            <a:r>
              <a:rPr lang="fi-FI" dirty="0"/>
              <a:t> for </a:t>
            </a:r>
            <a:r>
              <a:rPr lang="fi-FI" dirty="0" err="1"/>
              <a:t>apples</a:t>
            </a:r>
            <a:endParaRPr lang="fi-FI" dirty="0"/>
          </a:p>
        </p:txBody>
      </p:sp>
      <p:sp>
        <p:nvSpPr>
          <p:cNvPr id="3" name="Sisällön paikkamerkki 2"/>
          <p:cNvSpPr>
            <a:spLocks noGrp="1"/>
          </p:cNvSpPr>
          <p:nvPr>
            <p:ph idx="1"/>
          </p:nvPr>
        </p:nvSpPr>
        <p:spPr>
          <a:xfrm>
            <a:off x="457200" y="1600200"/>
            <a:ext cx="5122912" cy="5069160"/>
          </a:xfrm>
        </p:spPr>
        <p:txBody>
          <a:bodyPr>
            <a:normAutofit/>
          </a:bodyPr>
          <a:lstStyle/>
          <a:p>
            <a:r>
              <a:rPr lang="fi-FI" dirty="0">
                <a:solidFill>
                  <a:schemeClr val="tx1">
                    <a:lumMod val="50000"/>
                  </a:schemeClr>
                </a:solidFill>
              </a:rPr>
              <a:t>Tämä perinneleikki on lähtenyt Iso-Britanniasta</a:t>
            </a:r>
          </a:p>
          <a:p>
            <a:pPr marL="137160" indent="0">
              <a:buNone/>
            </a:pPr>
            <a:endParaRPr lang="fi-FI" dirty="0">
              <a:solidFill>
                <a:schemeClr val="tx1">
                  <a:lumMod val="50000"/>
                </a:schemeClr>
              </a:solidFill>
            </a:endParaRPr>
          </a:p>
          <a:p>
            <a:r>
              <a:rPr lang="fi-FI" dirty="0">
                <a:solidFill>
                  <a:schemeClr val="tx1">
                    <a:lumMod val="50000"/>
                  </a:schemeClr>
                </a:solidFill>
              </a:rPr>
              <a:t>Siinä yritetään saada omena vesiastiasta ilman käsiä.</a:t>
            </a:r>
          </a:p>
          <a:p>
            <a:endParaRPr lang="fi-FI" dirty="0">
              <a:solidFill>
                <a:schemeClr val="tx1">
                  <a:lumMod val="50000"/>
                </a:schemeClr>
              </a:solidFill>
            </a:endParaRPr>
          </a:p>
          <a:p>
            <a:r>
              <a:rPr lang="fi-FI" dirty="0">
                <a:solidFill>
                  <a:schemeClr val="tx1">
                    <a:lumMod val="50000"/>
                  </a:schemeClr>
                </a:solidFill>
              </a:rPr>
              <a:t>Ei muuten ole ihan helppo juttu!</a:t>
            </a:r>
            <a:endParaRPr lang="fi-FI" dirty="0"/>
          </a:p>
          <a:p>
            <a:endParaRPr lang="fi-FI"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700808"/>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8125" y="3861048"/>
            <a:ext cx="17430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1081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107504" y="1052736"/>
            <a:ext cx="4680520" cy="5805264"/>
          </a:xfrm>
        </p:spPr>
        <p:txBody>
          <a:bodyPr>
            <a:normAutofit fontScale="85000" lnSpcReduction="20000"/>
          </a:bodyPr>
          <a:lstStyle/>
          <a:p>
            <a:endParaRPr lang="fi-FI" dirty="0">
              <a:solidFill>
                <a:schemeClr val="tx1">
                  <a:lumMod val="50000"/>
                </a:schemeClr>
              </a:solidFill>
            </a:endParaRPr>
          </a:p>
          <a:p>
            <a:r>
              <a:rPr lang="fi-FI" dirty="0">
                <a:solidFill>
                  <a:schemeClr val="tx1">
                    <a:lumMod val="50000"/>
                  </a:schemeClr>
                </a:solidFill>
              </a:rPr>
              <a:t>Tämä perinne alkoi keskiajalla, kun köyhät eurooppalaiset kristityt kerjäsivät ruokaa ovelta ovelle – ja lupasivat vastineeksi rukoilla perheen ja heidän kuolleiden sukulaistensa puolesta (”souling”). </a:t>
            </a:r>
          </a:p>
          <a:p>
            <a:endParaRPr lang="fi-FI" dirty="0">
              <a:solidFill>
                <a:schemeClr val="tx1">
                  <a:lumMod val="50000"/>
                </a:schemeClr>
              </a:solidFill>
            </a:endParaRPr>
          </a:p>
          <a:p>
            <a:r>
              <a:rPr lang="fi-FI" dirty="0">
                <a:solidFill>
                  <a:schemeClr val="tx1">
                    <a:lumMod val="50000"/>
                  </a:schemeClr>
                </a:solidFill>
              </a:rPr>
              <a:t>Nykyään lapset kiertävät pyytämässä naapureilta karkkia – ja saattavat tehdä pienen jekun, esimerkiksi jättää leikkihämähäkin kuistille, jos eivät saa karkkia</a:t>
            </a:r>
          </a:p>
        </p:txBody>
      </p:sp>
      <p:pic>
        <p:nvPicPr>
          <p:cNvPr id="4" name="Picture 3" descr="C:\Users\Meri\AppData\Local\Microsoft\Windows\Temporary Internet Files\Content.IE5\9H0WR7EL\MP90042271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0396" y="2060848"/>
            <a:ext cx="4543603" cy="3024336"/>
          </a:xfrm>
          <a:prstGeom prst="rect">
            <a:avLst/>
          </a:prstGeom>
          <a:noFill/>
          <a:extLst>
            <a:ext uri="{909E8E84-426E-40DD-AFC4-6F175D3DCCD1}">
              <a14:hiddenFill xmlns:a14="http://schemas.microsoft.com/office/drawing/2010/main">
                <a:solidFill>
                  <a:srgbClr val="FFFFFF"/>
                </a:solidFill>
              </a14:hiddenFill>
            </a:ext>
          </a:extLst>
        </p:spPr>
      </p:pic>
      <p:sp>
        <p:nvSpPr>
          <p:cNvPr id="6" name="Otsikko 5">
            <a:extLst>
              <a:ext uri="{FF2B5EF4-FFF2-40B4-BE49-F238E27FC236}">
                <a16:creationId xmlns:a16="http://schemas.microsoft.com/office/drawing/2014/main" id="{6E81B323-8FE6-4564-83B2-AC9CF4C3DB23}"/>
              </a:ext>
            </a:extLst>
          </p:cNvPr>
          <p:cNvSpPr>
            <a:spLocks noGrp="1"/>
          </p:cNvSpPr>
          <p:nvPr>
            <p:ph type="title"/>
          </p:nvPr>
        </p:nvSpPr>
        <p:spPr/>
        <p:txBody>
          <a:bodyPr>
            <a:normAutofit fontScale="90000"/>
          </a:bodyPr>
          <a:lstStyle/>
          <a:p>
            <a:r>
              <a:rPr lang="fi-FI" dirty="0"/>
              <a:t>Karkki vai kepponen? </a:t>
            </a:r>
            <a:br>
              <a:rPr lang="fi-FI" dirty="0"/>
            </a:br>
            <a:r>
              <a:rPr lang="fi-FI" dirty="0"/>
              <a:t>- ”</a:t>
            </a:r>
            <a:r>
              <a:rPr lang="fi-FI" dirty="0" err="1"/>
              <a:t>Trick</a:t>
            </a:r>
            <a:r>
              <a:rPr lang="fi-FI" dirty="0"/>
              <a:t> </a:t>
            </a:r>
            <a:r>
              <a:rPr lang="fi-FI" dirty="0" err="1"/>
              <a:t>or</a:t>
            </a:r>
            <a:r>
              <a:rPr lang="fi-FI" dirty="0"/>
              <a:t> </a:t>
            </a:r>
            <a:r>
              <a:rPr lang="fi-FI" dirty="0" err="1"/>
              <a:t>treat</a:t>
            </a:r>
            <a:r>
              <a:rPr lang="fi-FI" dirty="0"/>
              <a:t>”</a:t>
            </a:r>
          </a:p>
        </p:txBody>
      </p:sp>
    </p:spTree>
    <p:extLst>
      <p:ext uri="{BB962C8B-B14F-4D97-AF65-F5344CB8AC3E}">
        <p14:creationId xmlns:p14="http://schemas.microsoft.com/office/powerpoint/2010/main" val="1405109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C125FF-5FFA-47FF-9322-E40CBAA57086}"/>
              </a:ext>
            </a:extLst>
          </p:cNvPr>
          <p:cNvSpPr>
            <a:spLocks noGrp="1"/>
          </p:cNvSpPr>
          <p:nvPr>
            <p:ph type="title"/>
          </p:nvPr>
        </p:nvSpPr>
        <p:spPr>
          <a:xfrm>
            <a:off x="457200" y="0"/>
            <a:ext cx="8229600" cy="1143000"/>
          </a:xfrm>
        </p:spPr>
        <p:txBody>
          <a:bodyPr>
            <a:normAutofit/>
          </a:bodyPr>
          <a:lstStyle/>
          <a:p>
            <a:r>
              <a:rPr lang="fi-FI" dirty="0"/>
              <a:t>Tiesitkö muuten?</a:t>
            </a:r>
          </a:p>
        </p:txBody>
      </p:sp>
      <p:sp>
        <p:nvSpPr>
          <p:cNvPr id="3" name="Sisällön paikkamerkki 2">
            <a:extLst>
              <a:ext uri="{FF2B5EF4-FFF2-40B4-BE49-F238E27FC236}">
                <a16:creationId xmlns:a16="http://schemas.microsoft.com/office/drawing/2014/main" id="{9BAB7AB7-7340-451E-85D7-22F6748D55E9}"/>
              </a:ext>
            </a:extLst>
          </p:cNvPr>
          <p:cNvSpPr>
            <a:spLocks noGrp="1"/>
          </p:cNvSpPr>
          <p:nvPr>
            <p:ph idx="1"/>
          </p:nvPr>
        </p:nvSpPr>
        <p:spPr>
          <a:xfrm>
            <a:off x="457200" y="1196752"/>
            <a:ext cx="8229600" cy="4709160"/>
          </a:xfrm>
        </p:spPr>
        <p:txBody>
          <a:bodyPr/>
          <a:lstStyle/>
          <a:p>
            <a:r>
              <a:rPr lang="fi-FI" dirty="0">
                <a:solidFill>
                  <a:schemeClr val="bg1"/>
                </a:solidFill>
              </a:rPr>
              <a:t>Kurpitsoiden kasvatus on nykyään suosittu kilpailulaji. Tässä näet maailman kaikkien aikojen suurimman kurpitsan:</a:t>
            </a:r>
          </a:p>
        </p:txBody>
      </p:sp>
      <p:pic>
        <p:nvPicPr>
          <p:cNvPr id="5" name="Kuva 4">
            <a:extLst>
              <a:ext uri="{FF2B5EF4-FFF2-40B4-BE49-F238E27FC236}">
                <a16:creationId xmlns:a16="http://schemas.microsoft.com/office/drawing/2014/main" id="{9999CDCA-A717-48DE-85A1-501084FE7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1904" y="2636912"/>
            <a:ext cx="6300192" cy="4072075"/>
          </a:xfrm>
          <a:prstGeom prst="rect">
            <a:avLst/>
          </a:prstGeom>
        </p:spPr>
      </p:pic>
    </p:spTree>
    <p:extLst>
      <p:ext uri="{BB962C8B-B14F-4D97-AF65-F5344CB8AC3E}">
        <p14:creationId xmlns:p14="http://schemas.microsoft.com/office/powerpoint/2010/main" val="330291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9AABBA-0766-4008-AFBF-F4263115FB18}"/>
              </a:ext>
            </a:extLst>
          </p:cNvPr>
          <p:cNvSpPr>
            <a:spLocks noGrp="1"/>
          </p:cNvSpPr>
          <p:nvPr>
            <p:ph type="title"/>
          </p:nvPr>
        </p:nvSpPr>
        <p:spPr>
          <a:xfrm>
            <a:off x="107504" y="274638"/>
            <a:ext cx="8928992" cy="1143000"/>
          </a:xfrm>
        </p:spPr>
        <p:txBody>
          <a:bodyPr>
            <a:normAutofit fontScale="90000"/>
          </a:bodyPr>
          <a:lstStyle/>
          <a:p>
            <a:r>
              <a:rPr lang="fi-FI" dirty="0"/>
              <a:t>Muistathan: Halloween on eri asia kuin suomalainen pyhäinpäivä</a:t>
            </a:r>
          </a:p>
        </p:txBody>
      </p:sp>
      <p:sp>
        <p:nvSpPr>
          <p:cNvPr id="3" name="Sisällön paikkamerkki 2">
            <a:extLst>
              <a:ext uri="{FF2B5EF4-FFF2-40B4-BE49-F238E27FC236}">
                <a16:creationId xmlns:a16="http://schemas.microsoft.com/office/drawing/2014/main" id="{67CEBE9C-7B14-4EF2-9239-380CCE7FFAC2}"/>
              </a:ext>
            </a:extLst>
          </p:cNvPr>
          <p:cNvSpPr>
            <a:spLocks noGrp="1"/>
          </p:cNvSpPr>
          <p:nvPr>
            <p:ph idx="1"/>
          </p:nvPr>
        </p:nvSpPr>
        <p:spPr>
          <a:xfrm>
            <a:off x="-108520" y="1600200"/>
            <a:ext cx="9001000" cy="5257800"/>
          </a:xfrm>
        </p:spPr>
        <p:txBody>
          <a:bodyPr>
            <a:normAutofit/>
          </a:bodyPr>
          <a:lstStyle/>
          <a:p>
            <a:r>
              <a:rPr lang="fi-FI" sz="2400" dirty="0">
                <a:solidFill>
                  <a:schemeClr val="bg1"/>
                </a:solidFill>
              </a:rPr>
              <a:t>Suomessa juhlitaan Halloweenin aikaan lauantaina myös pyhäinpäivää.</a:t>
            </a:r>
          </a:p>
          <a:p>
            <a:r>
              <a:rPr lang="fi-FI" sz="2400" dirty="0">
                <a:solidFill>
                  <a:schemeClr val="bg1"/>
                </a:solidFill>
              </a:rPr>
              <a:t>Pyhäinpäivänä muistetaan vainajia, esimerkiksi kuolleita sukulaisia, viemällä heidän haudoilleen kynttilöitä.</a:t>
            </a:r>
          </a:p>
          <a:p>
            <a:r>
              <a:rPr lang="fi-FI" sz="2400" dirty="0">
                <a:solidFill>
                  <a:schemeClr val="bg1"/>
                </a:solidFill>
              </a:rPr>
              <a:t>Monet suomalaiset haluavat pitää pyhäinpäivän rauhallisena juhlapäivänä, minkä vuoksi                                                     kaikki eivät pidä </a:t>
            </a:r>
            <a:r>
              <a:rPr lang="fi-FI" sz="2400" dirty="0" err="1">
                <a:solidFill>
                  <a:schemeClr val="bg1"/>
                </a:solidFill>
              </a:rPr>
              <a:t>Hallo</a:t>
            </a:r>
            <a:r>
              <a:rPr lang="fi-FI" sz="2400" dirty="0">
                <a:solidFill>
                  <a:schemeClr val="bg1"/>
                </a:solidFill>
              </a:rPr>
              <a:t>-                                                                       </a:t>
            </a:r>
            <a:r>
              <a:rPr lang="fi-FI" sz="2400" dirty="0" err="1">
                <a:solidFill>
                  <a:schemeClr val="bg1"/>
                </a:solidFill>
              </a:rPr>
              <a:t>weenista</a:t>
            </a:r>
            <a:r>
              <a:rPr lang="fi-FI" sz="2400" dirty="0">
                <a:solidFill>
                  <a:schemeClr val="bg1"/>
                </a:solidFill>
              </a:rPr>
              <a:t> ja ”karkki tai                                                             kepponen” –perinteestä.                                                                   Muistathan kunnioittaa                                                                           jokaisen omaa tapaa viettää                                                                         tätä aikaa vuodesta!</a:t>
            </a:r>
          </a:p>
          <a:p>
            <a:endParaRPr lang="fi-FI" sz="2400" dirty="0">
              <a:solidFill>
                <a:schemeClr val="bg1"/>
              </a:solidFill>
            </a:endParaRPr>
          </a:p>
          <a:p>
            <a:endParaRPr lang="fi-FI" sz="2400" dirty="0">
              <a:solidFill>
                <a:schemeClr val="bg1"/>
              </a:solidFill>
            </a:endParaRPr>
          </a:p>
        </p:txBody>
      </p:sp>
      <p:pic>
        <p:nvPicPr>
          <p:cNvPr id="1028" name="Picture 4" descr="Kuvahaun tulos haulle pyhäinpäivä">
            <a:extLst>
              <a:ext uri="{FF2B5EF4-FFF2-40B4-BE49-F238E27FC236}">
                <a16:creationId xmlns:a16="http://schemas.microsoft.com/office/drawing/2014/main" id="{C0D8B00C-E7ED-4527-ABAD-37EC3690A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4306" y="3645024"/>
            <a:ext cx="4362190" cy="30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076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723854-2B3D-4E31-AD76-5F54E85F7CC6}"/>
              </a:ext>
            </a:extLst>
          </p:cNvPr>
          <p:cNvSpPr>
            <a:spLocks noGrp="1"/>
          </p:cNvSpPr>
          <p:nvPr>
            <p:ph type="title"/>
          </p:nvPr>
        </p:nvSpPr>
        <p:spPr>
          <a:xfrm>
            <a:off x="457200" y="274638"/>
            <a:ext cx="8229600" cy="1714202"/>
          </a:xfrm>
        </p:spPr>
        <p:txBody>
          <a:bodyPr>
            <a:normAutofit fontScale="90000"/>
          </a:bodyPr>
          <a:lstStyle/>
          <a:p>
            <a:r>
              <a:rPr lang="fi-FI" dirty="0"/>
              <a:t>Otetaanpa vielä muutama Halloween- sana englanniksi, toista perässä:</a:t>
            </a:r>
          </a:p>
        </p:txBody>
      </p:sp>
      <p:pic>
        <p:nvPicPr>
          <p:cNvPr id="5126" name="Picture 6" descr="Kuvahaun tulos haulle spider clipart">
            <a:extLst>
              <a:ext uri="{FF2B5EF4-FFF2-40B4-BE49-F238E27FC236}">
                <a16:creationId xmlns:a16="http://schemas.microsoft.com/office/drawing/2014/main" id="{3A7AA7A5-E17E-45E9-969D-765AFA6FC7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379" y="4056893"/>
            <a:ext cx="2309242" cy="243394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Kuvahaun tulos haulle bat  clipart">
            <a:extLst>
              <a:ext uri="{FF2B5EF4-FFF2-40B4-BE49-F238E27FC236}">
                <a16:creationId xmlns:a16="http://schemas.microsoft.com/office/drawing/2014/main" id="{A1EDA711-F6E8-48AE-8EE6-30ABC8A4E8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50" y="1679275"/>
            <a:ext cx="3336506" cy="1697795"/>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0" descr="Kuvahaun tulos haulle ghost clipart">
            <a:extLst>
              <a:ext uri="{FF2B5EF4-FFF2-40B4-BE49-F238E27FC236}">
                <a16:creationId xmlns:a16="http://schemas.microsoft.com/office/drawing/2014/main" id="{B644B704-FB54-4793-939B-82C9CE7DC1F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5138" name="Picture 18" descr="Kuvahaun tulos haulle happy ghost clipart">
            <a:extLst>
              <a:ext uri="{FF2B5EF4-FFF2-40B4-BE49-F238E27FC236}">
                <a16:creationId xmlns:a16="http://schemas.microsoft.com/office/drawing/2014/main" id="{C61BC466-1EF3-4278-994C-1ABF0FD635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1988840"/>
            <a:ext cx="2381250" cy="2447925"/>
          </a:xfrm>
          <a:prstGeom prst="rect">
            <a:avLst/>
          </a:prstGeom>
          <a:noFill/>
          <a:extLst>
            <a:ext uri="{909E8E84-426E-40DD-AFC4-6F175D3DCCD1}">
              <a14:hiddenFill xmlns:a14="http://schemas.microsoft.com/office/drawing/2010/main">
                <a:solidFill>
                  <a:srgbClr val="FFFFFF"/>
                </a:solidFill>
              </a14:hiddenFill>
            </a:ext>
          </a:extLst>
        </p:spPr>
      </p:pic>
      <p:sp>
        <p:nvSpPr>
          <p:cNvPr id="13" name="Tekstiruutu 12">
            <a:extLst>
              <a:ext uri="{FF2B5EF4-FFF2-40B4-BE49-F238E27FC236}">
                <a16:creationId xmlns:a16="http://schemas.microsoft.com/office/drawing/2014/main" id="{0C1FCAF4-040D-49CF-88BB-91D4CFDC0895}"/>
              </a:ext>
            </a:extLst>
          </p:cNvPr>
          <p:cNvSpPr txBox="1"/>
          <p:nvPr/>
        </p:nvSpPr>
        <p:spPr>
          <a:xfrm>
            <a:off x="683568" y="3377070"/>
            <a:ext cx="2088232" cy="584775"/>
          </a:xfrm>
          <a:prstGeom prst="rect">
            <a:avLst/>
          </a:prstGeom>
          <a:noFill/>
        </p:spPr>
        <p:txBody>
          <a:bodyPr wrap="square" rtlCol="0">
            <a:spAutoFit/>
          </a:bodyPr>
          <a:lstStyle/>
          <a:p>
            <a:pPr algn="ctr"/>
            <a:r>
              <a:rPr lang="fi-FI" sz="3200" b="1" dirty="0">
                <a:solidFill>
                  <a:schemeClr val="bg1"/>
                </a:solidFill>
              </a:rPr>
              <a:t>a </a:t>
            </a:r>
            <a:r>
              <a:rPr lang="fi-FI" sz="3200" b="1" dirty="0" err="1">
                <a:solidFill>
                  <a:schemeClr val="bg1"/>
                </a:solidFill>
              </a:rPr>
              <a:t>bat</a:t>
            </a:r>
            <a:endParaRPr lang="fi-FI" sz="3200" b="1" dirty="0">
              <a:solidFill>
                <a:schemeClr val="bg1"/>
              </a:solidFill>
            </a:endParaRPr>
          </a:p>
        </p:txBody>
      </p:sp>
      <p:sp>
        <p:nvSpPr>
          <p:cNvPr id="18" name="Tekstiruutu 17">
            <a:extLst>
              <a:ext uri="{FF2B5EF4-FFF2-40B4-BE49-F238E27FC236}">
                <a16:creationId xmlns:a16="http://schemas.microsoft.com/office/drawing/2014/main" id="{E8406DD0-011E-469F-B217-454CB5454B84}"/>
              </a:ext>
            </a:extLst>
          </p:cNvPr>
          <p:cNvSpPr txBox="1"/>
          <p:nvPr/>
        </p:nvSpPr>
        <p:spPr>
          <a:xfrm>
            <a:off x="5673225" y="5733256"/>
            <a:ext cx="2088232" cy="584775"/>
          </a:xfrm>
          <a:prstGeom prst="rect">
            <a:avLst/>
          </a:prstGeom>
          <a:noFill/>
        </p:spPr>
        <p:txBody>
          <a:bodyPr wrap="square" rtlCol="0">
            <a:spAutoFit/>
          </a:bodyPr>
          <a:lstStyle/>
          <a:p>
            <a:pPr algn="ctr"/>
            <a:r>
              <a:rPr lang="fi-FI" sz="3200" b="1" dirty="0">
                <a:solidFill>
                  <a:schemeClr val="bg1"/>
                </a:solidFill>
              </a:rPr>
              <a:t>a </a:t>
            </a:r>
            <a:r>
              <a:rPr lang="fi-FI" sz="3200" b="1" dirty="0" err="1">
                <a:solidFill>
                  <a:schemeClr val="bg1"/>
                </a:solidFill>
              </a:rPr>
              <a:t>spider</a:t>
            </a:r>
            <a:endParaRPr lang="fi-FI" sz="3200" b="1" dirty="0">
              <a:solidFill>
                <a:schemeClr val="bg1"/>
              </a:solidFill>
            </a:endParaRPr>
          </a:p>
        </p:txBody>
      </p:sp>
      <p:sp>
        <p:nvSpPr>
          <p:cNvPr id="19" name="Tekstiruutu 18">
            <a:extLst>
              <a:ext uri="{FF2B5EF4-FFF2-40B4-BE49-F238E27FC236}">
                <a16:creationId xmlns:a16="http://schemas.microsoft.com/office/drawing/2014/main" id="{22D9D43A-6E56-4D58-8775-51C412029E42}"/>
              </a:ext>
            </a:extLst>
          </p:cNvPr>
          <p:cNvSpPr txBox="1"/>
          <p:nvPr/>
        </p:nvSpPr>
        <p:spPr>
          <a:xfrm>
            <a:off x="5077303" y="2464333"/>
            <a:ext cx="2088232" cy="584775"/>
          </a:xfrm>
          <a:prstGeom prst="rect">
            <a:avLst/>
          </a:prstGeom>
          <a:noFill/>
        </p:spPr>
        <p:txBody>
          <a:bodyPr wrap="square" rtlCol="0">
            <a:spAutoFit/>
          </a:bodyPr>
          <a:lstStyle/>
          <a:p>
            <a:pPr algn="ctr"/>
            <a:r>
              <a:rPr lang="fi-FI" sz="3200" b="1" dirty="0">
                <a:solidFill>
                  <a:schemeClr val="bg1"/>
                </a:solidFill>
              </a:rPr>
              <a:t>a </a:t>
            </a:r>
            <a:r>
              <a:rPr lang="fi-FI" sz="3200" b="1" dirty="0" err="1">
                <a:solidFill>
                  <a:schemeClr val="bg1"/>
                </a:solidFill>
              </a:rPr>
              <a:t>ghost</a:t>
            </a:r>
            <a:endParaRPr lang="fi-FI" sz="3200" b="1" dirty="0">
              <a:solidFill>
                <a:schemeClr val="bg1"/>
              </a:solidFill>
            </a:endParaRPr>
          </a:p>
        </p:txBody>
      </p:sp>
    </p:spTree>
    <p:extLst>
      <p:ext uri="{BB962C8B-B14F-4D97-AF65-F5344CB8AC3E}">
        <p14:creationId xmlns:p14="http://schemas.microsoft.com/office/powerpoint/2010/main" val="3975433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 name="Picture 20" descr="Kuvahaun tulos haulle pumpkin clipart">
            <a:extLst>
              <a:ext uri="{FF2B5EF4-FFF2-40B4-BE49-F238E27FC236}">
                <a16:creationId xmlns:a16="http://schemas.microsoft.com/office/drawing/2014/main" id="{D71914FF-0378-4035-9508-016D1470D6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188640"/>
            <a:ext cx="3995936" cy="2237308"/>
          </a:xfrm>
          <a:prstGeom prst="rect">
            <a:avLst/>
          </a:prstGeom>
          <a:noFill/>
          <a:extLst>
            <a:ext uri="{909E8E84-426E-40DD-AFC4-6F175D3DCCD1}">
              <a14:hiddenFill xmlns:a14="http://schemas.microsoft.com/office/drawing/2010/main">
                <a:solidFill>
                  <a:srgbClr val="FFFFFF"/>
                </a:solidFill>
              </a14:hiddenFill>
            </a:ext>
          </a:extLst>
        </p:spPr>
      </p:pic>
      <p:sp>
        <p:nvSpPr>
          <p:cNvPr id="22" name="Tekstiruutu 21">
            <a:extLst>
              <a:ext uri="{FF2B5EF4-FFF2-40B4-BE49-F238E27FC236}">
                <a16:creationId xmlns:a16="http://schemas.microsoft.com/office/drawing/2014/main" id="{F87906A4-C105-495F-8700-E485E0BEE99C}"/>
              </a:ext>
            </a:extLst>
          </p:cNvPr>
          <p:cNvSpPr txBox="1"/>
          <p:nvPr/>
        </p:nvSpPr>
        <p:spPr>
          <a:xfrm>
            <a:off x="3851920" y="1014906"/>
            <a:ext cx="2592288" cy="584775"/>
          </a:xfrm>
          <a:prstGeom prst="rect">
            <a:avLst/>
          </a:prstGeom>
          <a:noFill/>
        </p:spPr>
        <p:txBody>
          <a:bodyPr wrap="square" rtlCol="0">
            <a:spAutoFit/>
          </a:bodyPr>
          <a:lstStyle/>
          <a:p>
            <a:pPr algn="ctr"/>
            <a:r>
              <a:rPr lang="fi-FI" sz="3200" b="1" dirty="0">
                <a:solidFill>
                  <a:schemeClr val="bg1"/>
                </a:solidFill>
              </a:rPr>
              <a:t>a </a:t>
            </a:r>
            <a:r>
              <a:rPr lang="fi-FI" sz="3200" b="1" dirty="0" err="1">
                <a:solidFill>
                  <a:schemeClr val="bg1"/>
                </a:solidFill>
              </a:rPr>
              <a:t>pumpkin</a:t>
            </a:r>
            <a:endParaRPr lang="fi-FI" sz="3200" b="1" dirty="0">
              <a:solidFill>
                <a:schemeClr val="bg1"/>
              </a:solidFill>
            </a:endParaRPr>
          </a:p>
        </p:txBody>
      </p:sp>
      <p:pic>
        <p:nvPicPr>
          <p:cNvPr id="2070" name="Picture 22" descr="Kuvahaun tulos haulle mummy clipart">
            <a:extLst>
              <a:ext uri="{FF2B5EF4-FFF2-40B4-BE49-F238E27FC236}">
                <a16:creationId xmlns:a16="http://schemas.microsoft.com/office/drawing/2014/main" id="{25797542-7821-45D5-9CCC-AFED4C49D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24" y="1014906"/>
            <a:ext cx="2141984" cy="2855979"/>
          </a:xfrm>
          <a:prstGeom prst="rect">
            <a:avLst/>
          </a:prstGeom>
          <a:noFill/>
          <a:extLst>
            <a:ext uri="{909E8E84-426E-40DD-AFC4-6F175D3DCCD1}">
              <a14:hiddenFill xmlns:a14="http://schemas.microsoft.com/office/drawing/2010/main">
                <a:solidFill>
                  <a:srgbClr val="FFFFFF"/>
                </a:solidFill>
              </a14:hiddenFill>
            </a:ext>
          </a:extLst>
        </p:spPr>
      </p:pic>
      <p:sp>
        <p:nvSpPr>
          <p:cNvPr id="24" name="Tekstiruutu 23">
            <a:extLst>
              <a:ext uri="{FF2B5EF4-FFF2-40B4-BE49-F238E27FC236}">
                <a16:creationId xmlns:a16="http://schemas.microsoft.com/office/drawing/2014/main" id="{660EF8F9-4694-45BD-B3D4-1FB9B2EDE4C4}"/>
              </a:ext>
            </a:extLst>
          </p:cNvPr>
          <p:cNvSpPr txBox="1"/>
          <p:nvPr/>
        </p:nvSpPr>
        <p:spPr>
          <a:xfrm>
            <a:off x="161256" y="413258"/>
            <a:ext cx="2592288" cy="584775"/>
          </a:xfrm>
          <a:prstGeom prst="rect">
            <a:avLst/>
          </a:prstGeom>
          <a:noFill/>
        </p:spPr>
        <p:txBody>
          <a:bodyPr wrap="square" rtlCol="0">
            <a:spAutoFit/>
          </a:bodyPr>
          <a:lstStyle/>
          <a:p>
            <a:pPr algn="ctr"/>
            <a:r>
              <a:rPr lang="fi-FI" sz="3200" b="1" dirty="0">
                <a:solidFill>
                  <a:schemeClr val="bg1"/>
                </a:solidFill>
              </a:rPr>
              <a:t>a </a:t>
            </a:r>
            <a:r>
              <a:rPr lang="fi-FI" sz="3200" b="1" dirty="0" err="1">
                <a:solidFill>
                  <a:schemeClr val="bg1"/>
                </a:solidFill>
              </a:rPr>
              <a:t>mummy</a:t>
            </a:r>
            <a:endParaRPr lang="fi-FI" sz="3200" b="1" dirty="0">
              <a:solidFill>
                <a:schemeClr val="bg1"/>
              </a:solidFill>
            </a:endParaRPr>
          </a:p>
        </p:txBody>
      </p:sp>
      <p:pic>
        <p:nvPicPr>
          <p:cNvPr id="2072" name="Picture 24" descr="Kuvahaun tulos haulle cute witch  clipart">
            <a:extLst>
              <a:ext uri="{FF2B5EF4-FFF2-40B4-BE49-F238E27FC236}">
                <a16:creationId xmlns:a16="http://schemas.microsoft.com/office/drawing/2014/main" id="{3B66EFC4-A64D-4D81-A416-78877DAC78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4136770"/>
            <a:ext cx="2342133" cy="2342133"/>
          </a:xfrm>
          <a:prstGeom prst="rect">
            <a:avLst/>
          </a:prstGeom>
          <a:noFill/>
          <a:extLst>
            <a:ext uri="{909E8E84-426E-40DD-AFC4-6F175D3DCCD1}">
              <a14:hiddenFill xmlns:a14="http://schemas.microsoft.com/office/drawing/2010/main">
                <a:solidFill>
                  <a:srgbClr val="FFFFFF"/>
                </a:solidFill>
              </a14:hiddenFill>
            </a:ext>
          </a:extLst>
        </p:spPr>
      </p:pic>
      <p:sp>
        <p:nvSpPr>
          <p:cNvPr id="26" name="Tekstiruutu 25">
            <a:extLst>
              <a:ext uri="{FF2B5EF4-FFF2-40B4-BE49-F238E27FC236}">
                <a16:creationId xmlns:a16="http://schemas.microsoft.com/office/drawing/2014/main" id="{A47AFBE9-8858-4E3A-98DF-6F5B04B3B6B2}"/>
              </a:ext>
            </a:extLst>
          </p:cNvPr>
          <p:cNvSpPr txBox="1"/>
          <p:nvPr/>
        </p:nvSpPr>
        <p:spPr>
          <a:xfrm>
            <a:off x="4806962" y="3551995"/>
            <a:ext cx="2592288" cy="584775"/>
          </a:xfrm>
          <a:prstGeom prst="rect">
            <a:avLst/>
          </a:prstGeom>
          <a:noFill/>
        </p:spPr>
        <p:txBody>
          <a:bodyPr wrap="square" rtlCol="0">
            <a:spAutoFit/>
          </a:bodyPr>
          <a:lstStyle/>
          <a:p>
            <a:pPr algn="ctr"/>
            <a:r>
              <a:rPr lang="fi-FI" sz="3200" b="1" dirty="0">
                <a:solidFill>
                  <a:schemeClr val="bg1"/>
                </a:solidFill>
              </a:rPr>
              <a:t>a </a:t>
            </a:r>
            <a:r>
              <a:rPr lang="fi-FI" sz="3200" b="1" dirty="0" err="1">
                <a:solidFill>
                  <a:schemeClr val="bg1"/>
                </a:solidFill>
              </a:rPr>
              <a:t>witch</a:t>
            </a:r>
            <a:endParaRPr lang="fi-FI" sz="3200" b="1" dirty="0">
              <a:solidFill>
                <a:schemeClr val="bg1"/>
              </a:solidFill>
            </a:endParaRPr>
          </a:p>
        </p:txBody>
      </p:sp>
      <p:pic>
        <p:nvPicPr>
          <p:cNvPr id="2074" name="Picture 26" descr="Kuvahaun tulos haulle black cat clipart">
            <a:extLst>
              <a:ext uri="{FF2B5EF4-FFF2-40B4-BE49-F238E27FC236}">
                <a16:creationId xmlns:a16="http://schemas.microsoft.com/office/drawing/2014/main" id="{4081781D-398C-4B59-972D-94B18AFABB9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0908" y="4583969"/>
            <a:ext cx="1601044" cy="1894934"/>
          </a:xfrm>
          <a:prstGeom prst="rect">
            <a:avLst/>
          </a:prstGeom>
          <a:noFill/>
          <a:extLst>
            <a:ext uri="{909E8E84-426E-40DD-AFC4-6F175D3DCCD1}">
              <a14:hiddenFill xmlns:a14="http://schemas.microsoft.com/office/drawing/2010/main">
                <a:solidFill>
                  <a:srgbClr val="FFFFFF"/>
                </a:solidFill>
              </a14:hiddenFill>
            </a:ext>
          </a:extLst>
        </p:spPr>
      </p:pic>
      <p:sp>
        <p:nvSpPr>
          <p:cNvPr id="28" name="Tekstiruutu 27">
            <a:extLst>
              <a:ext uri="{FF2B5EF4-FFF2-40B4-BE49-F238E27FC236}">
                <a16:creationId xmlns:a16="http://schemas.microsoft.com/office/drawing/2014/main" id="{8A1F0E5A-29F3-4DC3-B601-BF79E3E57ADA}"/>
              </a:ext>
            </a:extLst>
          </p:cNvPr>
          <p:cNvSpPr txBox="1"/>
          <p:nvPr/>
        </p:nvSpPr>
        <p:spPr>
          <a:xfrm>
            <a:off x="161256" y="5866033"/>
            <a:ext cx="2592288" cy="584775"/>
          </a:xfrm>
          <a:prstGeom prst="rect">
            <a:avLst/>
          </a:prstGeom>
          <a:noFill/>
        </p:spPr>
        <p:txBody>
          <a:bodyPr wrap="square" rtlCol="0">
            <a:spAutoFit/>
          </a:bodyPr>
          <a:lstStyle/>
          <a:p>
            <a:pPr algn="ctr"/>
            <a:r>
              <a:rPr lang="fi-FI" sz="3200" b="1" dirty="0">
                <a:solidFill>
                  <a:schemeClr val="bg1"/>
                </a:solidFill>
              </a:rPr>
              <a:t>a </a:t>
            </a:r>
            <a:r>
              <a:rPr lang="fi-FI" sz="3200" b="1" dirty="0" err="1">
                <a:solidFill>
                  <a:schemeClr val="bg1"/>
                </a:solidFill>
              </a:rPr>
              <a:t>black</a:t>
            </a:r>
            <a:r>
              <a:rPr lang="fi-FI" sz="3200" b="1" dirty="0">
                <a:solidFill>
                  <a:schemeClr val="bg1"/>
                </a:solidFill>
              </a:rPr>
              <a:t> cat</a:t>
            </a:r>
          </a:p>
        </p:txBody>
      </p:sp>
    </p:spTree>
    <p:extLst>
      <p:ext uri="{BB962C8B-B14F-4D97-AF65-F5344CB8AC3E}">
        <p14:creationId xmlns:p14="http://schemas.microsoft.com/office/powerpoint/2010/main" val="3028218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849582" y="1052736"/>
            <a:ext cx="2950244" cy="904951"/>
          </a:xfrm>
        </p:spPr>
        <p:txBody>
          <a:bodyPr>
            <a:normAutofit fontScale="90000"/>
          </a:bodyPr>
          <a:lstStyle/>
          <a:p>
            <a:r>
              <a:rPr lang="fi-FI" dirty="0" err="1"/>
              <a:t>Trick</a:t>
            </a:r>
            <a:r>
              <a:rPr lang="fi-FI" dirty="0"/>
              <a:t> </a:t>
            </a:r>
            <a:r>
              <a:rPr lang="fi-FI" dirty="0" err="1"/>
              <a:t>or</a:t>
            </a:r>
            <a:r>
              <a:rPr lang="fi-FI" dirty="0"/>
              <a:t> </a:t>
            </a:r>
            <a:r>
              <a:rPr lang="fi-FI" dirty="0" err="1"/>
              <a:t>treat</a:t>
            </a:r>
            <a:r>
              <a:rPr lang="fi-FI" dirty="0"/>
              <a:t> –</a:t>
            </a:r>
            <a:br>
              <a:rPr lang="fi-FI" dirty="0"/>
            </a:br>
            <a:r>
              <a:rPr lang="fi-FI" dirty="0" err="1"/>
              <a:t>smell</a:t>
            </a:r>
            <a:r>
              <a:rPr lang="fi-FI" dirty="0"/>
              <a:t> my </a:t>
            </a:r>
            <a:r>
              <a:rPr lang="fi-FI" dirty="0" err="1"/>
              <a:t>feet</a:t>
            </a:r>
            <a:r>
              <a:rPr lang="fi-FI" dirty="0"/>
              <a:t>!</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985" y="4320589"/>
            <a:ext cx="239077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116" y="437355"/>
            <a:ext cx="2565820" cy="3855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descr="C:\Users\Meri\AppData\Local\Microsoft\Windows\Temporary Internet Files\Content.IE5\Q01PH9U2\MP90042274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070" y="476672"/>
            <a:ext cx="2672242" cy="3816424"/>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C:\Users\Meri\AppData\Local\Microsoft\Windows\Temporary Internet Files\Content.IE5\ZNO3JYIO\MP90042283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7480" y="4414854"/>
            <a:ext cx="1343377" cy="1725994"/>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C:\Users\Meri\AppData\Local\Microsoft\Windows\Temporary Internet Files\Content.IE5\IPWFYYEH\MP900185203[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6025" y="3093691"/>
            <a:ext cx="2481072" cy="3657600"/>
          </a:xfrm>
          <a:prstGeom prst="rect">
            <a:avLst/>
          </a:prstGeom>
          <a:noFill/>
          <a:extLst>
            <a:ext uri="{909E8E84-426E-40DD-AFC4-6F175D3DCCD1}">
              <a14:hiddenFill xmlns:a14="http://schemas.microsoft.com/office/drawing/2010/main">
                <a:solidFill>
                  <a:srgbClr val="FFFFFF"/>
                </a:solidFill>
              </a14:hiddenFill>
            </a:ext>
          </a:extLst>
        </p:spPr>
      </p:pic>
      <p:sp>
        <p:nvSpPr>
          <p:cNvPr id="9" name="Otsikko 1">
            <a:extLst>
              <a:ext uri="{FF2B5EF4-FFF2-40B4-BE49-F238E27FC236}">
                <a16:creationId xmlns:a16="http://schemas.microsoft.com/office/drawing/2014/main" id="{2DE3AFB7-BA36-41BF-8F20-C96BC1C99A72}"/>
              </a:ext>
            </a:extLst>
          </p:cNvPr>
          <p:cNvSpPr txBox="1">
            <a:spLocks/>
          </p:cNvSpPr>
          <p:nvPr/>
        </p:nvSpPr>
        <p:spPr>
          <a:xfrm>
            <a:off x="-252536" y="5973193"/>
            <a:ext cx="5756473" cy="778098"/>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fi-FI"/>
              <a:t>Happy Halloween!</a:t>
            </a:r>
            <a:endParaRPr lang="fi-FI" dirty="0"/>
          </a:p>
        </p:txBody>
      </p:sp>
    </p:spTree>
    <p:extLst>
      <p:ext uri="{BB962C8B-B14F-4D97-AF65-F5344CB8AC3E}">
        <p14:creationId xmlns:p14="http://schemas.microsoft.com/office/powerpoint/2010/main" val="1266537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Mistä Halloween on </a:t>
            </a:r>
            <a:br>
              <a:rPr lang="fi-FI" dirty="0"/>
            </a:br>
            <a:r>
              <a:rPr lang="fi-FI" dirty="0"/>
              <a:t>saanut alkunsa?</a:t>
            </a:r>
          </a:p>
        </p:txBody>
      </p:sp>
      <p:sp>
        <p:nvSpPr>
          <p:cNvPr id="3" name="Sisällön paikkamerkki 2"/>
          <p:cNvSpPr>
            <a:spLocks noGrp="1"/>
          </p:cNvSpPr>
          <p:nvPr>
            <p:ph idx="1"/>
          </p:nvPr>
        </p:nvSpPr>
        <p:spPr>
          <a:xfrm>
            <a:off x="457200" y="1603894"/>
            <a:ext cx="8229600" cy="3265265"/>
          </a:xfrm>
        </p:spPr>
        <p:txBody>
          <a:bodyPr>
            <a:normAutofit/>
          </a:bodyPr>
          <a:lstStyle/>
          <a:p>
            <a:r>
              <a:rPr lang="fi-FI" dirty="0">
                <a:solidFill>
                  <a:schemeClr val="tx1">
                    <a:lumMod val="50000"/>
                  </a:schemeClr>
                </a:solidFill>
              </a:rPr>
              <a:t>Halloween juontaa juurensa kelttiläiseen sadonkorjuujuhlaan nimeltä ”</a:t>
            </a:r>
            <a:r>
              <a:rPr lang="fi-FI" dirty="0" err="1">
                <a:solidFill>
                  <a:schemeClr val="tx1">
                    <a:lumMod val="50000"/>
                  </a:schemeClr>
                </a:solidFill>
              </a:rPr>
              <a:t>Samhain</a:t>
            </a:r>
            <a:r>
              <a:rPr lang="fi-FI" dirty="0">
                <a:solidFill>
                  <a:schemeClr val="tx1">
                    <a:lumMod val="50000"/>
                  </a:schemeClr>
                </a:solidFill>
              </a:rPr>
              <a:t>.”        Sitä juhlittiin noin 2000 vuotta sitten. </a:t>
            </a:r>
          </a:p>
          <a:p>
            <a:pPr lvl="1"/>
            <a:r>
              <a:rPr lang="fi-FI" dirty="0">
                <a:solidFill>
                  <a:schemeClr val="tx1">
                    <a:lumMod val="50000"/>
                  </a:schemeClr>
                </a:solidFill>
              </a:rPr>
              <a:t>Silloin esimerkiksi Irlannissa ja Ranskassa asuvat kelttiläiset juhlivat maanviljelyskauden päättymistä. </a:t>
            </a:r>
          </a:p>
          <a:p>
            <a:pPr lvl="1"/>
            <a:r>
              <a:rPr lang="fi-FI" dirty="0">
                <a:solidFill>
                  <a:schemeClr val="tx1">
                    <a:lumMod val="50000"/>
                  </a:schemeClr>
                </a:solidFill>
              </a:rPr>
              <a:t>Samalla juhlittiin kesän päättymistä ja uutta vuotta, jonka ajateltiin alkavan 1. marraskuuta</a:t>
            </a:r>
          </a:p>
        </p:txBody>
      </p:sp>
      <p:pic>
        <p:nvPicPr>
          <p:cNvPr id="2050" name="Picture 2" descr="C:\Users\Meri\AppData\Local\Microsoft\Windows\Temporary Internet Files\Content.IE5\IPWFYYEH\MC9001565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263" y="548680"/>
            <a:ext cx="1121969" cy="182239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eri\AppData\Local\Microsoft\Windows\Temporary Internet Files\Content.IE5\S5QA9PPT\MP90040135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4867805"/>
            <a:ext cx="2508889" cy="16719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eri\AppData\Local\Microsoft\Windows\Temporary Internet Files\Content.IE5\Q01PH9U2\MC90023166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4007" y="4867805"/>
            <a:ext cx="2462622" cy="164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059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266873" y="548680"/>
            <a:ext cx="8383960" cy="5120765"/>
          </a:xfrm>
        </p:spPr>
        <p:txBody>
          <a:bodyPr/>
          <a:lstStyle/>
          <a:p>
            <a:r>
              <a:rPr lang="fi-FI" dirty="0">
                <a:solidFill>
                  <a:schemeClr val="tx1">
                    <a:lumMod val="50000"/>
                  </a:schemeClr>
                </a:solidFill>
              </a:rPr>
              <a:t>Kelttiläiset uskoivat, että                              </a:t>
            </a:r>
            <a:r>
              <a:rPr lang="fi-FI" b="1" dirty="0">
                <a:solidFill>
                  <a:schemeClr val="tx1">
                    <a:lumMod val="50000"/>
                  </a:schemeClr>
                </a:solidFill>
              </a:rPr>
              <a:t>vainajien eli kuolleiden ihmisten               henget heräsivät henkiin aina               uudenvuoden aattona eli 31.10.             </a:t>
            </a:r>
            <a:endParaRPr lang="fi-FI" dirty="0">
              <a:solidFill>
                <a:schemeClr val="tx1">
                  <a:lumMod val="50000"/>
                </a:schemeClr>
              </a:solidFill>
            </a:endParaRPr>
          </a:p>
          <a:p>
            <a:pPr marL="137160" indent="0">
              <a:buNone/>
            </a:pPr>
            <a:endParaRPr lang="fi-FI" dirty="0">
              <a:solidFill>
                <a:schemeClr val="tx1">
                  <a:lumMod val="50000"/>
                </a:schemeClr>
              </a:solidFill>
            </a:endParaRPr>
          </a:p>
          <a:p>
            <a:r>
              <a:rPr lang="fi-FI" dirty="0">
                <a:solidFill>
                  <a:schemeClr val="tx1">
                    <a:lumMod val="50000"/>
                  </a:schemeClr>
                </a:solidFill>
              </a:rPr>
              <a:t>Silloin kelttiläisillä oli tapana tehdä suuria kokkoja, kantaa kaduilla porkkanalyhtyjä ja pukeutua itse piruiksi pelottaakseen vainajien henget pois.</a:t>
            </a:r>
          </a:p>
        </p:txBody>
      </p:sp>
      <p:pic>
        <p:nvPicPr>
          <p:cNvPr id="3074" name="Picture 2" descr="C:\Users\Meri\AppData\Local\Microsoft\Windows\Temporary Internet Files\Content.IE5\IPWFYYEH\MC90034912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5713" y="4686720"/>
            <a:ext cx="1945843" cy="17684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eri\AppData\Local\Microsoft\Windows\Temporary Internet Files\Content.IE5\QT0RD1VD\MC900216576[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1482" y="581656"/>
            <a:ext cx="1802282" cy="13926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Meri\AppData\Local\Microsoft\Windows\Temporary Internet Files\Content.IE5\PL9QIR27\MC90005334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0880" y="4755773"/>
            <a:ext cx="2913252" cy="1699397"/>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Meri\AppData\Local\Microsoft\Windows\Temporary Internet Files\Content.IE5\IPWFYYEH\MC90041533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283" y="4850892"/>
            <a:ext cx="2305187" cy="1637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987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251520" y="980728"/>
            <a:ext cx="5760640" cy="4709160"/>
          </a:xfrm>
        </p:spPr>
        <p:txBody>
          <a:bodyPr>
            <a:normAutofit fontScale="92500" lnSpcReduction="20000"/>
          </a:bodyPr>
          <a:lstStyle/>
          <a:p>
            <a:r>
              <a:rPr lang="fi-FI" dirty="0">
                <a:solidFill>
                  <a:schemeClr val="tx1">
                    <a:lumMod val="50000"/>
                  </a:schemeClr>
                </a:solidFill>
              </a:rPr>
              <a:t>800-luvulla paavi korvasi kelttiläisen </a:t>
            </a:r>
            <a:r>
              <a:rPr lang="fi-FI" b="1" dirty="0">
                <a:solidFill>
                  <a:schemeClr val="tx1">
                    <a:lumMod val="50000"/>
                  </a:schemeClr>
                </a:solidFill>
              </a:rPr>
              <a:t>Samhain</a:t>
            </a:r>
            <a:r>
              <a:rPr lang="fi-FI" dirty="0">
                <a:solidFill>
                  <a:schemeClr val="tx1">
                    <a:lumMod val="50000"/>
                  </a:schemeClr>
                </a:solidFill>
              </a:rPr>
              <a:t>-juhlan pyhäinpäivällä: </a:t>
            </a:r>
            <a:r>
              <a:rPr lang="fi-FI" b="1" dirty="0">
                <a:solidFill>
                  <a:schemeClr val="tx1">
                    <a:lumMod val="50000"/>
                  </a:schemeClr>
                </a:solidFill>
              </a:rPr>
              <a:t>All Saints Day </a:t>
            </a:r>
            <a:r>
              <a:rPr lang="fi-FI" dirty="0">
                <a:solidFill>
                  <a:schemeClr val="tx1">
                    <a:lumMod val="50000"/>
                  </a:schemeClr>
                </a:solidFill>
              </a:rPr>
              <a:t>eli kaikkien pyhimysten päivä, jota vietettiin erityisesti uskontonsa vuoksi kuolleiden pyhimysten muistolle.</a:t>
            </a:r>
          </a:p>
          <a:p>
            <a:r>
              <a:rPr lang="fi-FI" dirty="0">
                <a:solidFill>
                  <a:schemeClr val="tx1">
                    <a:lumMod val="50000"/>
                  </a:schemeClr>
                </a:solidFill>
              </a:rPr>
              <a:t>Pyhäinpäivän aatto oli englanniksi </a:t>
            </a:r>
            <a:r>
              <a:rPr lang="fi-FI" b="1" dirty="0">
                <a:solidFill>
                  <a:schemeClr val="tx1">
                    <a:lumMod val="50000"/>
                  </a:schemeClr>
                </a:solidFill>
              </a:rPr>
              <a:t>”</a:t>
            </a:r>
            <a:r>
              <a:rPr lang="fi-FI" b="1" dirty="0" err="1">
                <a:solidFill>
                  <a:schemeClr val="tx1">
                    <a:lumMod val="50000"/>
                  </a:schemeClr>
                </a:solidFill>
              </a:rPr>
              <a:t>All</a:t>
            </a:r>
            <a:r>
              <a:rPr lang="fi-FI" b="1" dirty="0">
                <a:solidFill>
                  <a:schemeClr val="tx1">
                    <a:lumMod val="50000"/>
                  </a:schemeClr>
                </a:solidFill>
              </a:rPr>
              <a:t> </a:t>
            </a:r>
            <a:r>
              <a:rPr lang="fi-FI" b="1" dirty="0" err="1">
                <a:solidFill>
                  <a:schemeClr val="tx1">
                    <a:lumMod val="50000"/>
                  </a:schemeClr>
                </a:solidFill>
              </a:rPr>
              <a:t>Hallows</a:t>
            </a:r>
            <a:r>
              <a:rPr lang="fi-FI" b="1" dirty="0">
                <a:solidFill>
                  <a:schemeClr val="tx1">
                    <a:lumMod val="50000"/>
                  </a:schemeClr>
                </a:solidFill>
              </a:rPr>
              <a:t>’ Eve” </a:t>
            </a:r>
            <a:r>
              <a:rPr lang="fi-FI" dirty="0">
                <a:solidFill>
                  <a:schemeClr val="tx1">
                    <a:lumMod val="50000"/>
                  </a:schemeClr>
                </a:solidFill>
              </a:rPr>
              <a:t>eli kaikkien pyhien aatto</a:t>
            </a:r>
          </a:p>
          <a:p>
            <a:r>
              <a:rPr lang="fi-FI" dirty="0">
                <a:solidFill>
                  <a:schemeClr val="tx1">
                    <a:lumMod val="50000"/>
                  </a:schemeClr>
                </a:solidFill>
              </a:rPr>
              <a:t>Myöhemmin päivää alettiin sitten kutsua lyhyemmällä nimellä </a:t>
            </a:r>
            <a:r>
              <a:rPr lang="fi-FI" b="1" dirty="0">
                <a:solidFill>
                  <a:schemeClr val="tx1">
                    <a:lumMod val="50000"/>
                  </a:schemeClr>
                </a:solidFill>
              </a:rPr>
              <a:t>Halloween</a:t>
            </a:r>
            <a:r>
              <a:rPr lang="fi-FI" dirty="0">
                <a:solidFill>
                  <a:schemeClr val="tx1">
                    <a:lumMod val="50000"/>
                  </a:schemeClr>
                </a:solidFill>
              </a:rPr>
              <a:t>. </a:t>
            </a:r>
          </a:p>
        </p:txBody>
      </p:sp>
      <p:pic>
        <p:nvPicPr>
          <p:cNvPr id="4100" name="Picture 4" descr="C:\Users\Meri\AppData\Local\Microsoft\Windows\Temporary Internet Files\Content.IE5\9H0WR7EL\MC90041514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2276872"/>
            <a:ext cx="2821029" cy="3159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085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Halloween leviää maailmalle</a:t>
            </a:r>
          </a:p>
        </p:txBody>
      </p:sp>
      <p:sp>
        <p:nvSpPr>
          <p:cNvPr id="3" name="Sisällön paikkamerkki 2"/>
          <p:cNvSpPr>
            <a:spLocks noGrp="1"/>
          </p:cNvSpPr>
          <p:nvPr>
            <p:ph idx="1"/>
          </p:nvPr>
        </p:nvSpPr>
        <p:spPr>
          <a:xfrm>
            <a:off x="457200" y="1412776"/>
            <a:ext cx="8229600" cy="3600400"/>
          </a:xfrm>
        </p:spPr>
        <p:txBody>
          <a:bodyPr>
            <a:normAutofit/>
          </a:bodyPr>
          <a:lstStyle/>
          <a:p>
            <a:r>
              <a:rPr lang="fi-FI" dirty="0">
                <a:solidFill>
                  <a:schemeClr val="tx1">
                    <a:lumMod val="50000"/>
                  </a:schemeClr>
                </a:solidFill>
              </a:rPr>
              <a:t>Kun irlantilaiset ja skotlantilaiset siirtolaiset muuttivat Euroopasta Pohjois-Amerikkaan 1800-luvulla, he toivat omia Halloween- perinteitään mukanaan.</a:t>
            </a:r>
          </a:p>
          <a:p>
            <a:r>
              <a:rPr lang="fi-FI" dirty="0">
                <a:solidFill>
                  <a:schemeClr val="tx1">
                    <a:lumMod val="50000"/>
                  </a:schemeClr>
                </a:solidFill>
              </a:rPr>
              <a:t>Muut läntiset maat omaksuivat Halloweenin vasta 1900-luvun lopussa. </a:t>
            </a:r>
            <a:endParaRPr lang="fi-FI" dirty="0"/>
          </a:p>
        </p:txBody>
      </p:sp>
      <p:pic>
        <p:nvPicPr>
          <p:cNvPr id="5123" name="Picture 3" descr="C:\Users\Meri\AppData\Local\Microsoft\Windows\Temporary Internet Files\Content.IE5\AJJIPE93\MP9004340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4581128"/>
            <a:ext cx="2900570" cy="1931296"/>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Meri\AppData\Local\Microsoft\Windows\Temporary Internet Files\Content.IE5\PL9QIR27\MC90041308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4410460"/>
            <a:ext cx="2954022" cy="2272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812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Miksi Halloweenina käytetään kurpitsalyhtyjä?</a:t>
            </a:r>
          </a:p>
        </p:txBody>
      </p:sp>
      <p:sp>
        <p:nvSpPr>
          <p:cNvPr id="3" name="Sisällön paikkamerkki 2"/>
          <p:cNvSpPr>
            <a:spLocks noGrp="1"/>
          </p:cNvSpPr>
          <p:nvPr>
            <p:ph idx="1"/>
          </p:nvPr>
        </p:nvSpPr>
        <p:spPr>
          <a:xfrm>
            <a:off x="179512" y="1600200"/>
            <a:ext cx="6336704" cy="4997152"/>
          </a:xfrm>
        </p:spPr>
        <p:txBody>
          <a:bodyPr>
            <a:normAutofit/>
          </a:bodyPr>
          <a:lstStyle/>
          <a:p>
            <a:r>
              <a:rPr lang="fi-FI" dirty="0">
                <a:solidFill>
                  <a:schemeClr val="tx1">
                    <a:lumMod val="50000"/>
                  </a:schemeClr>
                </a:solidFill>
              </a:rPr>
              <a:t>Kelttiläiset käyttivät esimerkiksi porkkanoista ja nauriista tehtyjä juureslyhtyjä valaisemaan tietä ja ajamaan pois mahdollisia pahoja henkiä Halloweenin aikaan. </a:t>
            </a:r>
          </a:p>
          <a:p>
            <a:pPr marL="137160" indent="0">
              <a:buNone/>
            </a:pPr>
            <a:endParaRPr lang="fi-FI" dirty="0">
              <a:solidFill>
                <a:schemeClr val="tx1">
                  <a:lumMod val="50000"/>
                </a:schemeClr>
              </a:solidFill>
            </a:endParaRPr>
          </a:p>
          <a:p>
            <a:r>
              <a:rPr lang="fi-FI" dirty="0">
                <a:solidFill>
                  <a:schemeClr val="tx1">
                    <a:lumMod val="50000"/>
                  </a:schemeClr>
                </a:solidFill>
              </a:rPr>
              <a:t>Myöhemmin Amerikassa juureslyhdyt vaihtuivat  kurpitsalyhtyihin, koska kurpitsa oli isompi ja helpompi kovertaa ontoksi.</a:t>
            </a:r>
          </a:p>
        </p:txBody>
      </p:sp>
      <p:pic>
        <p:nvPicPr>
          <p:cNvPr id="4" name="Picture 2" descr="C:\Users\Meri\AppData\Local\Microsoft\Windows\Temporary Internet Files\Content.IE5\S5QA9PPT\MP90039958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4128" y="1417638"/>
            <a:ext cx="2496312" cy="301625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8809" y="4769750"/>
            <a:ext cx="226695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8447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199" y="274638"/>
            <a:ext cx="7121653" cy="1138138"/>
          </a:xfrm>
        </p:spPr>
        <p:txBody>
          <a:bodyPr>
            <a:normAutofit fontScale="90000"/>
          </a:bodyPr>
          <a:lstStyle/>
          <a:p>
            <a:r>
              <a:rPr lang="fi-FI" dirty="0"/>
              <a:t>Entä miksi lyhdyn nimi on englanniksi Jack-O’-</a:t>
            </a:r>
            <a:r>
              <a:rPr lang="fi-FI" dirty="0" err="1"/>
              <a:t>lantern</a:t>
            </a:r>
            <a:r>
              <a:rPr lang="fi-FI" dirty="0"/>
              <a:t>?</a:t>
            </a:r>
          </a:p>
        </p:txBody>
      </p:sp>
      <p:sp>
        <p:nvSpPr>
          <p:cNvPr id="3" name="Sisällön paikkamerkki 2"/>
          <p:cNvSpPr>
            <a:spLocks noGrp="1"/>
          </p:cNvSpPr>
          <p:nvPr>
            <p:ph idx="1"/>
          </p:nvPr>
        </p:nvSpPr>
        <p:spPr>
          <a:xfrm>
            <a:off x="0" y="1556792"/>
            <a:ext cx="8748464" cy="5184576"/>
          </a:xfrm>
        </p:spPr>
        <p:txBody>
          <a:bodyPr>
            <a:normAutofit fontScale="85000" lnSpcReduction="20000"/>
          </a:bodyPr>
          <a:lstStyle/>
          <a:p>
            <a:r>
              <a:rPr lang="fi-FI" dirty="0">
                <a:solidFill>
                  <a:schemeClr val="tx1">
                    <a:lumMod val="50000"/>
                  </a:schemeClr>
                </a:solidFill>
              </a:rPr>
              <a:t>Kyseessä on vanha irlantilainen legenda Jack-nimisestä miehestä, joka tykkäsi huijata muita ihmisiä.  Kerran Jack tapasi paholaisen ja huiputti häntäkin. Päästäkseen pinteestä paholainen lupasi, ettei koskaan ottaisi Jackin sielua Manalaan.  </a:t>
            </a:r>
          </a:p>
          <a:p>
            <a:r>
              <a:rPr lang="fi-FI" dirty="0">
                <a:solidFill>
                  <a:schemeClr val="tx1">
                    <a:lumMod val="50000"/>
                  </a:schemeClr>
                </a:solidFill>
              </a:rPr>
              <a:t>Mutta kun Jack kuoli, häntä ei päästetty taivaaseen, koska hän oli liian ilkeä. Lupauksen mukaisesti häntä ei otettu myöskään Manalaan. Jackilla ei siis ollut paikkaa minne mennä ja hän vaelsi pimeydessä taivaan ja Manalan välillä. </a:t>
            </a:r>
          </a:p>
          <a:p>
            <a:r>
              <a:rPr lang="fi-FI" dirty="0">
                <a:solidFill>
                  <a:schemeClr val="tx1">
                    <a:lumMod val="50000"/>
                  </a:schemeClr>
                </a:solidFill>
              </a:rPr>
              <a:t>Kun hän kysyi paholaiselta, miten hän näkisi pimeässä minne mennä, paholainen heitti ivallisesti hänelle yhden loputtomasti palavan hiilen.  </a:t>
            </a:r>
          </a:p>
          <a:p>
            <a:r>
              <a:rPr lang="fi-FI" dirty="0">
                <a:solidFill>
                  <a:schemeClr val="tx1">
                    <a:lumMod val="50000"/>
                  </a:schemeClr>
                </a:solidFill>
              </a:rPr>
              <a:t>Jack laittoi kekäleen kaivertamaansa juureslyhtyyn ja jatkoi vaellustaan pimeydessä. Hänet tunnettiin nimellä ”Lyhty-Jack” eli ”Jack of the </a:t>
            </a:r>
            <a:r>
              <a:rPr lang="fi-FI" dirty="0" err="1">
                <a:solidFill>
                  <a:schemeClr val="tx1">
                    <a:lumMod val="50000"/>
                  </a:schemeClr>
                </a:solidFill>
              </a:rPr>
              <a:t>Lantern</a:t>
            </a:r>
            <a:r>
              <a:rPr lang="fi-FI" dirty="0">
                <a:solidFill>
                  <a:schemeClr val="tx1">
                    <a:lumMod val="50000"/>
                  </a:schemeClr>
                </a:solidFill>
              </a:rPr>
              <a:t>”, myöhemmin lyhyemmin ”Jack </a:t>
            </a:r>
            <a:r>
              <a:rPr lang="fi-FI" dirty="0" err="1">
                <a:solidFill>
                  <a:schemeClr val="tx1">
                    <a:lumMod val="50000"/>
                  </a:schemeClr>
                </a:solidFill>
              </a:rPr>
              <a:t>O’lantern</a:t>
            </a:r>
            <a:r>
              <a:rPr lang="fi-FI" dirty="0">
                <a:solidFill>
                  <a:schemeClr val="tx1">
                    <a:lumMod val="50000"/>
                  </a:schemeClr>
                </a:solidFill>
              </a:rPr>
              <a:t>”.</a:t>
            </a:r>
          </a:p>
        </p:txBody>
      </p:sp>
      <p:pic>
        <p:nvPicPr>
          <p:cNvPr id="7170" name="Picture 2" descr="C:\Users\Meri\AppData\Local\Microsoft\Windows\Temporary Internet Files\Content.IE5\IPWFYYEH\MC90023218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399" y="5999032"/>
            <a:ext cx="938485" cy="777929"/>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Meri\AppData\Local\Microsoft\Windows\Temporary Internet Files\Content.IE5\IPWFYYEH\MC900349121[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1127" y="268958"/>
            <a:ext cx="1547664" cy="1406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439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err="1"/>
              <a:t>Entäs</a:t>
            </a:r>
            <a:r>
              <a:rPr lang="fi-FI" dirty="0"/>
              <a:t> nykyään?</a:t>
            </a:r>
          </a:p>
        </p:txBody>
      </p:sp>
      <p:sp>
        <p:nvSpPr>
          <p:cNvPr id="3" name="Sisällön paikkamerkki 2"/>
          <p:cNvSpPr>
            <a:spLocks noGrp="1"/>
          </p:cNvSpPr>
          <p:nvPr>
            <p:ph idx="1"/>
          </p:nvPr>
        </p:nvSpPr>
        <p:spPr>
          <a:xfrm>
            <a:off x="755576" y="1684182"/>
            <a:ext cx="7953070" cy="5112608"/>
          </a:xfrm>
        </p:spPr>
        <p:txBody>
          <a:bodyPr>
            <a:normAutofit/>
          </a:bodyPr>
          <a:lstStyle/>
          <a:p>
            <a:r>
              <a:rPr lang="fi-FI" dirty="0">
                <a:solidFill>
                  <a:schemeClr val="tx1">
                    <a:lumMod val="50000"/>
                  </a:schemeClr>
                </a:solidFill>
              </a:rPr>
              <a:t>Halloween on yksi vietetyimmistä juhlapäivistä varsinkin Amerikassa</a:t>
            </a:r>
          </a:p>
          <a:p>
            <a:pPr marL="137160" indent="0">
              <a:buNone/>
            </a:pPr>
            <a:endParaRPr lang="fi-FI" dirty="0">
              <a:solidFill>
                <a:schemeClr val="tx1">
                  <a:lumMod val="50000"/>
                </a:schemeClr>
              </a:solidFill>
            </a:endParaRPr>
          </a:p>
          <a:p>
            <a:r>
              <a:rPr lang="fi-FI" dirty="0">
                <a:solidFill>
                  <a:schemeClr val="tx1">
                    <a:lumMod val="50000"/>
                  </a:schemeClr>
                </a:solidFill>
              </a:rPr>
              <a:t>Halloween on muuttunut uskomuksellisesta juhlasta kaupalliseksi juhlapäiväksi. </a:t>
            </a:r>
          </a:p>
          <a:p>
            <a:pPr marL="137160" indent="0">
              <a:buNone/>
            </a:pPr>
            <a:endParaRPr lang="fi-FI" dirty="0">
              <a:solidFill>
                <a:schemeClr val="tx1">
                  <a:lumMod val="50000"/>
                </a:schemeClr>
              </a:solidFill>
            </a:endParaRPr>
          </a:p>
          <a:p>
            <a:r>
              <a:rPr lang="fi-FI" dirty="0">
                <a:solidFill>
                  <a:schemeClr val="tx1">
                    <a:lumMod val="50000"/>
                  </a:schemeClr>
                </a:solidFill>
              </a:rPr>
              <a:t>Halloweenista on tullut iloinen ja hauska juhla: naamaisasuksi käy millainen asu vain – sen ei edes tarvitse olla pelottava.</a:t>
            </a:r>
          </a:p>
        </p:txBody>
      </p:sp>
      <p:pic>
        <p:nvPicPr>
          <p:cNvPr id="9218" name="Picture 2" descr="C:\Users\Meri\AppData\Local\Microsoft\Windows\Temporary Internet Files\Content.IE5\ZNO3JYIO\MC90023261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05584">
            <a:off x="-38101" y="3849073"/>
            <a:ext cx="1389052" cy="203373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Meri\AppData\Local\Microsoft\Windows\Temporary Internet Files\Content.IE5\ZNO3JYIO\MC90023243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76269"/>
            <a:ext cx="1142378" cy="1635377"/>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Meri\AppData\Local\Microsoft\Windows\Temporary Internet Files\Content.IE5\IPWFYYEH\MC90023298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489658"/>
            <a:ext cx="1093960" cy="1855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976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Miten maailmalla </a:t>
            </a:r>
            <a:br>
              <a:rPr lang="fi-FI" dirty="0"/>
            </a:br>
            <a:r>
              <a:rPr lang="fi-FI" dirty="0"/>
              <a:t>juhlitaan Halloweenia?</a:t>
            </a:r>
          </a:p>
        </p:txBody>
      </p:sp>
      <p:sp>
        <p:nvSpPr>
          <p:cNvPr id="3" name="Sisällön paikkamerkki 2"/>
          <p:cNvSpPr>
            <a:spLocks noGrp="1"/>
          </p:cNvSpPr>
          <p:nvPr>
            <p:ph idx="1"/>
          </p:nvPr>
        </p:nvSpPr>
        <p:spPr>
          <a:xfrm>
            <a:off x="457200" y="1600200"/>
            <a:ext cx="6635080" cy="4709160"/>
          </a:xfrm>
        </p:spPr>
        <p:txBody>
          <a:bodyPr>
            <a:normAutofit lnSpcReduction="10000"/>
          </a:bodyPr>
          <a:lstStyle/>
          <a:p>
            <a:r>
              <a:rPr lang="fi-FI" dirty="0">
                <a:solidFill>
                  <a:schemeClr val="tx1">
                    <a:lumMod val="50000"/>
                  </a:schemeClr>
                </a:solidFill>
              </a:rPr>
              <a:t>Kaupungeissa järjestetään kummituskiertokävelyitä eli ”</a:t>
            </a:r>
            <a:r>
              <a:rPr lang="fi-FI" dirty="0" err="1">
                <a:solidFill>
                  <a:schemeClr val="tx1">
                    <a:lumMod val="50000"/>
                  </a:schemeClr>
                </a:solidFill>
              </a:rPr>
              <a:t>ghost</a:t>
            </a:r>
            <a:r>
              <a:rPr lang="fi-FI" dirty="0">
                <a:solidFill>
                  <a:schemeClr val="tx1">
                    <a:lumMod val="50000"/>
                  </a:schemeClr>
                </a:solidFill>
              </a:rPr>
              <a:t> </a:t>
            </a:r>
            <a:r>
              <a:rPr lang="fi-FI" dirty="0" err="1">
                <a:solidFill>
                  <a:schemeClr val="tx1">
                    <a:lumMod val="50000"/>
                  </a:schemeClr>
                </a:solidFill>
              </a:rPr>
              <a:t>tours</a:t>
            </a:r>
            <a:r>
              <a:rPr lang="fi-FI" dirty="0">
                <a:solidFill>
                  <a:schemeClr val="tx1">
                    <a:lumMod val="50000"/>
                  </a:schemeClr>
                </a:solidFill>
              </a:rPr>
              <a:t>”</a:t>
            </a:r>
          </a:p>
          <a:p>
            <a:r>
              <a:rPr lang="fi-FI" dirty="0">
                <a:solidFill>
                  <a:schemeClr val="tx1">
                    <a:lumMod val="50000"/>
                  </a:schemeClr>
                </a:solidFill>
              </a:rPr>
              <a:t>Poltetaan kokkoja</a:t>
            </a:r>
          </a:p>
          <a:p>
            <a:r>
              <a:rPr lang="fi-FI" dirty="0">
                <a:solidFill>
                  <a:schemeClr val="tx1">
                    <a:lumMod val="50000"/>
                  </a:schemeClr>
                </a:solidFill>
              </a:rPr>
              <a:t>Pidetään naamaisjuhlia, joissa myös kisaillaan ja pelataan</a:t>
            </a:r>
          </a:p>
          <a:p>
            <a:r>
              <a:rPr lang="fi-FI" dirty="0">
                <a:solidFill>
                  <a:schemeClr val="tx1">
                    <a:lumMod val="50000"/>
                  </a:schemeClr>
                </a:solidFill>
              </a:rPr>
              <a:t>Pukeudutaan erityisesti mustaan ja oranssiin</a:t>
            </a:r>
          </a:p>
          <a:p>
            <a:r>
              <a:rPr lang="fi-FI" dirty="0">
                <a:solidFill>
                  <a:schemeClr val="tx1">
                    <a:lumMod val="50000"/>
                  </a:schemeClr>
                </a:solidFill>
              </a:rPr>
              <a:t>Lapsilla on tapana käydä naapureiden luona ”karkki vai kepponen?” –kierroksella</a:t>
            </a:r>
          </a:p>
        </p:txBody>
      </p:sp>
      <p:pic>
        <p:nvPicPr>
          <p:cNvPr id="6146" name="Picture 2" descr="C:\Users\Meri\AppData\Local\Microsoft\Windows\Temporary Internet Files\Content.IE5\PL9QIR27\MC90041058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4221088"/>
            <a:ext cx="3015677" cy="237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2977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uippu">
  <a:themeElements>
    <a:clrScheme name="Mukautettu 3">
      <a:dk1>
        <a:sysClr val="windowText" lastClr="000000"/>
      </a:dk1>
      <a:lt1>
        <a:srgbClr val="974203"/>
      </a:lt1>
      <a:dk2>
        <a:srgbClr val="FA8D3D"/>
      </a:dk2>
      <a:lt2>
        <a:srgbClr val="F4E7ED"/>
      </a:lt2>
      <a:accent1>
        <a:srgbClr val="000000"/>
      </a:accent1>
      <a:accent2>
        <a:srgbClr val="FA8D3D"/>
      </a:accent2>
      <a:accent3>
        <a:srgbClr val="DE6C36"/>
      </a:accent3>
      <a:accent4>
        <a:srgbClr val="F9B639"/>
      </a:accent4>
      <a:accent5>
        <a:srgbClr val="FFDE66"/>
      </a:accent5>
      <a:accent6>
        <a:srgbClr val="FA8D3D"/>
      </a:accent6>
      <a:hlink>
        <a:srgbClr val="FFDE66"/>
      </a:hlink>
      <a:folHlink>
        <a:srgbClr val="D490C5"/>
      </a:folHlink>
    </a:clrScheme>
    <a:fontScheme name="Huippu">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uippu">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3911</TotalTime>
  <Words>608</Words>
  <Application>Microsoft Office PowerPoint</Application>
  <PresentationFormat>Näytössä katseltava diaesitys (4:3)</PresentationFormat>
  <Paragraphs>63</Paragraphs>
  <Slides>16</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16</vt:i4>
      </vt:variant>
    </vt:vector>
  </HeadingPairs>
  <TitlesOfParts>
    <vt:vector size="23" baseType="lpstr">
      <vt:lpstr>Book Antiqua</vt:lpstr>
      <vt:lpstr>Calibri</vt:lpstr>
      <vt:lpstr>Lucida Sans</vt:lpstr>
      <vt:lpstr>Wingdings</vt:lpstr>
      <vt:lpstr>Wingdings 2</vt:lpstr>
      <vt:lpstr>Wingdings 3</vt:lpstr>
      <vt:lpstr>Huippu</vt:lpstr>
      <vt:lpstr>MIKÄ IHMEEN Halloween?</vt:lpstr>
      <vt:lpstr>Mistä Halloween on  saanut alkunsa?</vt:lpstr>
      <vt:lpstr>PowerPoint-esitys</vt:lpstr>
      <vt:lpstr>PowerPoint-esitys</vt:lpstr>
      <vt:lpstr>Halloween leviää maailmalle</vt:lpstr>
      <vt:lpstr>Miksi Halloweenina käytetään kurpitsalyhtyjä?</vt:lpstr>
      <vt:lpstr>Entä miksi lyhdyn nimi on englanniksi Jack-O’-lantern?</vt:lpstr>
      <vt:lpstr>Entäs nykyään?</vt:lpstr>
      <vt:lpstr>Miten maailmalla  juhlitaan Halloweenia?</vt:lpstr>
      <vt:lpstr>Eräs Halloween-kilpailu on nimeltään: Bobbing for apples</vt:lpstr>
      <vt:lpstr>Karkki vai kepponen?  - ”Trick or treat”</vt:lpstr>
      <vt:lpstr>Tiesitkö muuten?</vt:lpstr>
      <vt:lpstr>Muistathan: Halloween on eri asia kuin suomalainen pyhäinpäivä</vt:lpstr>
      <vt:lpstr>Otetaanpa vielä muutama Halloween- sana englanniksi, toista perässä:</vt:lpstr>
      <vt:lpstr>PowerPoint-esitys</vt:lpstr>
      <vt:lpstr>Trick or treat – smell my feet!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Halloween</dc:title>
  <dc:creator>Meri</dc:creator>
  <cp:lastModifiedBy>Honkanen Meri-Tuulie Jedidja</cp:lastModifiedBy>
  <cp:revision>44</cp:revision>
  <dcterms:created xsi:type="dcterms:W3CDTF">2011-10-31T16:43:04Z</dcterms:created>
  <dcterms:modified xsi:type="dcterms:W3CDTF">2020-10-28T11:16:38Z</dcterms:modified>
</cp:coreProperties>
</file>