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7" r:id="rId3"/>
    <p:sldId id="258" r:id="rId4"/>
    <p:sldId id="259" r:id="rId5"/>
    <p:sldId id="269" r:id="rId6"/>
    <p:sldId id="266" r:id="rId7"/>
    <p:sldId id="260" r:id="rId8"/>
    <p:sldId id="268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9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115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929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4846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015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5934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86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3940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1520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6941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805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E0ED-02A3-4E2A-9AAB-32E1495A674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76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7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8E0ED-02A3-4E2A-9AAB-32E1495A674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1C32B-0027-4B16-9032-4ED9F98514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093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11. </a:t>
            </a:r>
            <a:r>
              <a:rPr lang="fi-FI" dirty="0"/>
              <a:t>Mielenterveyshäiriöt</a:t>
            </a:r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(s. 130-145)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26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2073"/>
            <a:ext cx="8229600" cy="1143000"/>
          </a:xfrm>
        </p:spPr>
        <p:txBody>
          <a:bodyPr>
            <a:normAutofit/>
          </a:bodyPr>
          <a:lstStyle/>
          <a:p>
            <a:r>
              <a:rPr lang="fi-FI" dirty="0" smtClean="0"/>
              <a:t>Syömishäiriöt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2" cy="5256584"/>
          </a:xfrm>
        </p:spPr>
        <p:txBody>
          <a:bodyPr>
            <a:normAutofit fontScale="70000" lnSpcReduction="20000"/>
          </a:bodyPr>
          <a:lstStyle/>
          <a:p>
            <a:endParaRPr lang="fi-FI" sz="4000" dirty="0" smtClean="0"/>
          </a:p>
          <a:p>
            <a:r>
              <a:rPr lang="fi-FI" sz="4000" dirty="0"/>
              <a:t>m</a:t>
            </a:r>
            <a:r>
              <a:rPr lang="fi-FI" sz="4000" dirty="0" smtClean="0"/>
              <a:t>ielenterveyshäiriöitä</a:t>
            </a:r>
            <a:r>
              <a:rPr lang="fi-FI" sz="4000" dirty="0"/>
              <a:t>, joiden keskeisiä oireita ovat syömiseen, ruokaan, painoon tai liikuntaan liittyvät pakkoajatukset ja niihin liittyvä epänormaali </a:t>
            </a:r>
            <a:r>
              <a:rPr lang="fi-FI" sz="4000" dirty="0" smtClean="0"/>
              <a:t>käytös</a:t>
            </a:r>
          </a:p>
          <a:p>
            <a:r>
              <a:rPr lang="fi-FI" sz="4000" dirty="0"/>
              <a:t>a</a:t>
            </a:r>
            <a:r>
              <a:rPr lang="fi-FI" sz="4000" dirty="0" smtClean="0"/>
              <a:t>noreksia </a:t>
            </a:r>
            <a:r>
              <a:rPr lang="fi-FI" sz="4000" dirty="0"/>
              <a:t>eli </a:t>
            </a:r>
            <a:r>
              <a:rPr lang="fi-FI" sz="4000" dirty="0" smtClean="0"/>
              <a:t>laihuushäiriö</a:t>
            </a:r>
            <a:r>
              <a:rPr lang="fi-FI" sz="4000" dirty="0"/>
              <a:t>: tyypillistä pakonomainen </a:t>
            </a:r>
            <a:r>
              <a:rPr lang="fi-FI" sz="4000" dirty="0" smtClean="0"/>
              <a:t>laihduttaminen, painonnousun pelkääminen</a:t>
            </a:r>
          </a:p>
          <a:p>
            <a:r>
              <a:rPr lang="fi-FI" sz="4000" dirty="0"/>
              <a:t>b</a:t>
            </a:r>
            <a:r>
              <a:rPr lang="fi-FI" sz="4000" dirty="0" smtClean="0"/>
              <a:t>ulimia </a:t>
            </a:r>
            <a:r>
              <a:rPr lang="fi-FI" sz="4000" dirty="0"/>
              <a:t>eli </a:t>
            </a:r>
            <a:r>
              <a:rPr lang="fi-FI" sz="4000" dirty="0" smtClean="0"/>
              <a:t>ahmimishäiriö: keskeistä ahmiminen </a:t>
            </a:r>
            <a:r>
              <a:rPr lang="fi-FI" sz="4000" dirty="0"/>
              <a:t>ja tähän liittyvä pakonomainen </a:t>
            </a:r>
            <a:r>
              <a:rPr lang="fi-FI" sz="4000" dirty="0" smtClean="0"/>
              <a:t>oksentelu</a:t>
            </a:r>
          </a:p>
          <a:p>
            <a:r>
              <a:rPr lang="fi-FI" sz="4000" dirty="0"/>
              <a:t>a</a:t>
            </a:r>
            <a:r>
              <a:rPr lang="fi-FI" sz="4000" dirty="0" smtClean="0"/>
              <a:t>hmintahäiriö </a:t>
            </a:r>
            <a:r>
              <a:rPr lang="fi-FI" sz="4000" dirty="0"/>
              <a:t>muistuttaa bulimiaa, mutta siihen ei liity </a:t>
            </a:r>
            <a:r>
              <a:rPr lang="fi-FI" sz="4000" dirty="0" smtClean="0"/>
              <a:t>oksentelua</a:t>
            </a:r>
          </a:p>
          <a:p>
            <a:pPr lvl="1"/>
            <a:r>
              <a:rPr lang="fi-FI" sz="3600" dirty="0" smtClean="0"/>
              <a:t>häiriölle </a:t>
            </a:r>
            <a:r>
              <a:rPr lang="fi-FI" sz="3600" dirty="0"/>
              <a:t>on ominaista </a:t>
            </a:r>
            <a:r>
              <a:rPr lang="fi-FI" sz="3600" dirty="0" smtClean="0"/>
              <a:t>suurien </a:t>
            </a:r>
            <a:r>
              <a:rPr lang="fi-FI" sz="3600" dirty="0"/>
              <a:t>ruokamäärien hallitsematon ahmiminen ja siitä johtuva </a:t>
            </a:r>
            <a:r>
              <a:rPr lang="fi-FI" sz="3600" dirty="0" smtClean="0"/>
              <a:t>painonnousu</a:t>
            </a:r>
          </a:p>
          <a:p>
            <a:endParaRPr lang="fi-FI" sz="28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428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Psykoosit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r>
              <a:rPr lang="fi-FI" sz="2800" dirty="0" smtClean="0"/>
              <a:t>tiloja, joissa </a:t>
            </a:r>
            <a:r>
              <a:rPr lang="fi-FI" sz="2800" dirty="0"/>
              <a:t>todellisuudentaju on vakavasti heikentynyt ja jossa on vaikea erottaa, mikä on totta ja mikä </a:t>
            </a:r>
            <a:r>
              <a:rPr lang="fi-FI" sz="2800" dirty="0" smtClean="0"/>
              <a:t>ei</a:t>
            </a:r>
          </a:p>
          <a:p>
            <a:r>
              <a:rPr lang="fi-FI" sz="2800" dirty="0" smtClean="0"/>
              <a:t>oireita muun muassa oudot </a:t>
            </a:r>
            <a:r>
              <a:rPr lang="fi-FI" sz="2800" dirty="0"/>
              <a:t>tunnekokemukset, vainoharhaisuus sekä erilaiset harha-aistimukset eli virheelliset </a:t>
            </a:r>
            <a:r>
              <a:rPr lang="fi-FI" sz="2800" dirty="0" smtClean="0"/>
              <a:t>aistihavainnot</a:t>
            </a:r>
          </a:p>
          <a:p>
            <a:r>
              <a:rPr lang="fi-FI" sz="2800" dirty="0"/>
              <a:t>l</a:t>
            </a:r>
            <a:r>
              <a:rPr lang="fi-FI" sz="2800" dirty="0" smtClean="0"/>
              <a:t>yhytkestoinen </a:t>
            </a:r>
            <a:r>
              <a:rPr lang="fi-FI" sz="2800" dirty="0"/>
              <a:t>psykoosi on mielenterveyshäiriö, jonka kesto on yhdestä vuorokaudesta </a:t>
            </a:r>
            <a:r>
              <a:rPr lang="fi-FI" sz="2800" dirty="0" smtClean="0"/>
              <a:t>kuukauteen</a:t>
            </a:r>
          </a:p>
          <a:p>
            <a:pPr lvl="1"/>
            <a:r>
              <a:rPr lang="fi-FI" sz="2400" dirty="0" smtClean="0"/>
              <a:t>voi laueta esimerkiksi traumaattisen tapahtuman johdosta.</a:t>
            </a:r>
          </a:p>
          <a:p>
            <a:r>
              <a:rPr lang="fi-FI" sz="2800" dirty="0"/>
              <a:t>s</a:t>
            </a:r>
            <a:r>
              <a:rPr lang="fi-FI" sz="2800" dirty="0" smtClean="0"/>
              <a:t>kitsofrenia </a:t>
            </a:r>
            <a:r>
              <a:rPr lang="fi-FI" sz="2800" dirty="0"/>
              <a:t>tarkoittaa pitkäaikaista </a:t>
            </a:r>
            <a:r>
              <a:rPr lang="fi-FI" sz="2800" dirty="0" smtClean="0"/>
              <a:t>psykoosisairautta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66383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Persoonallisuushäiriöt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r>
              <a:rPr lang="fi-FI" sz="2800" dirty="0" smtClean="0"/>
              <a:t>pitkäaikaisia </a:t>
            </a:r>
            <a:r>
              <a:rPr lang="fi-FI" sz="2800" dirty="0"/>
              <a:t>ja jäykkiä ajatus- ja käyttäytymismalleja, joista aiheutuu henkilölle kärsimystä sekä sosiaalisen vuorovaikutuksen </a:t>
            </a:r>
            <a:r>
              <a:rPr lang="fi-FI" sz="2800" dirty="0" smtClean="0"/>
              <a:t>ongelmia</a:t>
            </a:r>
          </a:p>
          <a:p>
            <a:r>
              <a:rPr lang="fi-FI" sz="2800" dirty="0"/>
              <a:t>o</a:t>
            </a:r>
            <a:r>
              <a:rPr lang="fi-FI" sz="2800" dirty="0" smtClean="0"/>
              <a:t>ngelmat </a:t>
            </a:r>
            <a:r>
              <a:rPr lang="fi-FI" sz="2800" dirty="0"/>
              <a:t>ilmenevät etenkin vuorovaikutuksessa toisten ihmisten </a:t>
            </a:r>
            <a:r>
              <a:rPr lang="fi-FI" sz="2800" dirty="0" smtClean="0"/>
              <a:t>kanssa</a:t>
            </a:r>
          </a:p>
          <a:p>
            <a:r>
              <a:rPr lang="fi-FI" sz="2800" dirty="0" smtClean="0"/>
              <a:t>joidenkin tutkijoiden mielestä pysyvä </a:t>
            </a:r>
            <a:r>
              <a:rPr lang="fi-FI" sz="2800" dirty="0"/>
              <a:t>jäykkä toiminta </a:t>
            </a:r>
            <a:r>
              <a:rPr lang="fi-FI" sz="2800" dirty="0" smtClean="0"/>
              <a:t>tulisi </a:t>
            </a:r>
            <a:r>
              <a:rPr lang="fi-FI" sz="2800" dirty="0"/>
              <a:t>ymmärtää </a:t>
            </a:r>
            <a:r>
              <a:rPr lang="fi-FI" sz="2800" dirty="0" smtClean="0"/>
              <a:t>tietynlaisen </a:t>
            </a:r>
            <a:r>
              <a:rPr lang="fi-FI" sz="2800" dirty="0"/>
              <a:t>persoonallisuuden </a:t>
            </a:r>
            <a:r>
              <a:rPr lang="fi-FI" sz="2800" dirty="0" err="1"/>
              <a:t>ääri-ilmentymäksi</a:t>
            </a:r>
            <a:r>
              <a:rPr lang="fi-FI" sz="2800" dirty="0"/>
              <a:t>, eikä </a:t>
            </a:r>
            <a:r>
              <a:rPr lang="fi-FI" sz="2800" dirty="0" smtClean="0"/>
              <a:t>mielenterveyshäiriöksi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16918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32656"/>
            <a:ext cx="6747548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905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44624"/>
            <a:ext cx="8280920" cy="936104"/>
          </a:xfrm>
        </p:spPr>
        <p:txBody>
          <a:bodyPr>
            <a:normAutofit fontScale="90000"/>
          </a:bodyPr>
          <a:lstStyle/>
          <a:p>
            <a:r>
              <a:rPr lang="fi-FI" sz="3100" b="1" dirty="0" smtClean="0"/>
              <a:t/>
            </a:r>
            <a:br>
              <a:rPr lang="fi-FI" sz="3100" b="1" dirty="0" smtClean="0"/>
            </a:br>
            <a:r>
              <a:rPr lang="fi-FI" sz="3100" b="1" dirty="0"/>
              <a:t/>
            </a:r>
            <a:br>
              <a:rPr lang="fi-FI" sz="3100" b="1" dirty="0"/>
            </a:br>
            <a:r>
              <a:rPr lang="fi-FI" sz="3100" b="1" dirty="0" smtClean="0"/>
              <a:t/>
            </a:r>
            <a:br>
              <a:rPr lang="fi-FI" sz="3100" b="1" dirty="0" smtClean="0"/>
            </a:br>
            <a:r>
              <a:rPr lang="fi-FI" b="1" dirty="0" smtClean="0"/>
              <a:t>Yleiset ja vakavat mielenterveyshäiriöt</a:t>
            </a:r>
            <a:r>
              <a:rPr lang="fi-FI" b="0" dirty="0" smtClean="0">
                <a:effectLst/>
              </a:rPr>
              <a:t/>
            </a:r>
            <a:br>
              <a:rPr lang="fi-FI" b="0" dirty="0" smtClean="0">
                <a:effectLst/>
              </a:rPr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y</a:t>
            </a:r>
            <a:r>
              <a:rPr lang="fi-FI" dirty="0" smtClean="0">
                <a:solidFill>
                  <a:schemeClr val="tx1"/>
                </a:solidFill>
              </a:rPr>
              <a:t>leiset mielenterveyshäiriöt: esiintyvät elämänkaaren aikana huomattavalla osalla väestöstä</a:t>
            </a:r>
          </a:p>
          <a:p>
            <a:pPr lvl="1"/>
            <a:r>
              <a:rPr lang="fi-FI" dirty="0"/>
              <a:t>e</a:t>
            </a:r>
            <a:r>
              <a:rPr lang="fi-FI" dirty="0" smtClean="0">
                <a:solidFill>
                  <a:schemeClr val="tx1"/>
                </a:solidFill>
              </a:rPr>
              <a:t>simerkiksi masennus.</a:t>
            </a:r>
          </a:p>
          <a:p>
            <a:pPr fontAlgn="base"/>
            <a:r>
              <a:rPr lang="fi-FI" dirty="0"/>
              <a:t>v</a:t>
            </a:r>
            <a:r>
              <a:rPr lang="fi-FI" dirty="0" smtClean="0"/>
              <a:t>akavat mielenterveyshäiriöt: häiriöitä, joihin liittyy vakavasti toimintakykyä ja hyvinvointia uhkaavia oireita</a:t>
            </a:r>
          </a:p>
          <a:p>
            <a:pPr fontAlgn="base"/>
            <a:r>
              <a:rPr lang="fi-FI" dirty="0"/>
              <a:t>m</a:t>
            </a:r>
            <a:r>
              <a:rPr lang="fi-FI" dirty="0" smtClean="0"/>
              <a:t>ielenterveyshäiriöille tyypillistä on </a:t>
            </a:r>
            <a:r>
              <a:rPr lang="fi-FI" dirty="0" err="1" smtClean="0"/>
              <a:t>komorbiditeetti</a:t>
            </a:r>
            <a:r>
              <a:rPr lang="fi-FI" dirty="0" smtClean="0"/>
              <a:t> eli usean eri häiriön esiintyminen samaan aikaan</a:t>
            </a:r>
          </a:p>
          <a:p>
            <a:pPr fontAlgn="base"/>
            <a:endParaRPr lang="fi-FI" dirty="0" smtClean="0"/>
          </a:p>
          <a:p>
            <a:pPr fontAlgn="base"/>
            <a:endParaRPr lang="fi-FI" dirty="0" smtClean="0"/>
          </a:p>
          <a:p>
            <a:endParaRPr lang="fi-FI" dirty="0" smtClean="0">
              <a:solidFill>
                <a:schemeClr val="tx1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633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/>
              <a:t/>
            </a:r>
            <a:br>
              <a:rPr lang="fi-FI" b="1" dirty="0"/>
            </a:br>
            <a:r>
              <a:rPr lang="fi-FI" b="1" dirty="0" smtClean="0"/>
              <a:t>Ahdistuneisuushäiriöt</a:t>
            </a:r>
            <a:r>
              <a:rPr lang="fi-FI" b="0" dirty="0" smtClean="0">
                <a:effectLst/>
              </a:rPr>
              <a:t/>
            </a:r>
            <a:br>
              <a:rPr lang="fi-FI" b="0" dirty="0" smtClean="0">
                <a:effectLst/>
              </a:rPr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m</a:t>
            </a:r>
            <a:r>
              <a:rPr lang="fi-FI" sz="2400" dirty="0" smtClean="0"/>
              <a:t>ielenterveyshäiriöitä</a:t>
            </a:r>
            <a:r>
              <a:rPr lang="fi-FI" sz="2400" dirty="0"/>
              <a:t>, joiden oireita ovat ahdistuneisuuden, jännittyneisyyden ja epärealististen tai järjenvastaisten pelkojen </a:t>
            </a:r>
            <a:r>
              <a:rPr lang="fi-FI" sz="2400" dirty="0" smtClean="0"/>
              <a:t>tunteet</a:t>
            </a:r>
          </a:p>
          <a:p>
            <a:r>
              <a:rPr lang="fi-FI" sz="2400" dirty="0"/>
              <a:t>t</a:t>
            </a:r>
            <a:r>
              <a:rPr lang="fi-FI" sz="2400" dirty="0" smtClean="0"/>
              <a:t>unteisiin </a:t>
            </a:r>
            <a:r>
              <a:rPr lang="fi-FI" sz="2400" dirty="0"/>
              <a:t>liittyy usein erilaisia autonomisen hermoston </a:t>
            </a:r>
            <a:r>
              <a:rPr lang="fi-FI" sz="2400" dirty="0" smtClean="0"/>
              <a:t>oireita</a:t>
            </a:r>
          </a:p>
          <a:p>
            <a:r>
              <a:rPr lang="fi-FI" sz="2400" dirty="0"/>
              <a:t>e</a:t>
            </a:r>
            <a:r>
              <a:rPr lang="fi-FI" sz="2400" dirty="0" smtClean="0"/>
              <a:t>simerkiksi: </a:t>
            </a:r>
            <a:r>
              <a:rPr lang="fi-FI" sz="2400" dirty="0"/>
              <a:t>yleistynyt ahdistuneisuushäiriö, paniikkihäiriö, </a:t>
            </a:r>
            <a:r>
              <a:rPr lang="fi-FI" sz="2400" dirty="0" err="1"/>
              <a:t>määräkohteinen</a:t>
            </a:r>
            <a:r>
              <a:rPr lang="fi-FI" sz="2400" dirty="0"/>
              <a:t> </a:t>
            </a:r>
            <a:r>
              <a:rPr lang="fi-FI" sz="2400" dirty="0" smtClean="0"/>
              <a:t>pelko eli fobia </a:t>
            </a:r>
            <a:r>
              <a:rPr lang="fi-FI" sz="2400" dirty="0"/>
              <a:t>ja pakko-oireinen </a:t>
            </a:r>
            <a:r>
              <a:rPr lang="fi-FI" sz="2400" dirty="0" smtClean="0"/>
              <a:t>häiriö</a:t>
            </a:r>
            <a:endParaRPr lang="fi-FI" sz="2400" dirty="0"/>
          </a:p>
          <a:p>
            <a:r>
              <a:rPr lang="fi-FI" sz="2400" dirty="0"/>
              <a:t>h</a:t>
            </a:r>
            <a:r>
              <a:rPr lang="fi-FI" sz="2400" dirty="0" smtClean="0"/>
              <a:t>äiriöiden </a:t>
            </a:r>
            <a:r>
              <a:rPr lang="fi-FI" sz="2400" dirty="0"/>
              <a:t>aiheuttamaa ahdistusta pyritään usein kontrolloimaan </a:t>
            </a:r>
            <a:r>
              <a:rPr lang="fi-FI" sz="2400" dirty="0" smtClean="0"/>
              <a:t>erilaisilla </a:t>
            </a:r>
            <a:r>
              <a:rPr lang="fi-FI" sz="2400" dirty="0"/>
              <a:t>hallinta- ja puolustuskeinoilla, kuten välttämiskäyttäytymisellä eli ahdistusta tuottavien asioiden </a:t>
            </a:r>
            <a:r>
              <a:rPr lang="fi-FI" sz="2400" dirty="0" smtClean="0"/>
              <a:t>välttelyllä</a:t>
            </a: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973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i-FI" dirty="0" smtClean="0"/>
              <a:t>Ahdistuneisuushäiriöt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544616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a</a:t>
            </a:r>
            <a:r>
              <a:rPr lang="fi-FI" sz="2800" dirty="0" smtClean="0"/>
              <a:t>hdistuneisuushäiriöihin liittyy </a:t>
            </a:r>
            <a:r>
              <a:rPr lang="fi-FI" sz="2800" dirty="0"/>
              <a:t>usein paniikkikohtaus eli äkillisesti ilmaantuva ja hyvin voimakas pelon, ahdistuksen tai pakokauhun </a:t>
            </a:r>
            <a:r>
              <a:rPr lang="fi-FI" sz="2800" dirty="0" smtClean="0"/>
              <a:t>tunne</a:t>
            </a:r>
          </a:p>
          <a:p>
            <a:r>
              <a:rPr lang="fi-FI" sz="2800" dirty="0"/>
              <a:t>y</a:t>
            </a:r>
            <a:r>
              <a:rPr lang="fi-FI" sz="2800" dirty="0" smtClean="0"/>
              <a:t>leistynyt </a:t>
            </a:r>
            <a:r>
              <a:rPr lang="fi-FI" sz="2800" dirty="0"/>
              <a:t>ahdistuneisuushäiriö: </a:t>
            </a:r>
            <a:r>
              <a:rPr lang="fi-FI" sz="2800" dirty="0" smtClean="0"/>
              <a:t>pitkään </a:t>
            </a:r>
            <a:r>
              <a:rPr lang="fi-FI" sz="2800" dirty="0"/>
              <a:t>jatkunut, ulkoisista olosuhteista riippumaton ja selkeää kohdetta vailla oleva voimakas </a:t>
            </a:r>
            <a:r>
              <a:rPr lang="fi-FI" sz="2800" dirty="0" smtClean="0"/>
              <a:t>ahdistus</a:t>
            </a:r>
          </a:p>
          <a:p>
            <a:r>
              <a:rPr lang="fi-FI" sz="2800" dirty="0"/>
              <a:t>p</a:t>
            </a:r>
            <a:r>
              <a:rPr lang="fi-FI" sz="2800" dirty="0" smtClean="0"/>
              <a:t>aniikkihäiriö: paniikkikohtaukset </a:t>
            </a:r>
            <a:r>
              <a:rPr lang="fi-FI" sz="2800" dirty="0"/>
              <a:t>toistuvat usein, äkillisesti ja ilman selkeää </a:t>
            </a:r>
            <a:r>
              <a:rPr lang="fi-FI" sz="2800" dirty="0" smtClean="0"/>
              <a:t>syytä</a:t>
            </a:r>
          </a:p>
          <a:p>
            <a:r>
              <a:rPr lang="fi-FI" sz="2800" dirty="0"/>
              <a:t>f</a:t>
            </a:r>
            <a:r>
              <a:rPr lang="fi-FI" sz="2800" dirty="0" smtClean="0"/>
              <a:t>obia: tiettyyn </a:t>
            </a:r>
            <a:r>
              <a:rPr lang="fi-FI" sz="2800" dirty="0"/>
              <a:t>asiaan kohdistuva voimakas, pysyvä ja hallitsematon </a:t>
            </a:r>
            <a:r>
              <a:rPr lang="fi-FI" sz="2800" dirty="0" smtClean="0"/>
              <a:t>pelko</a:t>
            </a:r>
          </a:p>
          <a:p>
            <a:r>
              <a:rPr lang="fi-FI" sz="2800" dirty="0"/>
              <a:t>p</a:t>
            </a:r>
            <a:r>
              <a:rPr lang="fi-FI" sz="2800" dirty="0" smtClean="0"/>
              <a:t>akko-oireinen häiriö: pääoireina toistuvat </a:t>
            </a:r>
            <a:r>
              <a:rPr lang="fi-FI" sz="2800" dirty="0"/>
              <a:t>pakkoajatukset ja </a:t>
            </a:r>
            <a:r>
              <a:rPr lang="fi-FI" sz="2800" dirty="0" smtClean="0"/>
              <a:t>pakkotoiminnot</a:t>
            </a:r>
            <a:endParaRPr lang="fi-FI" sz="2800" dirty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87714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Mielialahäiriöt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</a:t>
            </a:r>
            <a:r>
              <a:rPr lang="fi-FI" sz="2800" dirty="0" smtClean="0"/>
              <a:t>ielenterveyshäiriöitä, joissa keskeistä on mielialan pitkäaikainen muutos</a:t>
            </a:r>
          </a:p>
          <a:p>
            <a:r>
              <a:rPr lang="fi-FI" sz="2800" dirty="0"/>
              <a:t>m</a:t>
            </a:r>
            <a:r>
              <a:rPr lang="fi-FI" sz="2800" dirty="0" smtClean="0"/>
              <a:t>ielialahäiriöihin kuuluvat matalan mielialan tilat eli masennustilat, mielialan kohoamiseen liittyvät maniatilat ja näitä molempia sisältävä kaksisuuntainen mielialahäiriö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16563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Masennustilat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</a:t>
            </a:r>
            <a:r>
              <a:rPr lang="fi-FI" sz="2800" dirty="0" smtClean="0"/>
              <a:t>asennustila eli depressio: keskeisenä oireena on masentunut tai ärtynyt mieliala. Muita oireita ovat esimerkiksi mielenkiinnon tai mielihyvän kokemisen katoaminen sekä uupumus tai väsymys</a:t>
            </a:r>
          </a:p>
          <a:p>
            <a:r>
              <a:rPr lang="fi-FI" sz="2800" dirty="0"/>
              <a:t>m</a:t>
            </a:r>
            <a:r>
              <a:rPr lang="fi-FI" sz="2800" dirty="0" smtClean="0"/>
              <a:t>asennustilat </a:t>
            </a:r>
            <a:r>
              <a:rPr lang="fi-FI" sz="2800" dirty="0"/>
              <a:t>voidaan jakaa vaikeusasteen mukaan lieviin, keskivaikeisiin ja </a:t>
            </a:r>
            <a:r>
              <a:rPr lang="fi-FI" sz="2800" dirty="0" smtClean="0"/>
              <a:t>vaikeisiin</a:t>
            </a:r>
          </a:p>
          <a:p>
            <a:r>
              <a:rPr lang="fi-FI" sz="2800" dirty="0"/>
              <a:t>m</a:t>
            </a:r>
            <a:r>
              <a:rPr lang="fi-FI" sz="2800" dirty="0" smtClean="0"/>
              <a:t>asennukseen liittyy kognitiivisen toiminnan muutoksia, kuten keskittymisen vaikeuksia</a:t>
            </a:r>
          </a:p>
          <a:p>
            <a:r>
              <a:rPr lang="fi-FI" sz="2800" dirty="0"/>
              <a:t>k</a:t>
            </a:r>
            <a:r>
              <a:rPr lang="fi-FI" sz="2800" dirty="0" smtClean="0"/>
              <a:t>ielteiset uskomukset </a:t>
            </a:r>
            <a:r>
              <a:rPr lang="fi-FI" sz="2800" dirty="0"/>
              <a:t>ja </a:t>
            </a:r>
            <a:r>
              <a:rPr lang="fi-FI" sz="2800" dirty="0" smtClean="0"/>
              <a:t>tulkintatavat ovat tyypillisiä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623693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 mielialahäiriöt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m</a:t>
            </a:r>
            <a:r>
              <a:rPr lang="fi-FI" sz="2800" dirty="0" smtClean="0"/>
              <a:t>ania on tila, </a:t>
            </a:r>
            <a:r>
              <a:rPr lang="fi-FI" sz="2800" dirty="0"/>
              <a:t>jossa mieliala on kohonnut, kiihtynyt tai ärtynyt epänormaalisti ja </a:t>
            </a:r>
            <a:r>
              <a:rPr lang="fi-FI" sz="2800" dirty="0" smtClean="0"/>
              <a:t>pysyvästi</a:t>
            </a:r>
          </a:p>
          <a:p>
            <a:pPr lvl="1"/>
            <a:r>
              <a:rPr lang="fi-FI" sz="2400" dirty="0" smtClean="0"/>
              <a:t>Lievempi muoto </a:t>
            </a:r>
            <a:r>
              <a:rPr lang="fi-FI" sz="2400" dirty="0" err="1" smtClean="0"/>
              <a:t>hypomania</a:t>
            </a:r>
            <a:endParaRPr lang="fi-FI" sz="2400" dirty="0" smtClean="0"/>
          </a:p>
          <a:p>
            <a:r>
              <a:rPr lang="fi-FI" sz="2800" dirty="0"/>
              <a:t>k</a:t>
            </a:r>
            <a:r>
              <a:rPr lang="fi-FI" sz="2800" dirty="0" smtClean="0"/>
              <a:t>aksisuuntainen </a:t>
            </a:r>
            <a:r>
              <a:rPr lang="fi-FI" sz="2800" dirty="0"/>
              <a:t>mielialahäiriö </a:t>
            </a:r>
            <a:r>
              <a:rPr lang="fi-FI" sz="2800" dirty="0" smtClean="0"/>
              <a:t>eli </a:t>
            </a:r>
            <a:r>
              <a:rPr lang="fi-FI" sz="2800" dirty="0" err="1" smtClean="0"/>
              <a:t>bipolaarihäiriö</a:t>
            </a:r>
            <a:endParaRPr lang="fi-FI" sz="2800" dirty="0" smtClean="0"/>
          </a:p>
          <a:p>
            <a:pPr lvl="1"/>
            <a:r>
              <a:rPr lang="fi-FI" sz="2400" dirty="0" smtClean="0"/>
              <a:t>keskeinen </a:t>
            </a:r>
            <a:r>
              <a:rPr lang="fi-FI" sz="2400" dirty="0"/>
              <a:t>oire on eriasteisten maanisten tilojen ja masennustilojen </a:t>
            </a:r>
            <a:r>
              <a:rPr lang="fi-FI" sz="2400" dirty="0" smtClean="0"/>
              <a:t>vaihtelu 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511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Riippuvuudet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340768"/>
            <a:ext cx="8640960" cy="4525963"/>
          </a:xfrm>
        </p:spPr>
        <p:txBody>
          <a:bodyPr>
            <a:noAutofit/>
          </a:bodyPr>
          <a:lstStyle/>
          <a:p>
            <a:r>
              <a:rPr lang="fi-FI" sz="2800" dirty="0"/>
              <a:t>r</a:t>
            </a:r>
            <a:r>
              <a:rPr lang="fi-FI" sz="2800" dirty="0" smtClean="0"/>
              <a:t>iippuvuus </a:t>
            </a:r>
            <a:r>
              <a:rPr lang="fi-FI" sz="2800" dirty="0"/>
              <a:t>tai </a:t>
            </a:r>
            <a:r>
              <a:rPr lang="fi-FI" sz="2800" dirty="0" err="1"/>
              <a:t>addiktio</a:t>
            </a:r>
            <a:r>
              <a:rPr lang="fi-FI" sz="2800" dirty="0"/>
              <a:t> tarkoittaa voimakasta ja pakonomaista tarvetta jonkin aineen käyttämiseen tai johonkin </a:t>
            </a:r>
            <a:r>
              <a:rPr lang="fi-FI" sz="2800" dirty="0" smtClean="0"/>
              <a:t>toimintaan</a:t>
            </a:r>
          </a:p>
          <a:p>
            <a:r>
              <a:rPr lang="fi-FI" sz="2800" dirty="0"/>
              <a:t>r</a:t>
            </a:r>
            <a:r>
              <a:rPr lang="fi-FI" sz="2800" dirty="0" smtClean="0"/>
              <a:t>iippuvuustyyppejä </a:t>
            </a:r>
            <a:r>
              <a:rPr lang="fi-FI" sz="2800" dirty="0"/>
              <a:t>ovat päihderiippuvuudet ja toiminnalliset </a:t>
            </a:r>
            <a:r>
              <a:rPr lang="fi-FI" sz="2800" dirty="0" smtClean="0"/>
              <a:t>riippuvuudet</a:t>
            </a:r>
          </a:p>
          <a:p>
            <a:r>
              <a:rPr lang="fi-FI" sz="2800" dirty="0"/>
              <a:t>r</a:t>
            </a:r>
            <a:r>
              <a:rPr lang="fi-FI" sz="2800" dirty="0" smtClean="0"/>
              <a:t>iippuvuudesta </a:t>
            </a:r>
            <a:r>
              <a:rPr lang="fi-FI" sz="2800" dirty="0"/>
              <a:t>kärsivä ihminen ei </a:t>
            </a:r>
            <a:r>
              <a:rPr lang="fi-FI" sz="2800" dirty="0" smtClean="0"/>
              <a:t>kykene </a:t>
            </a:r>
            <a:r>
              <a:rPr lang="fi-FI" sz="2800" dirty="0"/>
              <a:t>hallitsemaan käyttäytymistään, vaan </a:t>
            </a:r>
            <a:r>
              <a:rPr lang="fi-FI" sz="2800" dirty="0" smtClean="0"/>
              <a:t>sitä toteutetaan sosiaalisista </a:t>
            </a:r>
            <a:r>
              <a:rPr lang="fi-FI" sz="2800" dirty="0"/>
              <a:t>seurauksista tai terveydellisistä haitoista </a:t>
            </a:r>
            <a:r>
              <a:rPr lang="fi-FI" sz="2800" dirty="0" smtClean="0"/>
              <a:t>huolimatta</a:t>
            </a:r>
          </a:p>
          <a:p>
            <a:r>
              <a:rPr lang="fi-FI" sz="2800" dirty="0"/>
              <a:t>t</a:t>
            </a:r>
            <a:r>
              <a:rPr lang="fi-FI" sz="2800" dirty="0" smtClean="0"/>
              <a:t>utkimusten </a:t>
            </a:r>
            <a:r>
              <a:rPr lang="fi-FI" sz="2800" dirty="0"/>
              <a:t>mukaan päihdehäiriöitä ja muita mielenterveyshäiriöitä esiintyy usein samoilla </a:t>
            </a:r>
            <a:r>
              <a:rPr lang="fi-FI" sz="2800" dirty="0" smtClean="0"/>
              <a:t>ihmisillä</a:t>
            </a:r>
            <a:endParaRPr lang="fi-FI" sz="2800" dirty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03087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473</Words>
  <Application>Microsoft Office PowerPoint</Application>
  <PresentationFormat>Näytössä katseltava diaesitys (4:3)</PresentationFormat>
  <Paragraphs>55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Office-teema</vt:lpstr>
      <vt:lpstr>11. Mielenterveyshäiriöt</vt:lpstr>
      <vt:lpstr>PowerPoint-esitys</vt:lpstr>
      <vt:lpstr>   Yleiset ja vakavat mielenterveyshäiriöt  </vt:lpstr>
      <vt:lpstr>  Ahdistuneisuushäiriöt  </vt:lpstr>
      <vt:lpstr>Ahdistuneisuushäiriöt</vt:lpstr>
      <vt:lpstr>Mielialahäiriöt</vt:lpstr>
      <vt:lpstr>Masennustilat</vt:lpstr>
      <vt:lpstr>Muut mielialahäiriöt</vt:lpstr>
      <vt:lpstr>Riippuvuudet</vt:lpstr>
      <vt:lpstr>Syömishäiriöt</vt:lpstr>
      <vt:lpstr>Psykoosit</vt:lpstr>
      <vt:lpstr>Persoonallisuushäiriöt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Yleiset ja vakavat mielenterveyshäiriöt</dc:title>
  <dc:creator>Kommentoija</dc:creator>
  <cp:lastModifiedBy>Syrjäläinen Jarno Antero</cp:lastModifiedBy>
  <cp:revision>13</cp:revision>
  <dcterms:created xsi:type="dcterms:W3CDTF">2017-11-11T09:13:06Z</dcterms:created>
  <dcterms:modified xsi:type="dcterms:W3CDTF">2019-11-26T07:54:34Z</dcterms:modified>
</cp:coreProperties>
</file>