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E1FD-4284-47C5-855F-823244D5FDF6}" type="datetimeFigureOut">
              <a:rPr lang="fi-FI" smtClean="0"/>
              <a:pPr/>
              <a:t>24.3.2023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59484-F2B0-471F-BCFB-DEF777B5ACB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Roomalaiskatolinen kirkko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Katolisella ja ortodoksisella kirkolla on paljon yhteistä.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fi-FI" dirty="0" smtClean="0"/>
              <a:t>Esim. nämä asiat yhdistävät ortodoksisia ja katolisia kirkkoja sekä erottavat ne mm. luterilaisesta kirkosta: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Neitsyt Marian erityinen kunnioittaminen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4578" name="Picture 2" descr="Kuvahaun tulos haulle virgin 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520"/>
            <a:ext cx="3730136" cy="4968824"/>
          </a:xfrm>
          <a:prstGeom prst="rect">
            <a:avLst/>
          </a:prstGeom>
          <a:noFill/>
        </p:spPr>
      </p:pic>
      <p:pic>
        <p:nvPicPr>
          <p:cNvPr id="24580" name="Picture 4" descr="Kuvahaun tulos haulle virgin 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2116178" cy="3024336"/>
          </a:xfrm>
          <a:prstGeom prst="rect">
            <a:avLst/>
          </a:prstGeom>
          <a:noFill/>
        </p:spPr>
      </p:pic>
      <p:pic>
        <p:nvPicPr>
          <p:cNvPr id="24582" name="Picture 6" descr="Kuvahaun tulos haulle virgin m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333625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Luostarit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5602" name="Picture 2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216444" cy="2808312"/>
          </a:xfrm>
          <a:prstGeom prst="rect">
            <a:avLst/>
          </a:prstGeom>
          <a:noFill/>
        </p:spPr>
      </p:pic>
      <p:pic>
        <p:nvPicPr>
          <p:cNvPr id="25604" name="Picture 4" descr="Aiheeseen liittyvä ku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83588"/>
            <a:ext cx="4968552" cy="2558760"/>
          </a:xfrm>
          <a:prstGeom prst="rect">
            <a:avLst/>
          </a:prstGeom>
          <a:noFill/>
        </p:spPr>
      </p:pic>
      <p:pic>
        <p:nvPicPr>
          <p:cNvPr id="25606" name="Picture 6" descr="Religious orders and congregations in the world: the Adorers of the Royal Heart of Jes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96752"/>
            <a:ext cx="3225851" cy="485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Pyhimysten </a:t>
            </a:r>
            <a:r>
              <a:rPr lang="fi-FI" dirty="0" smtClean="0"/>
              <a:t>kunnioittaminen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6630" name="Picture 6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340768"/>
            <a:ext cx="4802485" cy="4802486"/>
          </a:xfrm>
          <a:prstGeom prst="rect">
            <a:avLst/>
          </a:prstGeom>
          <a:noFill/>
        </p:spPr>
      </p:pic>
      <p:pic>
        <p:nvPicPr>
          <p:cNvPr id="26632" name="Picture 8" descr="Aiheeseen liittyvä ku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97313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Sakramentteja on 7</a:t>
            </a:r>
            <a:endParaRPr lang="fi-FI" dirty="0"/>
          </a:p>
        </p:txBody>
      </p:sp>
      <p:pic>
        <p:nvPicPr>
          <p:cNvPr id="27652" name="Picture 4" descr="Kuvahaun tulos haulle catholic sacra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40760" cy="533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Paastoajat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Karnevaalit ovat laskeutumista paastoon.</a:t>
            </a:r>
            <a:endParaRPr lang="fi-FI" dirty="0"/>
          </a:p>
        </p:txBody>
      </p:sp>
      <p:pic>
        <p:nvPicPr>
          <p:cNvPr id="28674" name="Picture 2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37609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Tärkein jumalanpalvelus: messu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fi-FI" dirty="0" smtClean="0"/>
              <a:t>Siinä toimitetaan ehtoollisen sakramentti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2530" name="Picture 2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93504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Jäseniä yli miljardi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r>
              <a:rPr lang="fi-FI" sz="2000" dirty="0" smtClean="0"/>
              <a:t>Enemmistönä mm. Länsi-Euroopassa, Keski- ja Etelä-Amerikassa. Merkittävässä asemassa myös muissa länsimaissa sekä Afrikassa.</a:t>
            </a:r>
            <a:endParaRPr lang="fi-FI" sz="2000" dirty="0"/>
          </a:p>
        </p:txBody>
      </p:sp>
      <p:pic>
        <p:nvPicPr>
          <p:cNvPr id="1026" name="Picture 2" descr="Kuvahaun tulos haulle katolinen kirkko kar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319130"/>
            <a:ext cx="8208912" cy="427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Keskuspaikka on Vatikaani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Vatikaani on kaupunkivaltio Italiassa.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Se sijaitsee Rooman kaupungin sisällä.</a:t>
            </a:r>
          </a:p>
          <a:p>
            <a:endParaRPr lang="fi-FI" dirty="0"/>
          </a:p>
          <a:p>
            <a:r>
              <a:rPr lang="fi-FI" dirty="0" smtClean="0"/>
              <a:t>Pinta-ala 44 hehtaaria.</a:t>
            </a:r>
          </a:p>
          <a:p>
            <a:endParaRPr lang="fi-FI" dirty="0"/>
          </a:p>
        </p:txBody>
      </p:sp>
      <p:pic>
        <p:nvPicPr>
          <p:cNvPr id="2049" name="Picture 1" descr="J:\OPPIMATERIAALIT\Untitled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8945"/>
            <a:ext cx="4038600" cy="39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uvahaun tulos haulle vatika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60840" cy="5035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uvahaun tulos haulle vatika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40760" cy="5126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uvahaun tulos haulle vatika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6861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Kirkon johtaja: Paavi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Paavi</a:t>
            </a:r>
            <a:r>
              <a:rPr lang="fi-FI" dirty="0" smtClean="0"/>
              <a:t> on kaikkien maailman katolisten johtaja. 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Ortodokseilla ei ole vastaavaa yhtä johtajaa. 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Luterilaisilla johtajana on kunkin paikallisen kirkon arkkipiispa. 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7410" name="Picture 2" descr="Kuvahaun tulos haulle paa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024336" cy="382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Katolisen kirkon käsityksen mukaan hän on Kristuksen käskynhaltija maan päällä ja vuonna 1870 vahvistetun dogmin mukaan </a:t>
            </a:r>
            <a:r>
              <a:rPr lang="fi-FI" b="1" dirty="0" smtClean="0"/>
              <a:t>erehtymätön </a:t>
            </a:r>
            <a:r>
              <a:rPr lang="fi-FI" dirty="0" smtClean="0"/>
              <a:t>puhuessaan viran puolesta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0482" name="Picture 2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38457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r>
              <a:rPr lang="fi-FI" dirty="0" smtClean="0"/>
              <a:t>Paavin maallinen valta on nykyään vähäistä, hän on </a:t>
            </a:r>
            <a:r>
              <a:rPr lang="fi-FI" b="1" dirty="0" smtClean="0"/>
              <a:t>merkittävä moraalinen johtaja </a:t>
            </a:r>
            <a:r>
              <a:rPr lang="fi-FI" dirty="0" smtClean="0"/>
              <a:t>yli miljardille katolilaiselle, ja hänen mielipiteensä huomioidaan.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r>
              <a:rPr lang="fi-FI" dirty="0" smtClean="0"/>
              <a:t>Paavia pidetään apostoli </a:t>
            </a:r>
            <a:r>
              <a:rPr lang="fi-FI" b="1" dirty="0" smtClean="0"/>
              <a:t>Pietarin</a:t>
            </a:r>
            <a:r>
              <a:rPr lang="fi-FI" dirty="0" smtClean="0"/>
              <a:t> seuraajana. Tämä antaa hänelle katolisessa kirkossa tiettyjä erikoisoikeuksia.</a:t>
            </a:r>
            <a:endParaRPr lang="fi-FI" dirty="0"/>
          </a:p>
        </p:txBody>
      </p:sp>
      <p:pic>
        <p:nvPicPr>
          <p:cNvPr id="21506" name="Picture 2" descr="Kuvahaun tulos haulle apostoli piet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169545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184</Words>
  <Application>Microsoft Office PowerPoint</Application>
  <PresentationFormat>Näytössä katseltava diaesitys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Roomalaiskatolinen kirkko</vt:lpstr>
      <vt:lpstr>Jäseniä yli miljardi</vt:lpstr>
      <vt:lpstr>Keskuspaikka on Vatikaani</vt:lpstr>
      <vt:lpstr>Dia 4</vt:lpstr>
      <vt:lpstr>Dia 5</vt:lpstr>
      <vt:lpstr>Dia 6</vt:lpstr>
      <vt:lpstr>Kirkon johtaja: Paavi</vt:lpstr>
      <vt:lpstr> </vt:lpstr>
      <vt:lpstr> </vt:lpstr>
      <vt:lpstr>Katolisella ja ortodoksisella kirkolla on paljon yhteistä. </vt:lpstr>
      <vt:lpstr>Neitsyt Marian erityinen kunnioittaminen</vt:lpstr>
      <vt:lpstr>Luostarit</vt:lpstr>
      <vt:lpstr>Pyhimysten kunnioittaminen</vt:lpstr>
      <vt:lpstr>Sakramentteja on 7</vt:lpstr>
      <vt:lpstr>Paastoajat</vt:lpstr>
      <vt:lpstr>Tärkein jumalanpalvelus: messu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Roomalaiskatolinen kirkko</dc:title>
  <dc:creator>Sami</dc:creator>
  <cp:lastModifiedBy>Sami</cp:lastModifiedBy>
  <cp:revision>6</cp:revision>
  <dcterms:created xsi:type="dcterms:W3CDTF">2019-01-14T18:19:29Z</dcterms:created>
  <dcterms:modified xsi:type="dcterms:W3CDTF">2023-03-24T04:33:26Z</dcterms:modified>
</cp:coreProperties>
</file>