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10.2.2020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11331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Suomen keskiajan sääty-yhteiskunta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35496" y="1484784"/>
            <a:ext cx="9073008" cy="5373216"/>
          </a:xfrm>
        </p:spPr>
        <p:txBody>
          <a:bodyPr>
            <a:normAutofit/>
          </a:bodyPr>
          <a:lstStyle/>
          <a:p>
            <a:pPr marL="256032" indent="0">
              <a:lnSpc>
                <a:spcPct val="80000"/>
              </a:lnSpc>
              <a:buNone/>
            </a:pPr>
            <a:r>
              <a:rPr lang="fi-FI" altLang="fi-FI" sz="2400" b="1" dirty="0" smtClean="0"/>
              <a:t>Neljä säätyä</a:t>
            </a:r>
            <a:endParaRPr lang="fi-FI" altLang="fi-FI" sz="2400" b="1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sz="1800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r>
              <a:rPr lang="fi-FI" altLang="fi-FI" sz="1800" b="1" dirty="0" smtClean="0"/>
              <a:t>Aatelisto </a:t>
            </a:r>
            <a:r>
              <a:rPr lang="fi-FI" altLang="fi-FI" sz="1800" b="1" i="1" dirty="0" smtClean="0"/>
              <a:t>(maallinen rälssi</a:t>
            </a:r>
            <a:r>
              <a:rPr lang="fi-FI" altLang="fi-FI" sz="1800" b="1" i="1" dirty="0" smtClean="0"/>
              <a:t>)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sz="1800" b="1" i="1" dirty="0" smtClean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Verovapaus (sotapalvelu)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Aatelisarvo perinnölliseksi  1569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Verraten pienissä kartanoissa asuvia, ratsupalvelusta harjoittavia sukuja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Yksinoikeus korkeimpiin virkoihin mm</a:t>
            </a:r>
            <a:r>
              <a:rPr lang="fi-FI" altLang="fi-FI" sz="1800" i="1" dirty="0" smtClean="0"/>
              <a:t>. valtaneuvostossa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endParaRPr lang="fi-FI" altLang="fi-FI" sz="1800" dirty="0" smtClean="0"/>
          </a:p>
          <a:p>
            <a:pPr marL="256032" indent="0">
              <a:lnSpc>
                <a:spcPct val="80000"/>
              </a:lnSpc>
              <a:buNone/>
            </a:pPr>
            <a:endParaRPr lang="fi-FI" altLang="fi-FI" sz="1800" i="1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r>
              <a:rPr lang="fi-FI" altLang="fi-FI" sz="1800" b="1" dirty="0" smtClean="0"/>
              <a:t>Papisto (</a:t>
            </a:r>
            <a:r>
              <a:rPr lang="fi-FI" altLang="fi-FI" sz="1800" b="1" i="1" dirty="0" smtClean="0"/>
              <a:t>henkinen rälssi</a:t>
            </a:r>
            <a:r>
              <a:rPr lang="fi-FI" altLang="fi-FI" sz="1800" b="1" dirty="0" smtClean="0"/>
              <a:t>)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sz="1800" b="1" dirty="0" smtClean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Selibaattilupaus -&gt; Arvo ei periytynyt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Korkeasti koulutettuja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Opetus ja sairaanhoito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Kirkolla itsehallinto ja oma talous (veronkanto-oikeus -&gt; </a:t>
            </a:r>
            <a:r>
              <a:rPr lang="fi-FI" altLang="fi-FI" sz="1800" i="1" dirty="0" smtClean="0"/>
              <a:t>kymmenykset</a:t>
            </a:r>
            <a:r>
              <a:rPr lang="fi-FI" altLang="fi-FI" sz="1800" dirty="0" smtClean="0"/>
              <a:t>) sekä tuomiovalta (</a:t>
            </a:r>
            <a:r>
              <a:rPr lang="fi-FI" altLang="fi-FI" sz="1800" i="1" dirty="0" smtClean="0"/>
              <a:t>kanoninen oikeus</a:t>
            </a:r>
            <a:r>
              <a:rPr lang="fi-FI" altLang="fi-FI" sz="1800" dirty="0" smtClean="0"/>
              <a:t>)</a:t>
            </a:r>
            <a:endParaRPr lang="fi-FI" altLang="fi-FI" sz="1800" dirty="0" smtClean="0"/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sz="1600" dirty="0"/>
          </a:p>
          <a:p>
            <a:pPr marL="256032" indent="0">
              <a:lnSpc>
                <a:spcPct val="80000"/>
              </a:lnSpc>
              <a:buNone/>
            </a:pPr>
            <a:endParaRPr lang="fi-FI" altLang="fi-FI" sz="2000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0" y="260648"/>
            <a:ext cx="9144000" cy="4204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400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r>
              <a:rPr lang="fi-FI" altLang="fi-FI" b="1" dirty="0" smtClean="0"/>
              <a:t>Porvaristo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b="1" dirty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Kaupunkien veroa maksavia kauppiaita ja käsityöläisiä -&gt; Yksinoikeus kaupankäyntiin (kauppa sallittu vain kaupungeissa)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Ulkomaankauppa saksalaisten kauppiaiden (</a:t>
            </a:r>
            <a:r>
              <a:rPr lang="fi-FI" altLang="fi-FI" i="1" dirty="0"/>
              <a:t>hansaliiton ns. hansakauppiaat</a:t>
            </a:r>
            <a:r>
              <a:rPr lang="fi-FI" altLang="fi-FI" dirty="0"/>
              <a:t>) hallussa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Kaupungeissa omat lait ja tuomioistuimet sekä hallintoelimet (raati)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dirty="0"/>
          </a:p>
          <a:p>
            <a:pPr marL="713232" indent="-457200">
              <a:lnSpc>
                <a:spcPct val="80000"/>
              </a:lnSpc>
              <a:buFontTx/>
              <a:buChar char="-"/>
            </a:pPr>
            <a:r>
              <a:rPr lang="fi-FI" altLang="fi-FI" b="1" dirty="0" smtClean="0"/>
              <a:t>Talonpojat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altLang="fi-FI" b="1" dirty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 smtClean="0"/>
              <a:t>Maataloustuotanto -&gt;</a:t>
            </a:r>
            <a:r>
              <a:rPr lang="fi-FI" altLang="fi-FI" i="1" dirty="0" smtClean="0"/>
              <a:t> Yksivuoroviljely </a:t>
            </a:r>
            <a:r>
              <a:rPr lang="fi-FI" altLang="fi-FI" dirty="0" smtClean="0"/>
              <a:t>(ohra ja ruis yleisimmät viljelykasvit) -&gt; idässä kaskiviljely, keskiajan lopussa läntisissä osissa maata siirtyminen </a:t>
            </a:r>
            <a:r>
              <a:rPr lang="fi-FI" altLang="fi-FI" i="1" dirty="0" smtClean="0"/>
              <a:t>kaksivuoroviljelyyn </a:t>
            </a:r>
            <a:r>
              <a:rPr lang="fi-FI" altLang="fi-FI" dirty="0" smtClean="0"/>
              <a:t>ja </a:t>
            </a:r>
            <a:r>
              <a:rPr lang="fi-FI" altLang="fi-FI" i="1" dirty="0" smtClean="0"/>
              <a:t>sarkajakoon -&gt; ryhmäkyläyhteisöt</a:t>
            </a:r>
            <a:endParaRPr lang="fi-FI" altLang="fi-FI" i="1" dirty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Omistivat 95%:</a:t>
            </a:r>
            <a:r>
              <a:rPr lang="fi-FI" altLang="fi-FI" dirty="0" err="1"/>
              <a:t>sti</a:t>
            </a:r>
            <a:r>
              <a:rPr lang="fi-FI" altLang="fi-FI" dirty="0"/>
              <a:t> </a:t>
            </a:r>
            <a:r>
              <a:rPr lang="fi-FI" altLang="fi-FI" dirty="0" smtClean="0"/>
              <a:t>maansa (vanhin poika peri) </a:t>
            </a:r>
            <a:r>
              <a:rPr lang="fi-FI" altLang="fi-FI" dirty="0"/>
              <a:t>Suomessa (vrt. maaorjuus)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 smtClean="0"/>
              <a:t>Osallistuivat </a:t>
            </a:r>
            <a:r>
              <a:rPr lang="fi-FI" altLang="fi-FI" dirty="0"/>
              <a:t>paikallishallintoon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Rasitteina veronmaksu, maanpuolustus, julkiset rakennusprojektit (linnat, kirkot), teiden kunnossapito ja </a:t>
            </a:r>
            <a:r>
              <a:rPr lang="fi-FI" altLang="fi-FI" dirty="0" smtClean="0"/>
              <a:t>virkamiesten sekä verojen </a:t>
            </a:r>
            <a:r>
              <a:rPr lang="fi-FI" altLang="fi-FI" dirty="0"/>
              <a:t>kyyditseminen</a:t>
            </a:r>
          </a:p>
          <a:p>
            <a:pPr marL="713232" indent="-457200">
              <a:lnSpc>
                <a:spcPct val="80000"/>
              </a:lnSpc>
              <a:buFontTx/>
              <a:buChar char="-"/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040493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757</TotalTime>
  <Words>162</Words>
  <Application>Microsoft Office PowerPoint</Application>
  <PresentationFormat>Näytössä katseltava diaesitys (4:3)</PresentationFormat>
  <Paragraphs>32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Suomen keskiajan sääty-yhteiskunta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103</cp:revision>
  <cp:lastPrinted>2020-02-10T06:02:58Z</cp:lastPrinted>
  <dcterms:created xsi:type="dcterms:W3CDTF">2013-07-30T12:06:37Z</dcterms:created>
  <dcterms:modified xsi:type="dcterms:W3CDTF">2020-02-10T07:22:20Z</dcterms:modified>
</cp:coreProperties>
</file>