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7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28" autoAdjust="0"/>
  </p:normalViewPr>
  <p:slideViewPr>
    <p:cSldViewPr>
      <p:cViewPr varScale="1">
        <p:scale>
          <a:sx n="71" d="100"/>
          <a:sy n="71" d="100"/>
        </p:scale>
        <p:origin x="108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1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6CF4E7-3780-464F-A4D4-A7F5457E9168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2F5825-7AA9-410C-8803-C344D2A7F1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5384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F5825-7AA9-410C-8803-C344D2A7F1A2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197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C2C9-2F09-4196-BCE9-81AB48AF9BB9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554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C2C9-2F09-4196-BCE9-81AB48AF9BB9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7461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C2C9-2F09-4196-BCE9-81AB48AF9BB9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2855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C2C9-2F09-4196-BCE9-81AB48AF9BB9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8851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C2C9-2F09-4196-BCE9-81AB48AF9BB9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9853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C2C9-2F09-4196-BCE9-81AB48AF9BB9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0202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C2C9-2F09-4196-BCE9-81AB48AF9BB9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088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C2C9-2F09-4196-BCE9-81AB48AF9BB9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3767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C2C9-2F09-4196-BCE9-81AB48AF9BB9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7504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C2C9-2F09-4196-BCE9-81AB48AF9BB9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7768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C2C9-2F09-4196-BCE9-81AB48AF9BB9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2472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0C2C9-2F09-4196-BCE9-81AB48AF9BB9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9330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ln>
            <a:solidFill>
              <a:srgbClr val="7030A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fi-FI" dirty="0" smtClean="0"/>
              <a:t>Kodin ja koulun </a:t>
            </a:r>
            <a:r>
              <a:rPr lang="fi-FI" dirty="0"/>
              <a:t>yhteistyö</a:t>
            </a:r>
            <a:br>
              <a:rPr lang="fi-FI" dirty="0"/>
            </a:br>
            <a:r>
              <a:rPr lang="fi-FI" sz="1800" dirty="0" smtClean="0"/>
              <a:t>Lähde (diat 1-5): Laatua </a:t>
            </a:r>
            <a:r>
              <a:rPr lang="fi-FI" sz="1800" dirty="0"/>
              <a:t>kodin ja koulun </a:t>
            </a:r>
            <a:r>
              <a:rPr lang="fi-FI" sz="1800" dirty="0" smtClean="0"/>
              <a:t>yhteistyöhön, Opetushallitus </a:t>
            </a:r>
            <a:r>
              <a:rPr lang="fi-FI" sz="1800" dirty="0"/>
              <a:t>ja Suomen Vanhempainliitto</a:t>
            </a:r>
            <a:r>
              <a:rPr lang="fi-FI" sz="1600" dirty="0"/>
              <a:t/>
            </a:r>
            <a:br>
              <a:rPr lang="fi-FI" sz="1600" dirty="0"/>
            </a:br>
            <a:endParaRPr lang="fi-FI" sz="1600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dirty="0" smtClean="0"/>
          </a:p>
          <a:p>
            <a:r>
              <a:rPr lang="fi-FI" dirty="0" smtClean="0"/>
              <a:t>Ensisijainen ja kokonaisvaltainen kasvatusvastuu lapsesta ja nuoresta on aina vanhemmilla/huoltajilla.</a:t>
            </a:r>
          </a:p>
          <a:p>
            <a:r>
              <a:rPr lang="fi-FI" dirty="0" smtClean="0"/>
              <a:t>Kodin ohella myös koulu on lapsen ja nuoren kasvulle ja oppimiselle tärkeä kehitysympäristö ja merkittävä vaikuttaja.</a:t>
            </a:r>
          </a:p>
        </p:txBody>
      </p:sp>
    </p:spTree>
    <p:extLst>
      <p:ext uri="{BB962C8B-B14F-4D97-AF65-F5344CB8AC3E}">
        <p14:creationId xmlns:p14="http://schemas.microsoft.com/office/powerpoint/2010/main" val="395452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ln>
            <a:solidFill>
              <a:srgbClr val="7030A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fi-FI" dirty="0" smtClean="0"/>
              <a:t>Hyvän yhteistyön vaikutukset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Hyvä yhteistyö vaikuttaa myönteisesti oppilaiden koulumenestykseen, kotitehtävien tekemiseen ja yleiseen koulutuksen arvostamiseen ja siihen asennoitumiseen. </a:t>
            </a:r>
          </a:p>
          <a:p>
            <a:r>
              <a:rPr lang="fi-FI" dirty="0" smtClean="0"/>
              <a:t>Sillä on myös ennaltaehkäisevä tehtävä; hyvällä yhteistyöllä voidaan ehkäistä ongelmien syntymistä ja helpottaa niiden ratkaisemista. </a:t>
            </a:r>
          </a:p>
        </p:txBody>
      </p:sp>
    </p:spTree>
    <p:extLst>
      <p:ext uri="{BB962C8B-B14F-4D97-AF65-F5344CB8AC3E}">
        <p14:creationId xmlns:p14="http://schemas.microsoft.com/office/powerpoint/2010/main" val="288181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ln>
            <a:solidFill>
              <a:srgbClr val="7030A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fi-FI" dirty="0" smtClean="0"/>
              <a:t>Mitä pitäisi tietää? Mistä pitäisi sopia?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sz="28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fi-FI" sz="2800" dirty="0" smtClean="0">
                <a:solidFill>
                  <a:prstClr val="black"/>
                </a:solidFill>
                <a:ea typeface="+mj-ea"/>
                <a:cs typeface="+mj-cs"/>
              </a:rPr>
              <a:t>Hyvin </a:t>
            </a:r>
            <a:r>
              <a:rPr lang="fi-FI" sz="2800" dirty="0">
                <a:solidFill>
                  <a:prstClr val="black"/>
                </a:solidFill>
                <a:ea typeface="+mj-ea"/>
                <a:cs typeface="+mj-cs"/>
              </a:rPr>
              <a:t>toimiva yhteistyö edellyttää, että vanhemmilla ja koulun henkilöstöllä on riittävän yhteinen käsitys yhteistyön päämäärästä, tavoitteista ja tarkoituksesta. </a:t>
            </a:r>
            <a:endParaRPr lang="fi-FI" sz="28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fi-FI" sz="2800" dirty="0" smtClean="0">
                <a:solidFill>
                  <a:prstClr val="black"/>
                </a:solidFill>
                <a:ea typeface="+mj-ea"/>
                <a:cs typeface="+mj-cs"/>
              </a:rPr>
              <a:t>Vain vanhempien </a:t>
            </a:r>
            <a:r>
              <a:rPr lang="fi-FI" sz="2800" dirty="0">
                <a:solidFill>
                  <a:prstClr val="black"/>
                </a:solidFill>
                <a:ea typeface="+mj-ea"/>
                <a:cs typeface="+mj-cs"/>
              </a:rPr>
              <a:t>ja koulun rooleista ja tehtävistä avoimesti keskustelemalla löydetään yhteistyölle yhteiset pelisäännöt ja rajat, jotka helpottavat ja selkiyttävät </a:t>
            </a:r>
            <a:r>
              <a:rPr lang="fi-FI" sz="2800" dirty="0" smtClean="0">
                <a:solidFill>
                  <a:prstClr val="black"/>
                </a:solidFill>
                <a:ea typeface="+mj-ea"/>
                <a:cs typeface="+mj-cs"/>
              </a:rPr>
              <a:t>yhteistyön </a:t>
            </a:r>
            <a:r>
              <a:rPr lang="fi-FI" sz="2800" dirty="0">
                <a:solidFill>
                  <a:prstClr val="black"/>
                </a:solidFill>
                <a:ea typeface="+mj-ea"/>
                <a:cs typeface="+mj-cs"/>
              </a:rPr>
              <a:t>toteuttamista ja työnjakoa.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38300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9"/>
          <p:cNvSpPr>
            <a:spLocks noGrp="1"/>
          </p:cNvSpPr>
          <p:nvPr>
            <p:ph type="title"/>
          </p:nvPr>
        </p:nvSpPr>
        <p:spPr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fi-FI" dirty="0" smtClean="0"/>
              <a:t>Koulun/opettajan esille ottamat ”huolipuheet” ja oppilashuolto</a:t>
            </a:r>
            <a:endParaRPr lang="fi-FI" dirty="0"/>
          </a:p>
        </p:txBody>
      </p:sp>
      <p:sp>
        <p:nvSpPr>
          <p:cNvPr id="11" name="Sisällön paikkamerkki 10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endParaRPr lang="fi-FI" dirty="0" smtClean="0"/>
          </a:p>
          <a:p>
            <a:r>
              <a:rPr lang="fi-FI" dirty="0" smtClean="0"/>
              <a:t>varhaisen puuttumisen periaate </a:t>
            </a:r>
          </a:p>
          <a:p>
            <a:r>
              <a:rPr lang="fi-FI" dirty="0"/>
              <a:t>o</a:t>
            </a:r>
            <a:r>
              <a:rPr lang="fi-FI" dirty="0" smtClean="0"/>
              <a:t>ppilaan eheän kasvun ja oppimisen turvaaminen</a:t>
            </a:r>
          </a:p>
          <a:p>
            <a:r>
              <a:rPr lang="fi-FI" dirty="0"/>
              <a:t>O</a:t>
            </a:r>
            <a:r>
              <a:rPr lang="fi-FI" dirty="0" smtClean="0"/>
              <a:t>ppilashuoltoryhmä </a:t>
            </a:r>
            <a:r>
              <a:rPr lang="fi-FI" dirty="0"/>
              <a:t>koordinoi ja kehittää koulun toimintatapoja oppilaiden erityistarpeiden huomioimiseksi ja koulunkäynnin järjestämiseksi. Tarkoituksena on ennaltaehkäistä ongelmia sekä niiden ilmetessä puuttua niihin mahdollisimman varhain.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944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i-FI" sz="2800" dirty="0" smtClean="0"/>
              <a:t>Esimerkki koulun ja kodin yhteistyöstä;</a:t>
            </a:r>
            <a:br>
              <a:rPr lang="fi-FI" sz="2800" dirty="0" smtClean="0"/>
            </a:br>
            <a:r>
              <a:rPr lang="fi-FI" sz="2800" dirty="0" smtClean="0"/>
              <a:t>Läksyjen tekeminen ja koulutarvikkeista huolehtiminen</a:t>
            </a:r>
            <a:endParaRPr lang="fi-FI" sz="280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>
          <a:ln>
            <a:solidFill>
              <a:srgbClr val="00B0F0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Oppilas A: läksyt tekemättä ja/tai tarvikkeet kotona 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>
          <a:ln>
            <a:solidFill>
              <a:srgbClr val="00B0F0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Oppilas joutuu luokassa kertomaan/toteamaan tilanteen</a:t>
            </a:r>
          </a:p>
          <a:p>
            <a:r>
              <a:rPr lang="fi-FI" dirty="0" smtClean="0"/>
              <a:t>Opettajan on vaikea antaa positiivista palautetta</a:t>
            </a:r>
          </a:p>
          <a:p>
            <a:r>
              <a:rPr lang="fi-FI" dirty="0"/>
              <a:t>Tuntityöskentelyn lähtökohdat </a:t>
            </a:r>
            <a:r>
              <a:rPr lang="fi-FI" dirty="0" smtClean="0"/>
              <a:t>ovat huonot, myös uuden oppimisen äärellä</a:t>
            </a:r>
          </a:p>
          <a:p>
            <a:r>
              <a:rPr lang="fi-FI" dirty="0" smtClean="0"/>
              <a:t>Useasti toistuvana se on myös itsetuntoon liittyvä kysymys; en osannut, en pystynyt</a:t>
            </a:r>
            <a:endParaRPr lang="fi-FI" dirty="0"/>
          </a:p>
          <a:p>
            <a:endParaRPr lang="fi-FI" dirty="0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>
          <a:ln>
            <a:solidFill>
              <a:srgbClr val="92D050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Oppilas B: läksyt tehty ja tarvikkeet mukana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>
          <a:ln>
            <a:solidFill>
              <a:srgbClr val="92D050"/>
            </a:solidFill>
          </a:ln>
        </p:spPr>
        <p:txBody>
          <a:bodyPr/>
          <a:lstStyle/>
          <a:p>
            <a:r>
              <a:rPr lang="fi-FI" dirty="0" smtClean="0"/>
              <a:t>Oppilas voi aloittaa tuntityöskentelyn levollisesti, koska annetut tehtävät on suoritettu</a:t>
            </a:r>
          </a:p>
          <a:p>
            <a:r>
              <a:rPr lang="fi-FI" dirty="0" smtClean="0"/>
              <a:t>Oppilas kokee positiivista tunnetta ja uuden oppiminen ja motivaatio kunnossa</a:t>
            </a:r>
          </a:p>
          <a:p>
            <a:r>
              <a:rPr lang="fi-FI" dirty="0" smtClean="0"/>
              <a:t>Itsetunto kehittyy – minä suoriudun, minä osaan!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866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ln>
            <a:solidFill>
              <a:srgbClr val="FF000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r>
              <a:rPr lang="fi-FI" sz="3200" dirty="0" smtClean="0"/>
              <a:t>Miten koti voi tukea läksyjen tekemistä ja koulutarvikkeista huolehtimista?</a:t>
            </a:r>
            <a:endParaRPr lang="fi-FI" sz="3200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ln>
            <a:solidFill>
              <a:srgbClr val="0070C0"/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fi-FI" dirty="0" smtClean="0"/>
              <a:t>Ole kiinnostunut lapsesi koulunkäynnistä!</a:t>
            </a:r>
          </a:p>
          <a:p>
            <a:r>
              <a:rPr lang="fi-FI" dirty="0" smtClean="0"/>
              <a:t>Sovi lapsen kanssa yhdessä seuraavia asioita; </a:t>
            </a:r>
          </a:p>
          <a:p>
            <a:pPr lvl="1">
              <a:buFont typeface="Wingdings" pitchFamily="2" charset="2"/>
              <a:buChar char="Ø"/>
            </a:pPr>
            <a:r>
              <a:rPr lang="fi-FI" dirty="0" smtClean="0"/>
              <a:t>milloin, missä ja miten teet läksyt</a:t>
            </a:r>
          </a:p>
          <a:p>
            <a:pPr lvl="1">
              <a:buFont typeface="Wingdings" pitchFamily="2" charset="2"/>
              <a:buChar char="Ø"/>
            </a:pPr>
            <a:r>
              <a:rPr lang="fi-FI" dirty="0" smtClean="0"/>
              <a:t>koulutarvikkeiden säilyttämisestä kotona</a:t>
            </a:r>
          </a:p>
          <a:p>
            <a:pPr lvl="1">
              <a:buFont typeface="Wingdings" pitchFamily="2" charset="2"/>
              <a:buChar char="Ø"/>
            </a:pPr>
            <a:r>
              <a:rPr lang="fi-FI" dirty="0" smtClean="0"/>
              <a:t>koulutarvikkeiden pakkaamisesta seuraavaa koulupäivää varten hyvissä ajoin illalla (lukujärjestys apuna)</a:t>
            </a:r>
          </a:p>
          <a:p>
            <a:pPr lvl="0"/>
            <a:r>
              <a:rPr lang="fi-FI" dirty="0">
                <a:solidFill>
                  <a:prstClr val="black"/>
                </a:solidFill>
              </a:rPr>
              <a:t>Jos mahdollista, kysele läksyjä, koekertauksia tarpeen mukaan – välität viestin, että nämä asiat ovat </a:t>
            </a:r>
            <a:r>
              <a:rPr lang="fi-FI" dirty="0" smtClean="0">
                <a:solidFill>
                  <a:prstClr val="black"/>
                </a:solidFill>
              </a:rPr>
              <a:t>tärkeitä!</a:t>
            </a:r>
          </a:p>
          <a:p>
            <a:pPr lvl="0"/>
            <a:r>
              <a:rPr lang="fi-FI" dirty="0" smtClean="0">
                <a:solidFill>
                  <a:prstClr val="black"/>
                </a:solidFill>
              </a:rPr>
              <a:t>Ole tukena, mutta anna myös omaa vastuuta.</a:t>
            </a:r>
          </a:p>
          <a:p>
            <a:pPr lvl="0"/>
            <a:r>
              <a:rPr lang="fi-FI" dirty="0">
                <a:solidFill>
                  <a:prstClr val="black"/>
                </a:solidFill>
              </a:rPr>
              <a:t>M</a:t>
            </a:r>
            <a:r>
              <a:rPr lang="fi-FI" dirty="0" smtClean="0">
                <a:solidFill>
                  <a:prstClr val="black"/>
                </a:solidFill>
              </a:rPr>
              <a:t>uista positiivinen palaute, kun siihen on aihetta!</a:t>
            </a:r>
          </a:p>
          <a:p>
            <a:pPr marL="0" lvl="0" indent="0">
              <a:buNone/>
            </a:pPr>
            <a:endParaRPr lang="fi-FI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endParaRPr lang="fi-FI" dirty="0" smtClean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410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ln w="57150">
            <a:solidFill>
              <a:srgbClr val="00B050"/>
            </a:solidFill>
          </a:ln>
        </p:spPr>
        <p:txBody>
          <a:bodyPr/>
          <a:lstStyle/>
          <a:p>
            <a:r>
              <a:rPr lang="fi-FI" dirty="0" smtClean="0"/>
              <a:t>Pohdittavaksi;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ln>
            <a:solidFill>
              <a:srgbClr val="7030A0"/>
            </a:solidFill>
          </a:ln>
          <a:effectLst>
            <a:softEdge rad="12700"/>
          </a:effectLst>
        </p:spPr>
        <p:txBody>
          <a:bodyPr/>
          <a:lstStyle/>
          <a:p>
            <a:pPr marL="0" indent="0" algn="ctr">
              <a:buNone/>
            </a:pPr>
            <a:r>
              <a:rPr lang="fi-FI" sz="4400" dirty="0" smtClean="0">
                <a:solidFill>
                  <a:srgbClr val="7030A0"/>
                </a:solidFill>
              </a:rPr>
              <a:t>Onko lapsella oikeus vanhempien/huoltajien antamaan aikaan koulutyön eri haasteissa?</a:t>
            </a:r>
          </a:p>
          <a:p>
            <a:pPr marL="0" indent="0">
              <a:buNone/>
            </a:pPr>
            <a:endParaRPr lang="fi-FI" sz="4000" dirty="0" smtClean="0">
              <a:solidFill>
                <a:srgbClr val="7030A0"/>
              </a:solidFill>
            </a:endParaRPr>
          </a:p>
          <a:p>
            <a:pPr lvl="3">
              <a:buFont typeface="Wingdings" pitchFamily="2" charset="2"/>
              <a:buChar char="Ø"/>
            </a:pPr>
            <a:r>
              <a:rPr lang="fi-FI" sz="4000" dirty="0" smtClean="0"/>
              <a:t>Kuka siitä huolehtisi?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88163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3051770"/>
          </a:xfrm>
          <a:ln w="38100">
            <a:solidFill>
              <a:srgbClr val="92D050"/>
            </a:solidFill>
          </a:ln>
        </p:spPr>
        <p:txBody>
          <a:bodyPr>
            <a:normAutofit/>
          </a:bodyPr>
          <a:lstStyle/>
          <a:p>
            <a:r>
              <a:rPr lang="fi-FI" sz="5400" dirty="0">
                <a:solidFill>
                  <a:srgbClr val="0070C0"/>
                </a:solidFill>
              </a:rPr>
              <a:t>Iloa ja voimia huoltajille koulutyön tukemiseen!</a:t>
            </a:r>
            <a:br>
              <a:rPr lang="fi-FI" sz="5400" dirty="0">
                <a:solidFill>
                  <a:srgbClr val="0070C0"/>
                </a:solidFill>
              </a:rPr>
            </a:br>
            <a:endParaRPr lang="fi-FI" sz="5400" dirty="0">
              <a:solidFill>
                <a:srgbClr val="0070C0"/>
              </a:solidFill>
            </a:endParaRPr>
          </a:p>
        </p:txBody>
      </p:sp>
      <p:sp>
        <p:nvSpPr>
          <p:cNvPr id="7" name="Sisällön paikkamerkki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4800" dirty="0" smtClean="0"/>
              <a:t>Kiitos, kun kuuntelit!</a:t>
            </a:r>
            <a:endParaRPr lang="fi-FI" sz="4800" dirty="0"/>
          </a:p>
        </p:txBody>
      </p:sp>
    </p:spTree>
    <p:extLst>
      <p:ext uri="{BB962C8B-B14F-4D97-AF65-F5344CB8AC3E}">
        <p14:creationId xmlns:p14="http://schemas.microsoft.com/office/powerpoint/2010/main" val="346258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fi-FI" dirty="0" smtClean="0"/>
              <a:t>Koulun toiveita/huomioita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400" dirty="0" smtClean="0"/>
              <a:t>Asianmukainen vaatetus sään </a:t>
            </a:r>
            <a:r>
              <a:rPr lang="fi-FI" sz="2400" dirty="0" smtClean="0"/>
              <a:t>mukaan</a:t>
            </a:r>
          </a:p>
          <a:p>
            <a:r>
              <a:rPr lang="fi-FI" sz="2400" dirty="0" smtClean="0"/>
              <a:t>Liikuntavarusteet ja pyyhe tarvittaessa</a:t>
            </a:r>
            <a:endParaRPr lang="fi-FI" sz="24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fi-FI" sz="2400" dirty="0" smtClean="0"/>
              <a:t>Läksyt </a:t>
            </a:r>
            <a:r>
              <a:rPr lang="fi-FI" sz="2400" dirty="0"/>
              <a:t>tehtynä ja koulutarvikkeet </a:t>
            </a:r>
            <a:r>
              <a:rPr lang="fi-FI" sz="2400" dirty="0" smtClean="0"/>
              <a:t>mukana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fi-FI" sz="2400" dirty="0" smtClean="0"/>
              <a:t>Varhainen puuttuminen asioihin (jos jokin huoli; oppimisessa, kouluun lähdön vaikeus, kiusaaminen, yksinäisyys)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fi-FI" sz="2400" dirty="0" smtClean="0"/>
              <a:t>Poissaoloista ilmoittaminen</a:t>
            </a:r>
          </a:p>
          <a:p>
            <a:r>
              <a:rPr lang="fi-FI" sz="2400" dirty="0" smtClean="0"/>
              <a:t>Jos koulutyöstä tarvitaan vapaata, sitä tulee kysyä muodossa; saisiko/voisiko?</a:t>
            </a:r>
          </a:p>
          <a:p>
            <a:pPr lvl="1"/>
            <a:r>
              <a:rPr lang="fi-FI" sz="2400" dirty="0" err="1" smtClean="0"/>
              <a:t>Wilman</a:t>
            </a:r>
            <a:r>
              <a:rPr lang="fi-FI" sz="2400" dirty="0" smtClean="0"/>
              <a:t> kautta tai käyttäen Tilapäinen poissaoloanomus</a:t>
            </a:r>
            <a:r>
              <a:rPr lang="fi-FI" sz="2400" dirty="0"/>
              <a:t> </a:t>
            </a:r>
            <a:r>
              <a:rPr lang="fi-FI" sz="2400" dirty="0" smtClean="0"/>
              <a:t>–lomaketta</a:t>
            </a:r>
            <a:endParaRPr lang="fi-FI" sz="2400" dirty="0"/>
          </a:p>
          <a:p>
            <a:pPr lvl="1"/>
            <a:r>
              <a:rPr lang="fi-FI" sz="2400" dirty="0" smtClean="0"/>
              <a:t>Opetuksesta ja läksyistä vastaa huoltajat</a:t>
            </a:r>
          </a:p>
        </p:txBody>
      </p:sp>
    </p:spTree>
    <p:extLst>
      <p:ext uri="{BB962C8B-B14F-4D97-AF65-F5344CB8AC3E}">
        <p14:creationId xmlns:p14="http://schemas.microsoft.com/office/powerpoint/2010/main" val="1819876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421</Words>
  <Application>Microsoft Office PowerPoint</Application>
  <PresentationFormat>Näytössä katseltava diaesitys (4:3)</PresentationFormat>
  <Paragraphs>52</Paragraphs>
  <Slides>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Office-teema</vt:lpstr>
      <vt:lpstr>Kodin ja koulun yhteistyö Lähde (diat 1-5): Laatua kodin ja koulun yhteistyöhön, Opetushallitus ja Suomen Vanhempainliitto </vt:lpstr>
      <vt:lpstr>Hyvän yhteistyön vaikutukset</vt:lpstr>
      <vt:lpstr>Mitä pitäisi tietää? Mistä pitäisi sopia?</vt:lpstr>
      <vt:lpstr>Koulun/opettajan esille ottamat ”huolipuheet” ja oppilashuolto</vt:lpstr>
      <vt:lpstr>Esimerkki koulun ja kodin yhteistyöstä; Läksyjen tekeminen ja koulutarvikkeista huolehtiminen</vt:lpstr>
      <vt:lpstr>Miten koti voi tukea läksyjen tekemistä ja koulutarvikkeista huolehtimista?</vt:lpstr>
      <vt:lpstr>Pohdittavaksi;</vt:lpstr>
      <vt:lpstr>Iloa ja voimia huoltajille koulutyön tukemiseen! </vt:lpstr>
      <vt:lpstr>Koulun toiveita/huomioita</vt:lpstr>
    </vt:vector>
  </TitlesOfParts>
  <Company>-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Kodin ja koulun yhteistyö</dc:title>
  <dc:creator>opettaja</dc:creator>
  <cp:lastModifiedBy>Huovinen Tuija</cp:lastModifiedBy>
  <cp:revision>28</cp:revision>
  <dcterms:created xsi:type="dcterms:W3CDTF">2013-08-31T13:06:56Z</dcterms:created>
  <dcterms:modified xsi:type="dcterms:W3CDTF">2016-08-31T07:31:24Z</dcterms:modified>
</cp:coreProperties>
</file>