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0AE1-6486-44D6-85C0-5DD9F932CEE8}" type="datetimeFigureOut">
              <a:rPr lang="fi-FI" smtClean="0"/>
              <a:t>29.4.2020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A357-2944-4B62-8200-348247B99F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6839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0AE1-6486-44D6-85C0-5DD9F932CEE8}" type="datetimeFigureOut">
              <a:rPr lang="fi-FI" smtClean="0"/>
              <a:t>29.4.2020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A357-2944-4B62-8200-348247B99F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5920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0AE1-6486-44D6-85C0-5DD9F932CEE8}" type="datetimeFigureOut">
              <a:rPr lang="fi-FI" smtClean="0"/>
              <a:t>29.4.2020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A357-2944-4B62-8200-348247B99F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8640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0AE1-6486-44D6-85C0-5DD9F932CEE8}" type="datetimeFigureOut">
              <a:rPr lang="fi-FI" smtClean="0"/>
              <a:t>29.4.2020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A357-2944-4B62-8200-348247B99F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54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0AE1-6486-44D6-85C0-5DD9F932CEE8}" type="datetimeFigureOut">
              <a:rPr lang="fi-FI" smtClean="0"/>
              <a:t>29.4.2020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A357-2944-4B62-8200-348247B99F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7763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0AE1-6486-44D6-85C0-5DD9F932CEE8}" type="datetimeFigureOut">
              <a:rPr lang="fi-FI" smtClean="0"/>
              <a:t>29.4.2020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A357-2944-4B62-8200-348247B99F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066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0AE1-6486-44D6-85C0-5DD9F932CEE8}" type="datetimeFigureOut">
              <a:rPr lang="fi-FI" smtClean="0"/>
              <a:t>29.4.2020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A357-2944-4B62-8200-348247B99F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707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0AE1-6486-44D6-85C0-5DD9F932CEE8}" type="datetimeFigureOut">
              <a:rPr lang="fi-FI" smtClean="0"/>
              <a:t>29.4.2020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A357-2944-4B62-8200-348247B99F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514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0AE1-6486-44D6-85C0-5DD9F932CEE8}" type="datetimeFigureOut">
              <a:rPr lang="fi-FI" smtClean="0"/>
              <a:t>29.4.2020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A357-2944-4B62-8200-348247B99F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982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0AE1-6486-44D6-85C0-5DD9F932CEE8}" type="datetimeFigureOut">
              <a:rPr lang="fi-FI" smtClean="0"/>
              <a:t>29.4.2020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A357-2944-4B62-8200-348247B99F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6905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0AE1-6486-44D6-85C0-5DD9F932CEE8}" type="datetimeFigureOut">
              <a:rPr lang="fi-FI" smtClean="0"/>
              <a:t>29.4.2020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A357-2944-4B62-8200-348247B99F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86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90AE1-6486-44D6-85C0-5DD9F932CEE8}" type="datetimeFigureOut">
              <a:rPr lang="fi-FI" smtClean="0"/>
              <a:t>29.4.2020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3A357-2944-4B62-8200-348247B99F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902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199" y="429185"/>
            <a:ext cx="10515600" cy="1325563"/>
          </a:xfrm>
        </p:spPr>
        <p:txBody>
          <a:bodyPr/>
          <a:lstStyle/>
          <a:p>
            <a:r>
              <a:rPr lang="fi-FI" dirty="0" smtClean="0"/>
              <a:t>                        </a:t>
            </a:r>
            <a:r>
              <a:rPr lang="fi-FI" b="1" u="sng" dirty="0" smtClean="0"/>
              <a:t>Kulttuurialue Kiina</a:t>
            </a:r>
            <a:endParaRPr lang="fi-FI" b="1" u="sn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5742" y="1479176"/>
            <a:ext cx="8509858" cy="519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8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	</a:t>
            </a:r>
            <a:r>
              <a:rPr lang="fi-FI" dirty="0" smtClean="0"/>
              <a:t>	             </a:t>
            </a:r>
            <a:r>
              <a:rPr lang="fi-FI" b="1" dirty="0" smtClean="0"/>
              <a:t>Tyypillistä</a:t>
            </a:r>
            <a:endParaRPr lang="fi-FI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452282"/>
            <a:ext cx="5181600" cy="4724681"/>
          </a:xfrm>
        </p:spPr>
        <p:txBody>
          <a:bodyPr/>
          <a:lstStyle/>
          <a:p>
            <a:r>
              <a:rPr lang="fi-FI" dirty="0" smtClean="0"/>
              <a:t>Pinta-alaltaan maailman 4. suurin valtio</a:t>
            </a:r>
          </a:p>
          <a:p>
            <a:r>
              <a:rPr lang="fi-FI" dirty="0" smtClean="0"/>
              <a:t>Maan väkiluku lähes 1,4 miljardia</a:t>
            </a:r>
          </a:p>
          <a:p>
            <a:r>
              <a:rPr lang="fi-FI" dirty="0" smtClean="0"/>
              <a:t>Keisareilla ja valloittajilla on ollut suuri merkitys Kiinan historiassa</a:t>
            </a:r>
          </a:p>
          <a:p>
            <a:r>
              <a:rPr lang="fi-FI" dirty="0" smtClean="0"/>
              <a:t>Kiina on pyrkinyt torjumaan ulkopuolisia vaikutteita, esim. kapinat valloittajia vastaan ja konkreettinen esimerkki Kiinan muuri</a:t>
            </a:r>
            <a:endParaRPr lang="fi-F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799" y="1452282"/>
            <a:ext cx="5544671" cy="454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5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                            </a:t>
            </a:r>
            <a:r>
              <a:rPr lang="fi-FI" b="1" dirty="0" smtClean="0"/>
              <a:t>Uskonto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Kiinan perinteisiä uskontoja taolaisuus ja kungfutselaisuus</a:t>
            </a:r>
          </a:p>
          <a:p>
            <a:r>
              <a:rPr lang="fi-FI" dirty="0" smtClean="0"/>
              <a:t>Uskonnoille tyypillistä esivallan kunnioitus ja pyrkimys tasapainoon ja hillittyyn käytökseen</a:t>
            </a:r>
          </a:p>
          <a:p>
            <a:r>
              <a:rPr lang="fi-FI" dirty="0" smtClean="0"/>
              <a:t>Kommunismin aikana uskontojen harjoitusta on pyritty rajoittamaan</a:t>
            </a:r>
            <a:endParaRPr lang="fi-FI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1452283"/>
            <a:ext cx="5334000" cy="4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7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                </a:t>
            </a:r>
            <a:r>
              <a:rPr lang="fi-FI" b="1" dirty="0" smtClean="0"/>
              <a:t>Kulttuurien kohtaamisia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65729"/>
            <a:ext cx="5181600" cy="4711234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Kiinalla kauppayhteyksiä eri puolille maailmaa jo antiikin aikana</a:t>
            </a:r>
          </a:p>
          <a:p>
            <a:r>
              <a:rPr lang="fi-FI" dirty="0" smtClean="0"/>
              <a:t>Kiina valloitetaan monta kertaa</a:t>
            </a:r>
          </a:p>
          <a:p>
            <a:r>
              <a:rPr lang="fi-FI" dirty="0" smtClean="0"/>
              <a:t>Eurooppalaisten vaikutus kasvaa 1800-luvulla, Kiina joutui puolisiirtomaan asemaan</a:t>
            </a:r>
          </a:p>
          <a:p>
            <a:r>
              <a:rPr lang="fi-FI" dirty="0" smtClean="0"/>
              <a:t>1990-luvulta alkaen Kiinan taloudellisen, poliittisen ja sotilaallisen vaikutusvallan lisääntyminen eri puolilla maailmaa </a:t>
            </a:r>
          </a:p>
          <a:p>
            <a:endParaRPr lang="fi-FI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73906" y="1418571"/>
            <a:ext cx="5181600" cy="475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7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       </a:t>
            </a:r>
            <a:r>
              <a:rPr lang="fi-FI" b="1" dirty="0" smtClean="0"/>
              <a:t>Länsimaiden vaikutus Kiinassa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06071"/>
            <a:ext cx="5181600" cy="4670892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Taloudellinen alistaminen imperialismin aikana, Kiinaa ei kuitenkaan jaettu siirtomaiksi, vaan kauppa-alueiksi Euroopan siirtomaavaltojen kesken</a:t>
            </a:r>
          </a:p>
          <a:p>
            <a:r>
              <a:rPr lang="fi-FI" dirty="0" smtClean="0"/>
              <a:t>Kulttuurinen vaikutus Kiinaan jäi vähäiseksi, koska Kiinalla oli vahva ja  omaleimainen oma kulttuuri</a:t>
            </a:r>
          </a:p>
          <a:p>
            <a:r>
              <a:rPr lang="fi-FI" dirty="0" smtClean="0"/>
              <a:t>Paljon kapinoita länsimaita vastaan: Oopiumsota, </a:t>
            </a:r>
            <a:r>
              <a:rPr lang="fi-FI" dirty="0" err="1" smtClean="0"/>
              <a:t>Boksarikapina</a:t>
            </a:r>
            <a:r>
              <a:rPr lang="fi-FI" dirty="0" smtClean="0"/>
              <a:t> ja </a:t>
            </a:r>
            <a:r>
              <a:rPr lang="fi-FI" dirty="0" err="1" smtClean="0"/>
              <a:t>Taiping</a:t>
            </a:r>
            <a:r>
              <a:rPr lang="fi-FI" dirty="0" smtClean="0"/>
              <a:t>-kapina</a:t>
            </a:r>
            <a:endParaRPr lang="fi-FI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68036" y="1506070"/>
            <a:ext cx="4885764" cy="445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1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 </a:t>
            </a:r>
            <a:r>
              <a:rPr lang="fi-FI" b="1" dirty="0" smtClean="0"/>
              <a:t>Kiinan vaikutus länsimaiseen kulttuuriin</a:t>
            </a:r>
            <a:endParaRPr lang="fi-FI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1498285"/>
            <a:ext cx="5181600" cy="4678678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/>
              <a:t>Monien keksintöjen kotimaa</a:t>
            </a:r>
          </a:p>
          <a:p>
            <a:r>
              <a:rPr lang="fi-FI" dirty="0" smtClean="0"/>
              <a:t>Jo valistuksen aikana 1700-luvulla Kiinaa ihannoitiin, esim. koriste-esineet</a:t>
            </a:r>
          </a:p>
          <a:p>
            <a:r>
              <a:rPr lang="fi-FI" dirty="0" smtClean="0"/>
              <a:t>Vaikutteita Kiinasta esim. kiinalainen ruoka, lääketiede, taide, sisustus </a:t>
            </a:r>
          </a:p>
          <a:p>
            <a:r>
              <a:rPr lang="fi-FI" dirty="0" smtClean="0"/>
              <a:t>Nykypäivänä massatuotantoalue ja yksi maailman nopeimmin kasvavista kansantalouksista</a:t>
            </a:r>
          </a:p>
          <a:p>
            <a:r>
              <a:rPr lang="fi-FI" dirty="0" smtClean="0"/>
              <a:t>Tuotannon siirtyminen Euroopasta Kiinaan: </a:t>
            </a:r>
            <a:r>
              <a:rPr lang="fi-FI" smtClean="0"/>
              <a:t>talouden Kiina-ilmiö</a:t>
            </a:r>
            <a:endParaRPr lang="fi-FI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199" y="1498285"/>
            <a:ext cx="5392271" cy="446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53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191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                        Kulttuurialue Kiina</vt:lpstr>
      <vt:lpstr>               Tyypillistä</vt:lpstr>
      <vt:lpstr>                             Uskonto</vt:lpstr>
      <vt:lpstr>                 Kulttuurien kohtaamisia</vt:lpstr>
      <vt:lpstr>        Länsimaiden vaikutus Kiinassa</vt:lpstr>
      <vt:lpstr>  Kiinan vaikutus länsimaiseen kulttuuriin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Kulttuurialue Kiina</dc:title>
  <dc:creator>Minna</dc:creator>
  <cp:lastModifiedBy>Minna</cp:lastModifiedBy>
  <cp:revision>18</cp:revision>
  <dcterms:created xsi:type="dcterms:W3CDTF">2020-04-29T13:21:33Z</dcterms:created>
  <dcterms:modified xsi:type="dcterms:W3CDTF">2020-04-29T13:59:40Z</dcterms:modified>
</cp:coreProperties>
</file>