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4" r:id="rId9"/>
    <p:sldId id="266" r:id="rId10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0" autoAdjust="0"/>
    <p:restoredTop sz="60175" autoAdjust="0"/>
  </p:normalViewPr>
  <p:slideViewPr>
    <p:cSldViewPr>
      <p:cViewPr varScale="1">
        <p:scale>
          <a:sx n="43" d="100"/>
          <a:sy n="43" d="100"/>
        </p:scale>
        <p:origin x="-19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DA05F-2B73-4AB9-B44E-6421028D5C5E}" type="datetimeFigureOut">
              <a:rPr lang="nb-NO" smtClean="0"/>
              <a:pPr/>
              <a:t>31.10.2012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7BE347-7DB4-47EE-8B61-7C582EC03C04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Apart from this, Norwegian University of Science and Technology offers full-time studies in counseling, following the model of the three academic cycles (BA, MA, PhD)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2557-9F31-4EE4-A288-1385D3CDE02C}" type="slidenum">
              <a:rPr lang="nb-NO" smtClean="0"/>
              <a:t>2</a:t>
            </a:fld>
            <a:endParaRPr lang="nb-N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1700 </a:t>
            </a:r>
            <a:r>
              <a:rPr lang="nb-NO" dirty="0" err="1" smtClean="0"/>
              <a:t>members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2557-9F31-4EE4-A288-1385D3CDE02C}" type="slidenum">
              <a:rPr lang="nb-NO" smtClean="0"/>
              <a:t>8</a:t>
            </a:fld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357290" y="2130425"/>
            <a:ext cx="642942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57224" y="274638"/>
            <a:ext cx="6357964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657376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57224" y="274638"/>
            <a:ext cx="5619776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57224" y="274638"/>
            <a:ext cx="6357964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57223" y="4406900"/>
            <a:ext cx="742955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57224" y="2906713"/>
            <a:ext cx="742955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57224" y="274638"/>
            <a:ext cx="6357964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57224" y="1600200"/>
            <a:ext cx="36385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6385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57224" y="274638"/>
            <a:ext cx="635796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57224" y="1500174"/>
            <a:ext cx="3640164" cy="6747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57224" y="2174875"/>
            <a:ext cx="364016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00174"/>
            <a:ext cx="3641751" cy="6747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64175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28662" y="285728"/>
            <a:ext cx="668655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57224" y="273050"/>
            <a:ext cx="260828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471172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57224" y="1435100"/>
            <a:ext cx="260828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ssholder for tittel 1"/>
          <p:cNvSpPr>
            <a:spLocks noGrp="1"/>
          </p:cNvSpPr>
          <p:nvPr>
            <p:ph type="title"/>
          </p:nvPr>
        </p:nvSpPr>
        <p:spPr bwMode="auto">
          <a:xfrm>
            <a:off x="857250" y="274638"/>
            <a:ext cx="63579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Plassholder for tekst 2"/>
          <p:cNvSpPr>
            <a:spLocks noGrp="1"/>
          </p:cNvSpPr>
          <p:nvPr>
            <p:ph type="body" idx="1"/>
          </p:nvPr>
        </p:nvSpPr>
        <p:spPr bwMode="auto">
          <a:xfrm>
            <a:off x="857250" y="1600200"/>
            <a:ext cx="74295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i="1" dirty="0" smtClean="0"/>
              <a:t>            </a:t>
            </a:r>
            <a:r>
              <a:rPr lang="nb-NO" b="1" i="1" dirty="0" smtClean="0">
                <a:solidFill>
                  <a:srgbClr val="C00000"/>
                </a:solidFill>
              </a:rPr>
              <a:t>NORWAY</a:t>
            </a:r>
            <a:endParaRPr lang="nb-NO" b="1" i="1" dirty="0">
              <a:solidFill>
                <a:srgbClr val="C00000"/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b-NO" b="1" i="1" dirty="0" smtClean="0"/>
              <a:t>Inga H. Andreassen</a:t>
            </a:r>
          </a:p>
          <a:p>
            <a:r>
              <a:rPr lang="nb-NO" b="1" i="1" dirty="0" smtClean="0"/>
              <a:t>Bergen University College</a:t>
            </a:r>
          </a:p>
          <a:p>
            <a:r>
              <a:rPr lang="nb-NO" b="1" i="1" dirty="0" smtClean="0"/>
              <a:t>2012</a:t>
            </a:r>
            <a:endParaRPr lang="nb-NO" dirty="0"/>
          </a:p>
        </p:txBody>
      </p:sp>
      <p:pic>
        <p:nvPicPr>
          <p:cNvPr id="22530" name="Picture 2" descr="http://img5.custompublish.com/getfile.php/1037181.1345.vfxqqwsvvc/norsk_flaggNone_550x5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60648"/>
            <a:ext cx="3373707" cy="3312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   Education in CGC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Two different approaches in </a:t>
            </a:r>
            <a:r>
              <a:rPr lang="en-US" dirty="0" smtClean="0"/>
              <a:t>most </a:t>
            </a:r>
            <a:r>
              <a:rPr lang="en-US" dirty="0"/>
              <a:t>of the </a:t>
            </a:r>
            <a:r>
              <a:rPr lang="en-US" dirty="0" smtClean="0"/>
              <a:t>HEIs: </a:t>
            </a:r>
            <a:endParaRPr lang="nb-NO" dirty="0"/>
          </a:p>
          <a:p>
            <a:pPr lvl="1"/>
            <a:r>
              <a:rPr lang="en-US" dirty="0"/>
              <a:t>Students enroll individually as part-time students and pay a study fee. Admission requirement differ. Courses from 10-60 ECTS are available</a:t>
            </a:r>
            <a:endParaRPr lang="nb-NO" dirty="0"/>
          </a:p>
          <a:p>
            <a:pPr lvl="1"/>
            <a:r>
              <a:rPr lang="en-US" dirty="0"/>
              <a:t>Employers (mostly municipalities) pay for a course and offer some of their employees to </a:t>
            </a:r>
            <a:r>
              <a:rPr lang="en-US" dirty="0" smtClean="0"/>
              <a:t>study within their working hours</a:t>
            </a:r>
          </a:p>
          <a:p>
            <a:pPr lvl="1"/>
            <a:endParaRPr lang="en-US" dirty="0"/>
          </a:p>
          <a:p>
            <a:r>
              <a:rPr lang="en-US" dirty="0" smtClean="0"/>
              <a:t>The Norwegian </a:t>
            </a:r>
            <a:r>
              <a:rPr lang="en-US" dirty="0"/>
              <a:t>University of Science and Technology offers full-time studies in counseling</a:t>
            </a:r>
            <a:endParaRPr lang="nb-NO" dirty="0"/>
          </a:p>
          <a:p>
            <a:endParaRPr lang="nb-NO" dirty="0"/>
          </a:p>
        </p:txBody>
      </p:sp>
      <p:pic>
        <p:nvPicPr>
          <p:cNvPr id="20482" name="Picture 2" descr="sett, venstre, arrow, retning, slå, piler, tegneseri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322736">
            <a:off x="122512" y="614820"/>
            <a:ext cx="1296144" cy="905276"/>
          </a:xfrm>
          <a:prstGeom prst="rect">
            <a:avLst/>
          </a:prstGeom>
          <a:noFill/>
        </p:spPr>
      </p:pic>
      <p:pic>
        <p:nvPicPr>
          <p:cNvPr id="5" name="Picture 2" descr="sett, venstre, arrow, retning, slå, piler, tegneseri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8595783">
            <a:off x="6876256" y="548680"/>
            <a:ext cx="1296144" cy="9052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of the counselors work in secondary schools as it is a demand in the Act of Education that every secondary school must have a counselor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school counselors have a part time job</a:t>
            </a:r>
            <a:endParaRPr lang="nb-NO" dirty="0"/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Need</a:t>
            </a:r>
            <a:r>
              <a:rPr lang="nb-NO" dirty="0" smtClean="0"/>
              <a:t> for </a:t>
            </a:r>
            <a:r>
              <a:rPr lang="nb-NO" dirty="0" err="1" smtClean="0"/>
              <a:t>education</a:t>
            </a:r>
            <a:r>
              <a:rPr lang="nb-NO" dirty="0" smtClean="0"/>
              <a:t>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There is no demand </a:t>
            </a:r>
            <a:r>
              <a:rPr lang="en-US" dirty="0" smtClean="0"/>
              <a:t>of </a:t>
            </a:r>
            <a:r>
              <a:rPr lang="en-US" dirty="0"/>
              <a:t>formal education to </a:t>
            </a:r>
            <a:r>
              <a:rPr lang="en-US" dirty="0" smtClean="0"/>
              <a:t>become </a:t>
            </a:r>
            <a:r>
              <a:rPr lang="en-US" dirty="0"/>
              <a:t>a </a:t>
            </a:r>
            <a:r>
              <a:rPr lang="en-US" dirty="0" smtClean="0"/>
              <a:t>counselor</a:t>
            </a:r>
          </a:p>
          <a:p>
            <a:pPr lvl="1"/>
            <a:r>
              <a:rPr lang="en-US" dirty="0" smtClean="0"/>
              <a:t>In </a:t>
            </a:r>
            <a:r>
              <a:rPr lang="en-US" dirty="0"/>
              <a:t>school, almost all counselors are educated teachers and they are recruited from the teacher group within the school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In regional career centers, some counselors have a bachelor or master degree in counseling, others might be former school counselors</a:t>
            </a:r>
          </a:p>
          <a:p>
            <a:pPr lvl="1"/>
            <a:r>
              <a:rPr lang="en-US" dirty="0" smtClean="0"/>
              <a:t>Many counselors without a education in counseling, but may often have “a relevant education”</a:t>
            </a:r>
            <a:endParaRPr lang="nb-N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</a:t>
            </a:r>
            <a:r>
              <a:rPr lang="en-US" dirty="0" smtClean="0"/>
              <a:t>o formal demands of counselors’ education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programs in </a:t>
            </a:r>
            <a:r>
              <a:rPr lang="en-US" dirty="0"/>
              <a:t>the approximately seven institutions that </a:t>
            </a:r>
            <a:r>
              <a:rPr lang="en-US" dirty="0" smtClean="0"/>
              <a:t>provide counseling </a:t>
            </a:r>
            <a:r>
              <a:rPr lang="en-US" dirty="0"/>
              <a:t>and guidance </a:t>
            </a:r>
            <a:r>
              <a:rPr lang="en-US" dirty="0" smtClean="0"/>
              <a:t>programs on </a:t>
            </a:r>
            <a:r>
              <a:rPr lang="en-US" dirty="0"/>
              <a:t>a regular basis vary a </a:t>
            </a:r>
            <a:r>
              <a:rPr lang="en-US" dirty="0" smtClean="0"/>
              <a:t>lot. </a:t>
            </a:r>
          </a:p>
          <a:p>
            <a:r>
              <a:rPr lang="en-US" dirty="0" smtClean="0"/>
              <a:t>This variation is underlined when </a:t>
            </a:r>
            <a:r>
              <a:rPr lang="en-US" dirty="0"/>
              <a:t>governmental institutions pay for the </a:t>
            </a:r>
            <a:r>
              <a:rPr lang="en-US" dirty="0" smtClean="0"/>
              <a:t>study as </a:t>
            </a:r>
            <a:r>
              <a:rPr lang="en-US" dirty="0"/>
              <a:t>they </a:t>
            </a:r>
            <a:r>
              <a:rPr lang="en-US" dirty="0" smtClean="0"/>
              <a:t>have </a:t>
            </a:r>
            <a:r>
              <a:rPr lang="en-US" dirty="0"/>
              <a:t>some impact on the content of the </a:t>
            </a:r>
            <a:r>
              <a:rPr lang="en-US" dirty="0" smtClean="0"/>
              <a:t>curriculum to meet special local </a:t>
            </a:r>
            <a:r>
              <a:rPr lang="en-US" sz="2400" dirty="0" smtClean="0"/>
              <a:t>(or bureaucratic) </a:t>
            </a:r>
            <a:r>
              <a:rPr lang="en-US" dirty="0" smtClean="0"/>
              <a:t>needs.</a:t>
            </a:r>
            <a:endParaRPr lang="nb-NO" dirty="0"/>
          </a:p>
          <a:p>
            <a:endParaRPr lang="nb-N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Education and </a:t>
            </a:r>
            <a:r>
              <a:rPr lang="nb-NO" dirty="0" err="1" smtClean="0"/>
              <a:t>research</a:t>
            </a:r>
            <a:r>
              <a:rPr lang="nb-NO" dirty="0" smtClean="0"/>
              <a:t> at 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HEIs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Faculties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Education</a:t>
            </a:r>
          </a:p>
          <a:p>
            <a:r>
              <a:rPr lang="nb-NO" dirty="0" err="1" smtClean="0"/>
              <a:t>Small</a:t>
            </a:r>
            <a:r>
              <a:rPr lang="nb-NO" dirty="0" smtClean="0"/>
              <a:t> staff </a:t>
            </a:r>
            <a:r>
              <a:rPr lang="nb-NO" dirty="0" err="1" smtClean="0"/>
              <a:t>groups</a:t>
            </a:r>
            <a:r>
              <a:rPr lang="nb-NO" dirty="0" smtClean="0"/>
              <a:t>, </a:t>
            </a:r>
            <a:r>
              <a:rPr lang="nb-NO" dirty="0" err="1" smtClean="0"/>
              <a:t>often</a:t>
            </a:r>
            <a:r>
              <a:rPr lang="nb-NO" dirty="0" smtClean="0"/>
              <a:t> </a:t>
            </a:r>
            <a:r>
              <a:rPr lang="nb-NO" dirty="0" err="1" smtClean="0"/>
              <a:t>only</a:t>
            </a:r>
            <a:r>
              <a:rPr lang="nb-NO" dirty="0" smtClean="0"/>
              <a:t> part time staff</a:t>
            </a:r>
          </a:p>
          <a:p>
            <a:r>
              <a:rPr lang="nb-NO" dirty="0" smtClean="0"/>
              <a:t>Research is limited as </a:t>
            </a:r>
            <a:r>
              <a:rPr lang="nb-NO" dirty="0" err="1" smtClean="0"/>
              <a:t>the</a:t>
            </a:r>
            <a:r>
              <a:rPr lang="nb-NO" dirty="0" smtClean="0"/>
              <a:t> programs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small</a:t>
            </a:r>
            <a:r>
              <a:rPr lang="nb-NO" dirty="0" smtClean="0"/>
              <a:t> and run </a:t>
            </a:r>
            <a:r>
              <a:rPr lang="nb-NO" dirty="0" err="1" smtClean="0"/>
              <a:t>outside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regular</a:t>
            </a:r>
            <a:r>
              <a:rPr lang="nb-NO" dirty="0" smtClean="0"/>
              <a:t> business</a:t>
            </a:r>
          </a:p>
          <a:p>
            <a:r>
              <a:rPr lang="nb-NO" dirty="0" err="1" smtClean="0"/>
              <a:t>Lack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national</a:t>
            </a:r>
            <a:r>
              <a:rPr lang="nb-NO" dirty="0" smtClean="0"/>
              <a:t> policy </a:t>
            </a:r>
            <a:r>
              <a:rPr lang="nb-NO" dirty="0" err="1" smtClean="0"/>
              <a:t>regarding</a:t>
            </a:r>
            <a:r>
              <a:rPr lang="nb-NO" dirty="0" smtClean="0"/>
              <a:t> </a:t>
            </a:r>
            <a:r>
              <a:rPr lang="nb-NO" dirty="0" err="1" smtClean="0"/>
              <a:t>counselors</a:t>
            </a:r>
            <a:r>
              <a:rPr lang="nb-NO" dirty="0" smtClean="0"/>
              <a:t>’ </a:t>
            </a:r>
            <a:r>
              <a:rPr lang="nb-NO" dirty="0" err="1" smtClean="0"/>
              <a:t>education</a:t>
            </a:r>
            <a:endParaRPr lang="nb-NO" dirty="0" smtClean="0"/>
          </a:p>
          <a:p>
            <a:pPr lvl="1"/>
            <a:r>
              <a:rPr lang="nb-NO" b="1" i="1" dirty="0" smtClean="0">
                <a:solidFill>
                  <a:srgbClr val="FF0000"/>
                </a:solidFill>
              </a:rPr>
              <a:t>A </a:t>
            </a:r>
            <a:r>
              <a:rPr lang="nb-NO" b="1" i="1" dirty="0" err="1" smtClean="0">
                <a:solidFill>
                  <a:srgbClr val="FF0000"/>
                </a:solidFill>
              </a:rPr>
              <a:t>beginning</a:t>
            </a:r>
            <a:r>
              <a:rPr lang="nb-NO" b="1" i="1" dirty="0" smtClean="0">
                <a:solidFill>
                  <a:srgbClr val="FF0000"/>
                </a:solidFill>
              </a:rPr>
              <a:t> </a:t>
            </a:r>
            <a:r>
              <a:rPr lang="nb-NO" b="1" i="1" dirty="0" err="1" smtClean="0">
                <a:solidFill>
                  <a:srgbClr val="FF0000"/>
                </a:solidFill>
              </a:rPr>
              <a:t>discussion</a:t>
            </a:r>
            <a:r>
              <a:rPr lang="nb-NO" b="1" i="1" dirty="0" smtClean="0">
                <a:solidFill>
                  <a:srgbClr val="FF0000"/>
                </a:solidFill>
              </a:rPr>
              <a:t>….</a:t>
            </a:r>
          </a:p>
          <a:p>
            <a:endParaRPr lang="nb-NO" dirty="0"/>
          </a:p>
          <a:p>
            <a:endParaRPr lang="nb-N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A </a:t>
            </a:r>
            <a:r>
              <a:rPr lang="nb-NO" dirty="0" err="1" smtClean="0"/>
              <a:t>national</a:t>
            </a:r>
            <a:r>
              <a:rPr lang="nb-NO" dirty="0" smtClean="0"/>
              <a:t> </a:t>
            </a:r>
            <a:r>
              <a:rPr lang="nb-NO" dirty="0" err="1" smtClean="0"/>
              <a:t>unit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 </a:t>
            </a:r>
            <a:r>
              <a:rPr lang="nb-NO" dirty="0" err="1" smtClean="0"/>
              <a:t>career</a:t>
            </a:r>
            <a:r>
              <a:rPr lang="nb-NO" dirty="0" smtClean="0"/>
              <a:t> </a:t>
            </a:r>
            <a:r>
              <a:rPr lang="nb-NO" dirty="0" err="1" smtClean="0"/>
              <a:t>counseling</a:t>
            </a:r>
            <a:r>
              <a:rPr lang="nb-NO" dirty="0" smtClean="0"/>
              <a:t> and </a:t>
            </a:r>
            <a:r>
              <a:rPr lang="nb-NO" dirty="0" err="1" smtClean="0"/>
              <a:t>guidance</a:t>
            </a:r>
            <a:r>
              <a:rPr lang="nb-NO" dirty="0" smtClean="0"/>
              <a:t> (2011) at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en-US" dirty="0" smtClean="0"/>
              <a:t>Norwegian </a:t>
            </a:r>
            <a:r>
              <a:rPr lang="en-US" dirty="0"/>
              <a:t>Agency for Lifelong </a:t>
            </a:r>
            <a:r>
              <a:rPr lang="en-US" dirty="0" smtClean="0"/>
              <a:t>Learning (VOX)</a:t>
            </a:r>
          </a:p>
          <a:p>
            <a:pPr lvl="1"/>
            <a:r>
              <a:rPr lang="en-US" dirty="0"/>
              <a:t>The Unit will work to improve the quality and professional standards of career guidance and contribute to strengthening cooperation and coordination nationally</a:t>
            </a:r>
            <a:r>
              <a:rPr lang="en-US" dirty="0" smtClean="0"/>
              <a:t>.</a:t>
            </a:r>
          </a:p>
          <a:p>
            <a:pPr lvl="1"/>
            <a:r>
              <a:rPr lang="nb-NO" dirty="0" smtClean="0"/>
              <a:t>An </a:t>
            </a:r>
            <a:r>
              <a:rPr lang="nb-NO" dirty="0" err="1" smtClean="0"/>
              <a:t>ongoing</a:t>
            </a:r>
            <a:r>
              <a:rPr lang="nb-NO" dirty="0" smtClean="0"/>
              <a:t> </a:t>
            </a:r>
            <a:r>
              <a:rPr lang="nb-NO" dirty="0" err="1" smtClean="0"/>
              <a:t>mapping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 CCG </a:t>
            </a:r>
            <a:r>
              <a:rPr lang="nb-NO" dirty="0" err="1" smtClean="0"/>
              <a:t>educational</a:t>
            </a:r>
            <a:r>
              <a:rPr lang="nb-NO" dirty="0" smtClean="0"/>
              <a:t>  programs in </a:t>
            </a:r>
            <a:r>
              <a:rPr lang="nb-NO" dirty="0" err="1" smtClean="0"/>
              <a:t>Norway</a:t>
            </a:r>
            <a:r>
              <a:rPr lang="nb-NO" dirty="0" smtClean="0"/>
              <a:t> (staff and students)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pic>
        <p:nvPicPr>
          <p:cNvPr id="1026" name="Picture 2" descr="Til forsiden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329886">
            <a:off x="611560" y="620688"/>
            <a:ext cx="2571750" cy="285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Norwegian Association of Counselors has existed since </a:t>
            </a:r>
            <a:r>
              <a:rPr lang="en-US" dirty="0" smtClean="0"/>
              <a:t>1971 and </a:t>
            </a:r>
            <a:r>
              <a:rPr lang="en-US" dirty="0"/>
              <a:t>has mainly members from schools. Their work is mostly as supporters for the members by arranging regional network meetings and </a:t>
            </a:r>
            <a:r>
              <a:rPr lang="en-US" dirty="0" smtClean="0"/>
              <a:t>one annual </a:t>
            </a:r>
            <a:r>
              <a:rPr lang="en-US" dirty="0"/>
              <a:t>national meeting. A</a:t>
            </a:r>
            <a:r>
              <a:rPr lang="en-US" dirty="0" smtClean="0"/>
              <a:t> magazine is </a:t>
            </a:r>
            <a:r>
              <a:rPr lang="en-US" dirty="0" smtClean="0"/>
              <a:t>published </a:t>
            </a:r>
            <a:r>
              <a:rPr lang="en-US" dirty="0" smtClean="0"/>
              <a:t>several times a year; sharing best-practice examples, experiences, etc.</a:t>
            </a:r>
          </a:p>
          <a:p>
            <a:r>
              <a:rPr lang="en-US" dirty="0" smtClean="0"/>
              <a:t>The main focus in the association appears to be on the counselor’s work on guiding and counseling pupils (C1, C2, C3)</a:t>
            </a:r>
            <a:endParaRPr lang="nb-NO" dirty="0"/>
          </a:p>
          <a:p>
            <a:endParaRPr lang="nb-N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Where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counselors</a:t>
            </a:r>
            <a:r>
              <a:rPr lang="nb-NO" dirty="0" smtClean="0"/>
              <a:t>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dirty="0" err="1" smtClean="0"/>
              <a:t>Secondary</a:t>
            </a:r>
            <a:r>
              <a:rPr lang="nb-NO" dirty="0" smtClean="0"/>
              <a:t> </a:t>
            </a:r>
            <a:r>
              <a:rPr lang="nb-NO" dirty="0" err="1" smtClean="0"/>
              <a:t>schools</a:t>
            </a:r>
            <a:r>
              <a:rPr lang="nb-NO" dirty="0" smtClean="0"/>
              <a:t> (13-19 yrs.) and </a:t>
            </a:r>
            <a:r>
              <a:rPr lang="nb-NO" dirty="0" err="1" smtClean="0"/>
              <a:t>higher</a:t>
            </a:r>
            <a:r>
              <a:rPr lang="nb-NO" dirty="0" smtClean="0"/>
              <a:t> </a:t>
            </a:r>
            <a:r>
              <a:rPr lang="nb-NO" dirty="0" err="1" smtClean="0"/>
              <a:t>education</a:t>
            </a:r>
            <a:r>
              <a:rPr lang="nb-NO" dirty="0" smtClean="0"/>
              <a:t> </a:t>
            </a:r>
            <a:r>
              <a:rPr lang="nb-NO" dirty="0" err="1" smtClean="0"/>
              <a:t>institutions</a:t>
            </a:r>
            <a:endParaRPr lang="nb-NO" dirty="0" smtClean="0"/>
          </a:p>
          <a:p>
            <a:r>
              <a:rPr lang="nb-NO" dirty="0" err="1"/>
              <a:t>F</a:t>
            </a:r>
            <a:r>
              <a:rPr lang="nb-NO" dirty="0" err="1" smtClean="0"/>
              <a:t>ollow-up</a:t>
            </a:r>
            <a:r>
              <a:rPr lang="nb-NO" dirty="0" smtClean="0"/>
              <a:t> services for </a:t>
            </a:r>
            <a:r>
              <a:rPr lang="nb-NO" dirty="0" err="1" smtClean="0"/>
              <a:t>drop-outs</a:t>
            </a:r>
            <a:r>
              <a:rPr lang="nb-NO" dirty="0" smtClean="0"/>
              <a:t> from USS</a:t>
            </a:r>
            <a:endParaRPr lang="nb-NO" dirty="0" smtClean="0"/>
          </a:p>
          <a:p>
            <a:r>
              <a:rPr lang="nb-NO" dirty="0" smtClean="0"/>
              <a:t>Regional </a:t>
            </a:r>
            <a:r>
              <a:rPr lang="nb-NO" dirty="0" err="1" smtClean="0"/>
              <a:t>career</a:t>
            </a:r>
            <a:r>
              <a:rPr lang="nb-NO" dirty="0" smtClean="0"/>
              <a:t> </a:t>
            </a:r>
            <a:r>
              <a:rPr lang="nb-NO" dirty="0" err="1" smtClean="0"/>
              <a:t>centres</a:t>
            </a:r>
            <a:endParaRPr lang="nb-NO" dirty="0" smtClean="0"/>
          </a:p>
          <a:p>
            <a:pPr lvl="1"/>
            <a:r>
              <a:rPr lang="nb-NO" dirty="0" smtClean="0"/>
              <a:t>42 </a:t>
            </a:r>
            <a:r>
              <a:rPr lang="nb-NO" dirty="0" err="1" smtClean="0"/>
              <a:t>centres</a:t>
            </a:r>
            <a:r>
              <a:rPr lang="nb-NO" dirty="0" smtClean="0"/>
              <a:t>. </a:t>
            </a:r>
            <a:r>
              <a:rPr lang="nb-NO" dirty="0" err="1" smtClean="0"/>
              <a:t>Very</a:t>
            </a:r>
            <a:r>
              <a:rPr lang="nb-NO" dirty="0" smtClean="0"/>
              <a:t> diverse in target </a:t>
            </a:r>
            <a:r>
              <a:rPr lang="nb-NO" dirty="0" err="1" smtClean="0"/>
              <a:t>groups</a:t>
            </a:r>
            <a:r>
              <a:rPr lang="nb-NO" dirty="0" smtClean="0"/>
              <a:t>, </a:t>
            </a:r>
            <a:r>
              <a:rPr lang="nb-NO" dirty="0" err="1" smtClean="0"/>
              <a:t>organisational</a:t>
            </a:r>
            <a:r>
              <a:rPr lang="nb-NO" dirty="0" smtClean="0"/>
              <a:t> </a:t>
            </a:r>
            <a:r>
              <a:rPr lang="nb-NO" dirty="0" err="1" smtClean="0"/>
              <a:t>context</a:t>
            </a:r>
            <a:r>
              <a:rPr lang="nb-NO" dirty="0" smtClean="0"/>
              <a:t> and </a:t>
            </a:r>
            <a:r>
              <a:rPr lang="nb-NO" dirty="0" err="1" smtClean="0"/>
              <a:t>the</a:t>
            </a:r>
            <a:r>
              <a:rPr lang="nb-NO" dirty="0" smtClean="0"/>
              <a:t> services </a:t>
            </a:r>
            <a:r>
              <a:rPr lang="nb-NO" dirty="0" err="1" smtClean="0"/>
              <a:t>they</a:t>
            </a:r>
            <a:r>
              <a:rPr lang="nb-NO" dirty="0" smtClean="0"/>
              <a:t> offer</a:t>
            </a:r>
          </a:p>
          <a:p>
            <a:r>
              <a:rPr lang="nb-NO" dirty="0" smtClean="0"/>
              <a:t>The </a:t>
            </a:r>
            <a:r>
              <a:rPr lang="nb-NO" dirty="0" err="1" smtClean="0"/>
              <a:t>Norwegian</a:t>
            </a:r>
            <a:r>
              <a:rPr lang="nb-NO" dirty="0" smtClean="0"/>
              <a:t> Labour and </a:t>
            </a:r>
            <a:r>
              <a:rPr lang="nb-NO" dirty="0" err="1" smtClean="0"/>
              <a:t>Welfare</a:t>
            </a:r>
            <a:r>
              <a:rPr lang="nb-NO" dirty="0" smtClean="0"/>
              <a:t> </a:t>
            </a:r>
            <a:r>
              <a:rPr lang="nb-NO" dirty="0" err="1" smtClean="0"/>
              <a:t>Administration</a:t>
            </a:r>
            <a:r>
              <a:rPr lang="nb-NO" dirty="0" smtClean="0"/>
              <a:t> (NAV)</a:t>
            </a:r>
          </a:p>
          <a:p>
            <a:r>
              <a:rPr lang="nb-NO" dirty="0" smtClean="0"/>
              <a:t>Adult </a:t>
            </a:r>
            <a:r>
              <a:rPr lang="nb-NO" dirty="0" err="1" smtClean="0"/>
              <a:t>education</a:t>
            </a:r>
            <a:endParaRPr lang="nb-NO" dirty="0" smtClean="0"/>
          </a:p>
          <a:p>
            <a:r>
              <a:rPr lang="nb-NO" dirty="0" err="1" smtClean="0"/>
              <a:t>Rehabilitation</a:t>
            </a:r>
            <a:r>
              <a:rPr lang="nb-NO" dirty="0" smtClean="0"/>
              <a:t> </a:t>
            </a:r>
            <a:r>
              <a:rPr lang="nb-NO" dirty="0" err="1" smtClean="0"/>
              <a:t>companies</a:t>
            </a:r>
            <a:endParaRPr lang="nb-NO" dirty="0" smtClean="0"/>
          </a:p>
          <a:p>
            <a:r>
              <a:rPr lang="nb-NO" dirty="0" smtClean="0"/>
              <a:t>Private </a:t>
            </a:r>
            <a:r>
              <a:rPr lang="nb-NO" dirty="0" err="1" smtClean="0"/>
              <a:t>counseling</a:t>
            </a:r>
            <a:r>
              <a:rPr lang="nb-NO" dirty="0" smtClean="0"/>
              <a:t> </a:t>
            </a:r>
            <a:r>
              <a:rPr lang="nb-NO" dirty="0" err="1" smtClean="0"/>
              <a:t>companies</a:t>
            </a:r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iB_Mal_Off200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sisk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HiB_Mal_Off2007</Template>
  <TotalTime>130</TotalTime>
  <Words>519</Words>
  <Application>Microsoft Office PowerPoint</Application>
  <PresentationFormat>Skjermfremvisning (4:3)</PresentationFormat>
  <Paragraphs>44</Paragraphs>
  <Slides>9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0" baseType="lpstr">
      <vt:lpstr>HiB_Mal_Off2007</vt:lpstr>
      <vt:lpstr>            NORWAY</vt:lpstr>
      <vt:lpstr>    Education in CGC</vt:lpstr>
      <vt:lpstr>Lysbilde 3</vt:lpstr>
      <vt:lpstr>Need for education?</vt:lpstr>
      <vt:lpstr>No formal demands of counselors’ education</vt:lpstr>
      <vt:lpstr>Education and research at  the HEIs</vt:lpstr>
      <vt:lpstr>Lysbilde 7</vt:lpstr>
      <vt:lpstr>Lysbilde 8</vt:lpstr>
      <vt:lpstr>Where are the counselors?</vt:lpstr>
    </vt:vector>
  </TitlesOfParts>
  <Company>Høgskolen i Bergen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summary of Study Descriptions</dc:title>
  <dc:creator>bruker</dc:creator>
  <cp:lastModifiedBy>bruker</cp:lastModifiedBy>
  <cp:revision>16</cp:revision>
  <dcterms:created xsi:type="dcterms:W3CDTF">2012-10-31T09:35:50Z</dcterms:created>
  <dcterms:modified xsi:type="dcterms:W3CDTF">2012-10-31T13:16:45Z</dcterms:modified>
</cp:coreProperties>
</file>