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8"/>
  </p:notesMasterIdLst>
  <p:sldIdLst>
    <p:sldId id="256" r:id="rId3"/>
    <p:sldId id="257" r:id="rId4"/>
    <p:sldId id="260" r:id="rId5"/>
    <p:sldId id="258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A2F05-31A6-4AAC-8505-27E4539392E6}" v="2" dt="2024-05-08T12:42:51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12"/>
    <p:restoredTop sz="94632"/>
  </p:normalViewPr>
  <p:slideViewPr>
    <p:cSldViewPr snapToGrid="0">
      <p:cViewPr varScale="1">
        <p:scale>
          <a:sx n="89" d="100"/>
          <a:sy n="89" d="100"/>
        </p:scale>
        <p:origin x="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kiola Laura" userId="b0183962-fd32-4957-b63d-c9bd9cecac39" providerId="ADAL" clId="{8B7A2F05-31A6-4AAC-8505-27E4539392E6}"/>
    <pc:docChg chg="custSel modSld">
      <pc:chgData name="Sarkiola Laura" userId="b0183962-fd32-4957-b63d-c9bd9cecac39" providerId="ADAL" clId="{8B7A2F05-31A6-4AAC-8505-27E4539392E6}" dt="2024-05-08T12:43:01.186" v="12" actId="1076"/>
      <pc:docMkLst>
        <pc:docMk/>
      </pc:docMkLst>
      <pc:sldChg chg="addSp delSp modSp mod">
        <pc:chgData name="Sarkiola Laura" userId="b0183962-fd32-4957-b63d-c9bd9cecac39" providerId="ADAL" clId="{8B7A2F05-31A6-4AAC-8505-27E4539392E6}" dt="2024-05-08T12:42:32.892" v="6" actId="1076"/>
        <pc:sldMkLst>
          <pc:docMk/>
          <pc:sldMk cId="0" sldId="257"/>
        </pc:sldMkLst>
        <pc:picChg chg="del">
          <ac:chgData name="Sarkiola Laura" userId="b0183962-fd32-4957-b63d-c9bd9cecac39" providerId="ADAL" clId="{8B7A2F05-31A6-4AAC-8505-27E4539392E6}" dt="2024-05-08T12:42:00.241" v="0" actId="478"/>
          <ac:picMkLst>
            <pc:docMk/>
            <pc:sldMk cId="0" sldId="257"/>
            <ac:picMk id="4" creationId="{2B750DB9-B85B-FD03-4857-0838076D322B}"/>
          </ac:picMkLst>
        </pc:picChg>
        <pc:picChg chg="add mod">
          <ac:chgData name="Sarkiola Laura" userId="b0183962-fd32-4957-b63d-c9bd9cecac39" providerId="ADAL" clId="{8B7A2F05-31A6-4AAC-8505-27E4539392E6}" dt="2024-05-08T12:42:32.892" v="6" actId="1076"/>
          <ac:picMkLst>
            <pc:docMk/>
            <pc:sldMk cId="0" sldId="257"/>
            <ac:picMk id="5" creationId="{71032FC2-E386-AE14-205B-1084BB963084}"/>
          </ac:picMkLst>
        </pc:picChg>
      </pc:sldChg>
      <pc:sldChg chg="addSp delSp modSp mod">
        <pc:chgData name="Sarkiola Laura" userId="b0183962-fd32-4957-b63d-c9bd9cecac39" providerId="ADAL" clId="{8B7A2F05-31A6-4AAC-8505-27E4539392E6}" dt="2024-05-08T12:43:01.186" v="12" actId="1076"/>
        <pc:sldMkLst>
          <pc:docMk/>
          <pc:sldMk cId="1868771416" sldId="260"/>
        </pc:sldMkLst>
        <pc:picChg chg="del">
          <ac:chgData name="Sarkiola Laura" userId="b0183962-fd32-4957-b63d-c9bd9cecac39" providerId="ADAL" clId="{8B7A2F05-31A6-4AAC-8505-27E4539392E6}" dt="2024-05-08T12:42:45.512" v="7" actId="478"/>
          <ac:picMkLst>
            <pc:docMk/>
            <pc:sldMk cId="1868771416" sldId="260"/>
            <ac:picMk id="4" creationId="{CBFA7E6E-F20F-F9B6-5927-F0A7AE06E34D}"/>
          </ac:picMkLst>
        </pc:picChg>
        <pc:picChg chg="add mod">
          <ac:chgData name="Sarkiola Laura" userId="b0183962-fd32-4957-b63d-c9bd9cecac39" providerId="ADAL" clId="{8B7A2F05-31A6-4AAC-8505-27E4539392E6}" dt="2024-05-08T12:43:01.186" v="12" actId="1076"/>
          <ac:picMkLst>
            <pc:docMk/>
            <pc:sldMk cId="1868771416" sldId="260"/>
            <ac:picMk id="6" creationId="{24AAD0BD-DE03-E1F1-B196-187628FCAC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7b85e8910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27b85e891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7b85e891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7b85e891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7b85e891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7b85e891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10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7b85e8910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7b85e8910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7b85e8910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7b85e8910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43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  <a:defRPr sz="2500" b="1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301228" y="2955552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>
            <a:spLocks noGrp="1"/>
          </p:cNvSpPr>
          <p:nvPr>
            <p:ph type="pic" idx="2"/>
          </p:nvPr>
        </p:nvSpPr>
        <p:spPr>
          <a:xfrm>
            <a:off x="301397" y="1005160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5"/>
          <p:cNvSpPr txBox="1">
            <a:spLocks noGrp="1"/>
          </p:cNvSpPr>
          <p:nvPr>
            <p:ph type="body" idx="3"/>
          </p:nvPr>
        </p:nvSpPr>
        <p:spPr>
          <a:xfrm>
            <a:off x="329207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4"/>
          </p:nvPr>
        </p:nvSpPr>
        <p:spPr>
          <a:xfrm>
            <a:off x="329224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 txBox="1">
            <a:spLocks noGrp="1"/>
          </p:cNvSpPr>
          <p:nvPr>
            <p:ph type="body" idx="5"/>
          </p:nvPr>
        </p:nvSpPr>
        <p:spPr>
          <a:xfrm>
            <a:off x="628292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>
            <a:spLocks noGrp="1"/>
          </p:cNvSpPr>
          <p:nvPr>
            <p:ph type="pic" idx="6"/>
          </p:nvPr>
        </p:nvSpPr>
        <p:spPr>
          <a:xfrm>
            <a:off x="628309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12283" y="460997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08229" y="1185277"/>
            <a:ext cx="4103700" cy="3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504757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60908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8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608229" y="273844"/>
            <a:ext cx="41241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18445" y="273844"/>
            <a:ext cx="8049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3151764" y="1530032"/>
            <a:ext cx="1478100" cy="2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28650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90431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609080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267880" y="273844"/>
            <a:ext cx="43995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4267881" y="1326111"/>
            <a:ext cx="4399500" cy="3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609080" y="46206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007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>
            <a:spLocks noGrp="1"/>
          </p:cNvSpPr>
          <p:nvPr>
            <p:ph type="pic" idx="2"/>
          </p:nvPr>
        </p:nvSpPr>
        <p:spPr>
          <a:xfrm>
            <a:off x="31024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0"/>
          <p:cNvSpPr txBox="1">
            <a:spLocks noGrp="1"/>
          </p:cNvSpPr>
          <p:nvPr>
            <p:ph type="body" idx="3"/>
          </p:nvPr>
        </p:nvSpPr>
        <p:spPr>
          <a:xfrm>
            <a:off x="249451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>
            <a:spLocks noGrp="1"/>
          </p:cNvSpPr>
          <p:nvPr>
            <p:ph type="pic" idx="4"/>
          </p:nvPr>
        </p:nvSpPr>
        <p:spPr>
          <a:xfrm>
            <a:off x="249468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0"/>
          <p:cNvSpPr txBox="1">
            <a:spLocks noGrp="1"/>
          </p:cNvSpPr>
          <p:nvPr>
            <p:ph type="body" idx="5"/>
          </p:nvPr>
        </p:nvSpPr>
        <p:spPr>
          <a:xfrm>
            <a:off x="4691898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>
            <a:spLocks noGrp="1"/>
          </p:cNvSpPr>
          <p:nvPr>
            <p:ph type="pic" idx="6"/>
          </p:nvPr>
        </p:nvSpPr>
        <p:spPr>
          <a:xfrm>
            <a:off x="4692067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 txBox="1">
            <a:spLocks noGrp="1"/>
          </p:cNvSpPr>
          <p:nvPr>
            <p:ph type="body" idx="7"/>
          </p:nvPr>
        </p:nvSpPr>
        <p:spPr>
          <a:xfrm>
            <a:off x="6896389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>
            <a:spLocks noGrp="1"/>
          </p:cNvSpPr>
          <p:nvPr>
            <p:ph type="pic" idx="8"/>
          </p:nvPr>
        </p:nvSpPr>
        <p:spPr>
          <a:xfrm>
            <a:off x="6896559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307731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289864" y="1664208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723346" y="1673733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3"/>
          </p:nvPr>
        </p:nvSpPr>
        <p:spPr>
          <a:xfrm>
            <a:off x="289845" y="1194343"/>
            <a:ext cx="4110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4"/>
          </p:nvPr>
        </p:nvSpPr>
        <p:spPr>
          <a:xfrm>
            <a:off x="4721517" y="1208110"/>
            <a:ext cx="4132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>
            <a:off x="288220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4721703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ftr" idx="11"/>
          </p:nvPr>
        </p:nvSpPr>
        <p:spPr>
          <a:xfrm>
            <a:off x="312283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78371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Forum Historia 5, luku 8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 fontScale="90000"/>
          </a:bodyPr>
          <a:lstStyle/>
          <a:p>
            <a:pPr lvl="0">
              <a:buSzPct val="100000"/>
            </a:pPr>
            <a:r>
              <a:rPr lang="fi-FI" dirty="0"/>
              <a:t>8. Suomen asema valtakunnan itäosana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Tietoisku: karttoja 1500-luvun Suomesta</a:t>
            </a:r>
            <a:endParaRPr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fi"/>
              <a:t>5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Suomen linnat ja hallintoalueet vuonna 1475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F08340-A55A-6403-5139-A54E3C846A2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14099" y="4732706"/>
            <a:ext cx="3086100" cy="273900"/>
          </a:xfrm>
        </p:spPr>
        <p:txBody>
          <a:bodyPr/>
          <a:lstStyle/>
          <a:p>
            <a:r>
              <a:rPr lang="en-GB" dirty="0"/>
              <a:t>Forum Historia 5, </a:t>
            </a:r>
            <a:r>
              <a:rPr lang="en-GB" dirty="0" err="1"/>
              <a:t>luku</a:t>
            </a:r>
            <a:r>
              <a:rPr lang="en-GB" dirty="0"/>
              <a:t> 8</a:t>
            </a:r>
          </a:p>
        </p:txBody>
      </p:sp>
      <p:pic>
        <p:nvPicPr>
          <p:cNvPr id="5" name="Kuva 4" descr="Kuva, joka sisältää kohteen teksti, kartta, kuvakaappaus, atlas&#10;&#10;Kuvaus luotu automaattisesti">
            <a:extLst>
              <a:ext uri="{FF2B5EF4-FFF2-40B4-BE49-F238E27FC236}">
                <a16:creationId xmlns:a16="http://schemas.microsoft.com/office/drawing/2014/main" id="{71032FC2-E386-AE14-205B-1084BB963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" y="1002663"/>
            <a:ext cx="7615236" cy="38012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B3479B-8EBB-97A8-470A-C46348E2D8ED}"/>
              </a:ext>
            </a:extLst>
          </p:cNvPr>
          <p:cNvSpPr txBox="1"/>
          <p:nvPr/>
        </p:nvSpPr>
        <p:spPr>
          <a:xfrm>
            <a:off x="1111602" y="95049"/>
            <a:ext cx="6449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4500" lvl="0" indent="-342900"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Hallintoalueet ja linnat keskittyvät etelään ja rannikolle.</a:t>
            </a:r>
          </a:p>
          <a:p>
            <a:pPr marL="444500" lvl="0" indent="-342900"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Hallintoalueet levittyvät yli Pähkinäsaaren rajan.</a:t>
            </a:r>
          </a:p>
          <a:p>
            <a:pPr marL="444500" lvl="0" indent="-342900"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Vanhat maakunnat näkyvät edelleen nyky-Suomessa. </a:t>
            </a:r>
            <a:endParaRPr lang="fi-FI" sz="2000" strike="sngStrik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0A5FAF50-A479-01CD-8617-E3A40C693B6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14099" y="4732706"/>
            <a:ext cx="3086100" cy="273900"/>
          </a:xfrm>
        </p:spPr>
        <p:txBody>
          <a:bodyPr/>
          <a:lstStyle/>
          <a:p>
            <a:r>
              <a:rPr lang="en-GB" dirty="0"/>
              <a:t>Forum Historia 5, </a:t>
            </a:r>
            <a:r>
              <a:rPr lang="en-GB" dirty="0" err="1"/>
              <a:t>luku</a:t>
            </a:r>
            <a:r>
              <a:rPr lang="en-GB" dirty="0"/>
              <a:t> 8</a:t>
            </a:r>
          </a:p>
        </p:txBody>
      </p:sp>
      <p:pic>
        <p:nvPicPr>
          <p:cNvPr id="6" name="Kuva 5" descr="Kuva, joka sisältää kohteen teksti, kartta, kuvakaappaus, atlas&#10;&#10;Kuvaus luotu automaattisesti">
            <a:extLst>
              <a:ext uri="{FF2B5EF4-FFF2-40B4-BE49-F238E27FC236}">
                <a16:creationId xmlns:a16="http://schemas.microsoft.com/office/drawing/2014/main" id="{24AAD0BD-DE03-E1F1-B196-187628FC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98" y="1034659"/>
            <a:ext cx="7560803" cy="377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7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49911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Asuttu alue Suomessa 1500-luvun puolivälissä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771860-57F5-33DC-54BA-CFB0563A7A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8</a:t>
            </a:r>
          </a:p>
        </p:txBody>
      </p:sp>
      <p:pic>
        <p:nvPicPr>
          <p:cNvPr id="4" name="Kuva 3" descr="Kuva, joka sisältää kohteen teksti, kartta">
            <a:extLst>
              <a:ext uri="{FF2B5EF4-FFF2-40B4-BE49-F238E27FC236}">
                <a16:creationId xmlns:a16="http://schemas.microsoft.com/office/drawing/2014/main" id="{C84E437A-D464-1C4E-9AB3-F862BACD8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1" y="0"/>
            <a:ext cx="2946400" cy="51390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49911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Asuttu alue Suomessa 1500-luvun puolivälissä</a:t>
            </a:r>
            <a:endParaRPr dirty="0"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5130772" cy="2982558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44500" lvl="0" indent="-342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Kiinteä asutus on ollut rannikoilla ja Etelä-Suomessa.</a:t>
            </a:r>
            <a:endParaRPr lang="fi-FI" sz="2000" dirty="0"/>
          </a:p>
          <a:p>
            <a:pPr marL="444500" lvl="0" indent="-3429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Suuri osa Suomen alueesta oli vähän asuttua.</a:t>
            </a:r>
            <a:endParaRPr lang="fi-FI" sz="2000" dirty="0"/>
          </a:p>
          <a:p>
            <a:pPr marL="444500" lvl="0" indent="-3429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Savolaisten uudisasutus levisi sisämaahan etelästä.</a:t>
            </a:r>
            <a:endParaRPr lang="fi-FI" sz="2000" dirty="0"/>
          </a:p>
          <a:p>
            <a:pPr marL="444500" lvl="0" indent="-3429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Kaskiviljely mahdollisti uudisasutuksen.</a:t>
            </a:r>
            <a:endParaRPr lang="fi-FI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771860-57F5-33DC-54BA-CFB0563A7A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8</a:t>
            </a:r>
          </a:p>
        </p:txBody>
      </p:sp>
      <p:pic>
        <p:nvPicPr>
          <p:cNvPr id="3" name="Kuva 2" descr="Kuva, joka sisältää kohteen teksti, kartta">
            <a:extLst>
              <a:ext uri="{FF2B5EF4-FFF2-40B4-BE49-F238E27FC236}">
                <a16:creationId xmlns:a16="http://schemas.microsoft.com/office/drawing/2014/main" id="{1C2771DD-989E-3F0E-97B1-039F43DD5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1" y="0"/>
            <a:ext cx="2946400" cy="51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06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102</Words>
  <Application>Microsoft Office PowerPoint</Application>
  <PresentationFormat>Näytössä katseltava esitys (16:9)</PresentationFormat>
  <Paragraphs>17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Simple Light</vt:lpstr>
      <vt:lpstr>Office-teema</vt:lpstr>
      <vt:lpstr>8. Suomen asema valtakunnan itäosana  Tietoisku: karttoja 1500-luvun Suomesta</vt:lpstr>
      <vt:lpstr>Suomen linnat ja hallintoalueet vuonna 1475</vt:lpstr>
      <vt:lpstr>PowerPoint-esitys</vt:lpstr>
      <vt:lpstr>Asuttu alue Suomessa 1500-luvun puolivälissä</vt:lpstr>
      <vt:lpstr>Asuttu alue Suomessa 1500-luvun puolivälissä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 Kustaa Vaasasta vahva hallitsija  Tietoisku: Tulkintoja Kustaa Vaasasta</dc:title>
  <cp:lastModifiedBy>Sarkiola Laura</cp:lastModifiedBy>
  <cp:revision>5</cp:revision>
  <dcterms:modified xsi:type="dcterms:W3CDTF">2024-05-08T12:43:01Z</dcterms:modified>
</cp:coreProperties>
</file>