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008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6073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9265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889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945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798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0319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027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553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674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309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DDFF6-B8DD-4071-8402-9649A5397B18}" type="datetimeFigureOut">
              <a:rPr lang="fi-FI" smtClean="0"/>
              <a:t>12.5.2022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F1DAD-9288-42D0-9D68-82FD6E728B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9926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61257" y="190545"/>
            <a:ext cx="10319657" cy="767398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Lämpövoimakone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05989"/>
            <a:ext cx="11617234" cy="5451565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Lämpövoimakone tekee mekaanista työtä (eli muuttaa energiaa muodosta toiseen) lämpötilaeron avulla.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590" y="2358394"/>
            <a:ext cx="4865234" cy="3889733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4305" y="2358393"/>
            <a:ext cx="5022420" cy="368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017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Hyötysuhde</a:t>
            </a:r>
            <a:endParaRPr lang="fi-FI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3211" y="1392328"/>
            <a:ext cx="3169920" cy="3908406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58241"/>
            <a:ext cx="11059886" cy="5399314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Kiertoprosessia tekevä aine siirtää </a:t>
            </a:r>
          </a:p>
          <a:p>
            <a:pPr algn="l"/>
            <a:r>
              <a:rPr lang="fi-FI" sz="3600" dirty="0" smtClean="0"/>
              <a:t>lämpöä lämpösäiliöstä kylmäsäiliöön.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Osa lämpövirrasta käytetään</a:t>
            </a:r>
          </a:p>
          <a:p>
            <a:pPr algn="l"/>
            <a:r>
              <a:rPr lang="fi-FI" sz="3600" dirty="0"/>
              <a:t>m</a:t>
            </a:r>
            <a:r>
              <a:rPr lang="fi-FI" sz="3600" dirty="0" smtClean="0"/>
              <a:t>ekaanisen työn tekemiseen.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200" dirty="0" smtClean="0"/>
              <a:t>T</a:t>
            </a:r>
            <a:r>
              <a:rPr lang="fi-FI" sz="3200" baseline="-25000" dirty="0" smtClean="0"/>
              <a:t>1</a:t>
            </a:r>
            <a:r>
              <a:rPr lang="fi-FI" sz="3200" dirty="0" smtClean="0"/>
              <a:t>= lämpösäiliön lämpötila kelvineinä.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200" dirty="0" smtClean="0"/>
              <a:t>T</a:t>
            </a:r>
            <a:r>
              <a:rPr lang="fi-FI" sz="3200" baseline="-25000" dirty="0"/>
              <a:t>2</a:t>
            </a:r>
            <a:r>
              <a:rPr lang="fi-FI" sz="3200" dirty="0" smtClean="0"/>
              <a:t>= </a:t>
            </a:r>
            <a:r>
              <a:rPr lang="fi-FI" sz="3200" dirty="0" smtClean="0"/>
              <a:t>kylmä</a:t>
            </a:r>
            <a:r>
              <a:rPr lang="fi-FI" sz="3200" dirty="0" smtClean="0"/>
              <a:t>säiliön lämpötila kelvineinä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200" dirty="0" smtClean="0"/>
              <a:t>Q</a:t>
            </a:r>
            <a:r>
              <a:rPr lang="fi-FI" sz="3200" baseline="-25000" dirty="0" smtClean="0"/>
              <a:t>1</a:t>
            </a:r>
            <a:r>
              <a:rPr lang="fi-FI" sz="3200" dirty="0" smtClean="0"/>
              <a:t>= koneen ottama lämpömäärä jouleina.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200" dirty="0" smtClean="0"/>
              <a:t>Q</a:t>
            </a:r>
            <a:r>
              <a:rPr lang="fi-FI" sz="3200" baseline="-25000" dirty="0"/>
              <a:t>2</a:t>
            </a:r>
            <a:r>
              <a:rPr lang="fi-FI" sz="3200" dirty="0" smtClean="0"/>
              <a:t>= koneesta poistuva lämpömäärä jouleina.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200" dirty="0" smtClean="0"/>
              <a:t>W= </a:t>
            </a:r>
            <a:r>
              <a:rPr lang="fi-FI" sz="3200" dirty="0" smtClean="0"/>
              <a:t>Q</a:t>
            </a:r>
            <a:r>
              <a:rPr lang="fi-FI" sz="3200" baseline="-25000" dirty="0" smtClean="0"/>
              <a:t>1</a:t>
            </a:r>
            <a:r>
              <a:rPr lang="fi-FI" sz="3200" dirty="0" smtClean="0"/>
              <a:t>- </a:t>
            </a:r>
            <a:r>
              <a:rPr lang="fi-FI" sz="3200" dirty="0" smtClean="0"/>
              <a:t>Q</a:t>
            </a:r>
            <a:r>
              <a:rPr lang="fi-FI" sz="3200" baseline="-25000" dirty="0" smtClean="0"/>
              <a:t>2 </a:t>
            </a:r>
            <a:r>
              <a:rPr lang="fi-FI" sz="3200" dirty="0" smtClean="0"/>
              <a:t>= mekaaninen työ jouleina.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7425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Hyötysuhde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811" y="1314994"/>
            <a:ext cx="7086767" cy="1297577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48343" y="1062446"/>
            <a:ext cx="11530147" cy="5495108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3391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Maksimihyötysuhde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05989"/>
            <a:ext cx="11617234" cy="5451565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Maksimihyötysuhdetta sanotaan </a:t>
            </a:r>
            <a:r>
              <a:rPr lang="fi-FI" sz="3600" dirty="0" err="1" smtClean="0"/>
              <a:t>Carnot</a:t>
            </a:r>
            <a:r>
              <a:rPr lang="fi-FI" sz="3600" dirty="0" smtClean="0"/>
              <a:t>-hyötysuhteeksi.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Mitä suuremmalla lämpötilavälillä kone toimii, sitä parempi hyötysuhde sillä on.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855" y="3050584"/>
            <a:ext cx="5544595" cy="1164365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0742" y="2400028"/>
            <a:ext cx="3368585" cy="4233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17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Lämmönsiirtokone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05989"/>
            <a:ext cx="11617234" cy="5451565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Lämmönsiirtokone siirtää lämpöä kylmäsäiliöstä lämpösäiliöön ulkopuolisen työn avulla.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Esim. jääkaappi ja lämpöpumput </a:t>
            </a:r>
          </a:p>
          <a:p>
            <a:pPr algn="l"/>
            <a:r>
              <a:rPr lang="fi-FI" sz="3600" dirty="0" smtClean="0"/>
              <a:t>      toimii näin.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Esim. jääkaapin kompressori tekee </a:t>
            </a:r>
          </a:p>
          <a:p>
            <a:pPr algn="l"/>
            <a:r>
              <a:rPr lang="fi-FI" sz="3600" dirty="0"/>
              <a:t> </a:t>
            </a:r>
            <a:r>
              <a:rPr lang="fi-FI" sz="3600" dirty="0" smtClean="0"/>
              <a:t>     työn W jolloin kaapin sisältä siirtyy</a:t>
            </a:r>
          </a:p>
          <a:p>
            <a:pPr algn="l"/>
            <a:r>
              <a:rPr lang="fi-FI" sz="3600" dirty="0"/>
              <a:t> </a:t>
            </a:r>
            <a:r>
              <a:rPr lang="fi-FI" sz="3600" dirty="0" smtClean="0"/>
              <a:t>     lämpömäärä Q</a:t>
            </a:r>
            <a:r>
              <a:rPr lang="fi-FI" sz="3600" baseline="-25000" dirty="0" smtClean="0"/>
              <a:t>1</a:t>
            </a:r>
            <a:r>
              <a:rPr lang="fi-FI" sz="3600" dirty="0" smtClean="0"/>
              <a:t> pois. Kaapin </a:t>
            </a:r>
            <a:r>
              <a:rPr lang="fi-FI" sz="3600" dirty="0" err="1" smtClean="0"/>
              <a:t>ulko</a:t>
            </a:r>
            <a:r>
              <a:rPr lang="fi-FI" sz="3600" dirty="0" smtClean="0"/>
              <a:t>-</a:t>
            </a:r>
          </a:p>
          <a:p>
            <a:pPr algn="l"/>
            <a:r>
              <a:rPr lang="fi-FI" sz="3600" dirty="0"/>
              <a:t> </a:t>
            </a:r>
            <a:r>
              <a:rPr lang="fi-FI" sz="3600" dirty="0" smtClean="0"/>
              <a:t>     puolelle siirtyy lämpömäärä Q</a:t>
            </a:r>
            <a:r>
              <a:rPr lang="fi-FI" sz="3600" baseline="-25000" dirty="0" smtClean="0"/>
              <a:t>2</a:t>
            </a:r>
            <a:r>
              <a:rPr lang="fi-FI" sz="3600" dirty="0" smtClean="0"/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Energia säilyy </a:t>
            </a:r>
            <a:r>
              <a:rPr lang="fi-FI" sz="3600" dirty="0" smtClean="0">
                <a:sym typeface="Wingdings" panose="05000000000000000000" pitchFamily="2" charset="2"/>
              </a:rPr>
              <a:t> </a:t>
            </a:r>
            <a:r>
              <a:rPr lang="fi-FI" sz="3600" b="1" dirty="0" smtClean="0">
                <a:sym typeface="Wingdings" panose="05000000000000000000" pitchFamily="2" charset="2"/>
              </a:rPr>
              <a:t>Q</a:t>
            </a:r>
            <a:r>
              <a:rPr lang="fi-FI" sz="3600" b="1" baseline="-25000" dirty="0" smtClean="0">
                <a:sym typeface="Wingdings" panose="05000000000000000000" pitchFamily="2" charset="2"/>
              </a:rPr>
              <a:t>1</a:t>
            </a:r>
            <a:r>
              <a:rPr lang="fi-FI" sz="3600" b="1" dirty="0" smtClean="0">
                <a:sym typeface="Wingdings" panose="05000000000000000000" pitchFamily="2" charset="2"/>
              </a:rPr>
              <a:t>= Q</a:t>
            </a:r>
            <a:r>
              <a:rPr lang="fi-FI" sz="3600" b="1" baseline="-25000" dirty="0" smtClean="0">
                <a:sym typeface="Wingdings" panose="05000000000000000000" pitchFamily="2" charset="2"/>
              </a:rPr>
              <a:t>2</a:t>
            </a:r>
            <a:r>
              <a:rPr lang="fi-FI" sz="3600" b="1" dirty="0" smtClean="0">
                <a:sym typeface="Wingdings" panose="05000000000000000000" pitchFamily="2" charset="2"/>
              </a:rPr>
              <a:t>+ W</a:t>
            </a:r>
            <a:endParaRPr lang="fi-FI" sz="3600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7595" y="2368731"/>
            <a:ext cx="2801020" cy="3097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14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05989"/>
            <a:ext cx="11617234" cy="5451565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04734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6914" y="190545"/>
            <a:ext cx="9144000" cy="76739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1257" y="1105989"/>
            <a:ext cx="11617234" cy="5451565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68384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135</Words>
  <Application>Microsoft Office PowerPoint</Application>
  <PresentationFormat>Laajakuva</PresentationFormat>
  <Paragraphs>25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Office-teema</vt:lpstr>
      <vt:lpstr>Lämpövoimakone</vt:lpstr>
      <vt:lpstr>Hyötysuhde</vt:lpstr>
      <vt:lpstr>Hyötysuhde</vt:lpstr>
      <vt:lpstr>Maksimihyötysuhde</vt:lpstr>
      <vt:lpstr>Lämmönsiirtokone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Lämpövoimakone</dc:title>
  <dc:creator>Mäkeläinen,Markku</dc:creator>
  <cp:lastModifiedBy>Mäkeläinen,Markku</cp:lastModifiedBy>
  <cp:revision>8</cp:revision>
  <dcterms:created xsi:type="dcterms:W3CDTF">2022-05-12T08:41:01Z</dcterms:created>
  <dcterms:modified xsi:type="dcterms:W3CDTF">2022-05-12T10:26:14Z</dcterms:modified>
</cp:coreProperties>
</file>