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71" r:id="rId4"/>
    <p:sldId id="261" r:id="rId5"/>
    <p:sldId id="259" r:id="rId6"/>
    <p:sldId id="262" r:id="rId7"/>
    <p:sldId id="260" r:id="rId8"/>
    <p:sldId id="266" r:id="rId9"/>
    <p:sldId id="274" r:id="rId10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035C7-3DC4-4BFA-AED8-E9301F330B07}" type="datetimeFigureOut">
              <a:rPr lang="fi-FI" smtClean="0"/>
              <a:t>3.9.2020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A852C-A3EE-4086-B38F-02FC548920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0381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035C7-3DC4-4BFA-AED8-E9301F330B07}" type="datetimeFigureOut">
              <a:rPr lang="fi-FI" smtClean="0"/>
              <a:t>3.9.2020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A852C-A3EE-4086-B38F-02FC548920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8499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035C7-3DC4-4BFA-AED8-E9301F330B07}" type="datetimeFigureOut">
              <a:rPr lang="fi-FI" smtClean="0"/>
              <a:t>3.9.2020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A852C-A3EE-4086-B38F-02FC548920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770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035C7-3DC4-4BFA-AED8-E9301F330B07}" type="datetimeFigureOut">
              <a:rPr lang="fi-FI" smtClean="0"/>
              <a:t>3.9.2020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A852C-A3EE-4086-B38F-02FC548920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6236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035C7-3DC4-4BFA-AED8-E9301F330B07}" type="datetimeFigureOut">
              <a:rPr lang="fi-FI" smtClean="0"/>
              <a:t>3.9.2020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A852C-A3EE-4086-B38F-02FC548920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6365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035C7-3DC4-4BFA-AED8-E9301F330B07}" type="datetimeFigureOut">
              <a:rPr lang="fi-FI" smtClean="0"/>
              <a:t>3.9.2020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A852C-A3EE-4086-B38F-02FC548920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4011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035C7-3DC4-4BFA-AED8-E9301F330B07}" type="datetimeFigureOut">
              <a:rPr lang="fi-FI" smtClean="0"/>
              <a:t>3.9.2020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A852C-A3EE-4086-B38F-02FC548920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1165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035C7-3DC4-4BFA-AED8-E9301F330B07}" type="datetimeFigureOut">
              <a:rPr lang="fi-FI" smtClean="0"/>
              <a:t>3.9.2020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A852C-A3EE-4086-B38F-02FC548920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1213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035C7-3DC4-4BFA-AED8-E9301F330B07}" type="datetimeFigureOut">
              <a:rPr lang="fi-FI" smtClean="0"/>
              <a:t>3.9.2020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A852C-A3EE-4086-B38F-02FC548920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1238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035C7-3DC4-4BFA-AED8-E9301F330B07}" type="datetimeFigureOut">
              <a:rPr lang="fi-FI" smtClean="0"/>
              <a:t>3.9.2020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A852C-A3EE-4086-B38F-02FC548920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2542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035C7-3DC4-4BFA-AED8-E9301F330B07}" type="datetimeFigureOut">
              <a:rPr lang="fi-FI" smtClean="0"/>
              <a:t>3.9.2020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A852C-A3EE-4086-B38F-02FC548920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5759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035C7-3DC4-4BFA-AED8-E9301F330B07}" type="datetimeFigureOut">
              <a:rPr lang="fi-FI" smtClean="0"/>
              <a:t>3.9.2020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A852C-A3EE-4086-B38F-02FC548920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5607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Tutkimuksen </a:t>
            </a:r>
            <a:r>
              <a:rPr lang="fi-FI" dirty="0" smtClean="0"/>
              <a:t>toteutus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6392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Huomioita teorialuonnoksiin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dirty="0" smtClean="0"/>
              <a:t>Tutkimusta </a:t>
            </a:r>
            <a:r>
              <a:rPr lang="fi-FI" dirty="0" smtClean="0"/>
              <a:t>ja tutkimusartikkeleita mukaan: perustele kaikki väitteesi tutkimuksella (eikä auktoriteetilla)</a:t>
            </a:r>
          </a:p>
          <a:p>
            <a:r>
              <a:rPr lang="fi-FI" dirty="0" smtClean="0"/>
              <a:t>Tekstin objektiivisuus -&gt; normit ja ohjeet siitä, miten tulisi toimia pohdintaan!</a:t>
            </a:r>
            <a:br>
              <a:rPr lang="fi-FI" dirty="0" smtClean="0"/>
            </a:br>
            <a:endParaRPr lang="fi-FI" dirty="0" smtClean="0"/>
          </a:p>
          <a:p>
            <a:r>
              <a:rPr lang="fi-FI" dirty="0" smtClean="0"/>
              <a:t>Pääluvut ja alaluvut työn pääkäsitteen ja sen alakäsitteiden/ alakohtien mukaisesti</a:t>
            </a:r>
          </a:p>
          <a:p>
            <a:r>
              <a:rPr lang="fi-FI" dirty="0" smtClean="0"/>
              <a:t>Teoreettiset lähtökohdat tai teoreettinen näkökulma lähtökohtana -&gt; käytännön sovellukset</a:t>
            </a:r>
          </a:p>
          <a:p>
            <a:r>
              <a:rPr lang="fi-FI" dirty="0" smtClean="0"/>
              <a:t>Aiheen rajausta riippuen omista tavoitteista. (Mitä rajatumpi aihe, sen parempi tutkimuksellisesti)</a:t>
            </a:r>
          </a:p>
        </p:txBody>
      </p:sp>
    </p:spTree>
    <p:extLst>
      <p:ext uri="{BB962C8B-B14F-4D97-AF65-F5344CB8AC3E}">
        <p14:creationId xmlns:p14="http://schemas.microsoft.com/office/powerpoint/2010/main" val="1060807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Kohti tutkimuskysymystä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dirty="0" smtClean="0"/>
              <a:t>Aihepiiri -&gt; aihe -&gt; tutkimuksen tavoite/ tutkimustehtävä -&gt; tutkimuskysymys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Rajausmahdollisuuksia, </a:t>
            </a:r>
            <a:r>
              <a:rPr lang="fi-FI" b="1" dirty="0" smtClean="0"/>
              <a:t>esim</a:t>
            </a:r>
            <a:r>
              <a:rPr lang="fi-FI" dirty="0" smtClean="0"/>
              <a:t>.</a:t>
            </a:r>
          </a:p>
          <a:p>
            <a:r>
              <a:rPr lang="fi-FI" dirty="0" smtClean="0"/>
              <a:t>Toiminnallinen matematiikan opetus eriyttämisessä</a:t>
            </a:r>
          </a:p>
          <a:p>
            <a:r>
              <a:rPr lang="fi-FI" dirty="0" smtClean="0"/>
              <a:t>Sosiaaliset taidot monikulttuurisessa luokassa</a:t>
            </a:r>
          </a:p>
          <a:p>
            <a:r>
              <a:rPr lang="fi-FI" dirty="0" smtClean="0"/>
              <a:t>Aikuisen rooli koulukiusaamisen selvittelyssä/ ehkäisemisessä</a:t>
            </a:r>
          </a:p>
          <a:p>
            <a:r>
              <a:rPr lang="fi-FI" dirty="0" smtClean="0"/>
              <a:t>Mitä lapset kokevat oppivansa sosiaalisessa mediassa?</a:t>
            </a:r>
          </a:p>
          <a:p>
            <a:r>
              <a:rPr lang="fi-FI" b="1" dirty="0" smtClean="0"/>
              <a:t>Tapaustutkimus</a:t>
            </a:r>
            <a:r>
              <a:rPr lang="fi-FI" dirty="0" smtClean="0"/>
              <a:t> (esim. fyysinen oppimisympäristö)</a:t>
            </a:r>
          </a:p>
          <a:p>
            <a:r>
              <a:rPr lang="fi-FI" dirty="0" smtClean="0"/>
              <a:t>Mitä </a:t>
            </a:r>
            <a:r>
              <a:rPr lang="fi-FI" dirty="0" err="1" smtClean="0"/>
              <a:t>Fortnite</a:t>
            </a:r>
            <a:r>
              <a:rPr lang="fi-FI" dirty="0" smtClean="0"/>
              <a:t>-peliä pelaamalla oppii?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79608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Tutkimuksen tavoite / tutkimustehtävä</a:t>
            </a:r>
            <a:endParaRPr lang="fi-FI" dirty="0"/>
          </a:p>
        </p:txBody>
      </p:sp>
      <p:sp>
        <p:nvSpPr>
          <p:cNvPr id="7" name="Sisällön paikkamerkki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z="2400" dirty="0" smtClean="0"/>
              <a:t>Tutkimuksen toteuttaminen </a:t>
            </a:r>
            <a:r>
              <a:rPr lang="fi-FI" sz="2400" dirty="0" smtClean="0"/>
              <a:t>: </a:t>
            </a:r>
            <a:r>
              <a:rPr lang="fi-FI" sz="2400" b="1" dirty="0"/>
              <a:t>Tutkimuksen tavoite ja tutkimuskysymykset </a:t>
            </a:r>
            <a:endParaRPr lang="fi-FI" sz="2400" b="1" dirty="0" smtClean="0"/>
          </a:p>
          <a:p>
            <a:r>
              <a:rPr lang="fi-FI" sz="2400" dirty="0"/>
              <a:t>J</a:t>
            </a:r>
            <a:r>
              <a:rPr lang="fi-FI" sz="2400" dirty="0" smtClean="0"/>
              <a:t>ohdattelu </a:t>
            </a:r>
            <a:r>
              <a:rPr lang="fi-FI" sz="2400" dirty="0" smtClean="0"/>
              <a:t>teoriaosasta täsmällisiin tutkimuskysymyksiin tutkimuksen tavoitteen / tutkimustehtävän kuvauksen avulla</a:t>
            </a:r>
          </a:p>
          <a:p>
            <a:r>
              <a:rPr lang="fi-FI" sz="2400" dirty="0"/>
              <a:t>L</a:t>
            </a:r>
            <a:r>
              <a:rPr lang="fi-FI" sz="2400" dirty="0" smtClean="0"/>
              <a:t>aadullisessa </a:t>
            </a:r>
            <a:r>
              <a:rPr lang="fi-FI" sz="2400" dirty="0" smtClean="0"/>
              <a:t>tutkimuksessa tavoitteena / tehtävänä voi olla </a:t>
            </a:r>
            <a:r>
              <a:rPr lang="fi-FI" sz="2400" b="1" dirty="0" smtClean="0"/>
              <a:t>kuvailla tai ymmärtää </a:t>
            </a:r>
            <a:r>
              <a:rPr lang="fi-FI" sz="2400" dirty="0" smtClean="0"/>
              <a:t>tutkittavaa ilmiötä (tai </a:t>
            </a:r>
            <a:r>
              <a:rPr lang="fi-FI" sz="2400" b="1" dirty="0" smtClean="0"/>
              <a:t>tehdä</a:t>
            </a:r>
            <a:r>
              <a:rPr lang="fi-FI" sz="2400" dirty="0" smtClean="0"/>
              <a:t> </a:t>
            </a:r>
            <a:r>
              <a:rPr lang="fi-FI" sz="2400" b="1" dirty="0" smtClean="0"/>
              <a:t>vertailua</a:t>
            </a:r>
            <a:r>
              <a:rPr lang="fi-FI" sz="2400" dirty="0" smtClean="0"/>
              <a:t> kahden tapauksen välillä)</a:t>
            </a:r>
          </a:p>
          <a:p>
            <a:r>
              <a:rPr lang="fi-FI" sz="2400" dirty="0" smtClean="0"/>
              <a:t>Määrällisessä tutkimuksessa tutkitaan yhteyksiä kahden ilmiön välillä</a:t>
            </a:r>
          </a:p>
          <a:p>
            <a:r>
              <a:rPr lang="fi-FI" sz="2400" dirty="0" smtClean="0"/>
              <a:t>Laadullinen tutkimus: halutessasi esittele ja perustele tutkimuksen tavoitteen yhteydessä/ sen jälkeen </a:t>
            </a:r>
            <a:r>
              <a:rPr lang="fi-FI" sz="2400" b="1" dirty="0" smtClean="0"/>
              <a:t>lähestymistapasi </a:t>
            </a:r>
            <a:r>
              <a:rPr lang="fi-FI" sz="2400" dirty="0" smtClean="0"/>
              <a:t> </a:t>
            </a:r>
            <a:endParaRPr lang="fi-FI" sz="2400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86058-A86D-4947-B036-DF7DEA8A0569}" type="datetime1">
              <a:rPr lang="fi-FI" smtClean="0"/>
              <a:t>3.9.2020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459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Tutkimuksen tavoite, esimerkki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dirty="0"/>
              <a:t>Tämän tutkimuksen päätavoitteena </a:t>
            </a:r>
            <a:r>
              <a:rPr lang="fi-FI" dirty="0" smtClean="0"/>
              <a:t>oli </a:t>
            </a:r>
            <a:r>
              <a:rPr lang="fi-FI" dirty="0"/>
              <a:t>tarkastella </a:t>
            </a:r>
            <a:r>
              <a:rPr lang="fi-FI" dirty="0" smtClean="0"/>
              <a:t>lasten osallisuutta musiikin opetuksessa </a:t>
            </a:r>
            <a:r>
              <a:rPr lang="fi-FI" dirty="0" err="1" smtClean="0"/>
              <a:t>Shierin</a:t>
            </a:r>
            <a:r>
              <a:rPr lang="fi-FI" dirty="0" smtClean="0"/>
              <a:t> (2001) osallisuuden mallin pohjalta. Mallin mukaan… (lyhyt kertaus mallista, joka esitelty teoriaosassa)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Tutkimuksessa etsitään vastauksia seuraaviin kysymyksiin:</a:t>
            </a:r>
          </a:p>
          <a:p>
            <a:pPr marL="0" indent="0">
              <a:buNone/>
            </a:pPr>
            <a:r>
              <a:rPr lang="fi-FI" dirty="0" smtClean="0"/>
              <a:t>1.</a:t>
            </a:r>
          </a:p>
          <a:p>
            <a:pPr marL="0" indent="0">
              <a:buNone/>
            </a:pPr>
            <a:r>
              <a:rPr lang="fi-FI" dirty="0" smtClean="0"/>
              <a:t>2.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16140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Vastaa </a:t>
            </a:r>
            <a:r>
              <a:rPr lang="fi-FI" b="1" dirty="0" smtClean="0"/>
              <a:t>tutkimuskysymyksiin</a:t>
            </a:r>
            <a:r>
              <a:rPr lang="fi-FI" dirty="0" smtClean="0"/>
              <a:t> tutkimuksesi </a:t>
            </a:r>
            <a:r>
              <a:rPr lang="fi-FI" b="1" dirty="0" smtClean="0"/>
              <a:t>tulososassa</a:t>
            </a:r>
          </a:p>
          <a:p>
            <a:pPr lvl="1"/>
            <a:r>
              <a:rPr lang="fi-FI" dirty="0" smtClean="0"/>
              <a:t>Tutkimuskysymys on se, mihin tulokset vastaavat</a:t>
            </a:r>
          </a:p>
          <a:p>
            <a:r>
              <a:rPr lang="fi-FI" dirty="0" smtClean="0"/>
              <a:t>Ota kantaa </a:t>
            </a:r>
            <a:r>
              <a:rPr lang="fi-FI" b="1" dirty="0" smtClean="0"/>
              <a:t>tutkimuksen tavoitteeseen pohdintaluvussa</a:t>
            </a:r>
          </a:p>
          <a:p>
            <a:pPr lvl="1"/>
            <a:r>
              <a:rPr lang="fi-FI" dirty="0" smtClean="0"/>
              <a:t>Tutkimuksen tavoite on se, mitä pohdinnassa tarkastellaan ja jonka saavuttamista arvioidaan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48ACA-25B1-467A-B7F5-615C84E7F509}" type="datetime1">
              <a:rPr lang="fi-FI" smtClean="0"/>
              <a:t>3.9.2020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60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öristetty suorakulmio 1"/>
          <p:cNvSpPr/>
          <p:nvPr/>
        </p:nvSpPr>
        <p:spPr>
          <a:xfrm>
            <a:off x="323528" y="1340768"/>
            <a:ext cx="5112568" cy="100811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2800" dirty="0" smtClean="0">
                <a:solidFill>
                  <a:schemeClr val="tx1"/>
                </a:solidFill>
              </a:rPr>
              <a:t>Tutkimuskysymykseen kiteytyy: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b="1" dirty="0" smtClean="0">
                <a:solidFill>
                  <a:schemeClr val="tx2"/>
                </a:solidFill>
              </a:rPr>
              <a:t>Miten muotoilen tutkimuskysymyksen?</a:t>
            </a:r>
            <a:endParaRPr lang="fi-FI" sz="3600" b="1" dirty="0">
              <a:solidFill>
                <a:schemeClr val="tx2"/>
              </a:solidFill>
            </a:endParaRPr>
          </a:p>
        </p:txBody>
      </p:sp>
      <p:sp>
        <p:nvSpPr>
          <p:cNvPr id="5" name="Suorakulmio 4"/>
          <p:cNvSpPr/>
          <p:nvPr/>
        </p:nvSpPr>
        <p:spPr>
          <a:xfrm>
            <a:off x="5436096" y="1340768"/>
            <a:ext cx="3600400" cy="158417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fi-FI" sz="2000" b="1" dirty="0" smtClean="0">
                <a:solidFill>
                  <a:srgbClr val="C00000"/>
                </a:solidFill>
              </a:rPr>
              <a:t>Tutkimuksen tavoite / tehtävä: </a:t>
            </a:r>
            <a:r>
              <a:rPr lang="fi-FI" sz="2000" b="1" dirty="0" smtClean="0">
                <a:solidFill>
                  <a:schemeClr val="tx1"/>
                </a:solidFill>
              </a:rPr>
              <a:t>kuvaileva tutkimus -&gt; Mitä / Mikä / Miten / Millä tavalla</a:t>
            </a:r>
            <a:r>
              <a:rPr lang="fi-FI" sz="2000" b="1" dirty="0">
                <a:solidFill>
                  <a:schemeClr val="tx1"/>
                </a:solidFill>
              </a:rPr>
              <a:t>…/ Millainen (yhteys on)/ </a:t>
            </a:r>
            <a:endParaRPr lang="fi-FI" sz="2000" b="1" dirty="0" smtClean="0">
              <a:solidFill>
                <a:schemeClr val="tx1"/>
              </a:solidFill>
            </a:endParaRPr>
          </a:p>
        </p:txBody>
      </p:sp>
      <p:sp>
        <p:nvSpPr>
          <p:cNvPr id="6" name="Suorakulmio 5"/>
          <p:cNvSpPr/>
          <p:nvPr/>
        </p:nvSpPr>
        <p:spPr>
          <a:xfrm>
            <a:off x="1258077" y="2412353"/>
            <a:ext cx="3600400" cy="198439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fi-FI" sz="2000" b="1" dirty="0" smtClean="0">
                <a:solidFill>
                  <a:srgbClr val="C00000"/>
                </a:solidFill>
              </a:rPr>
              <a:t>Tutkimuksen kohde </a:t>
            </a:r>
            <a:r>
              <a:rPr lang="fi-FI" sz="2000" b="1" dirty="0" smtClean="0">
                <a:solidFill>
                  <a:schemeClr val="tx1"/>
                </a:solidFill>
              </a:rPr>
              <a:t>(esim. sosiaaliset taidot, sosiaalinen media, fyysinen oppimisympäristö, </a:t>
            </a:r>
            <a:r>
              <a:rPr lang="fi-FI" sz="2000" b="1" dirty="0" err="1" smtClean="0">
                <a:solidFill>
                  <a:schemeClr val="tx1"/>
                </a:solidFill>
              </a:rPr>
              <a:t>virtuaalituutorointi</a:t>
            </a:r>
            <a:r>
              <a:rPr lang="fi-FI" sz="2000" b="1" dirty="0" smtClean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7" name="Suorakulmio 6"/>
          <p:cNvSpPr/>
          <p:nvPr/>
        </p:nvSpPr>
        <p:spPr>
          <a:xfrm>
            <a:off x="5292080" y="2996952"/>
            <a:ext cx="3312368" cy="18002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fi-FI" sz="1600" b="1" dirty="0" smtClean="0">
                <a:solidFill>
                  <a:srgbClr val="C00000"/>
                </a:solidFill>
              </a:rPr>
              <a:t>Tutkimukseen osallistujat </a:t>
            </a:r>
            <a:r>
              <a:rPr lang="fi-FI" sz="1600" b="1" dirty="0" smtClean="0">
                <a:solidFill>
                  <a:schemeClr val="tx1"/>
                </a:solidFill>
              </a:rPr>
              <a:t>(esim. opettajat, OKL:n opiskelijat, 6.-luokan oppilaat) </a:t>
            </a:r>
            <a:r>
              <a:rPr lang="fi-FI" sz="1600" b="1" dirty="0" smtClean="0">
                <a:solidFill>
                  <a:srgbClr val="C00000"/>
                </a:solidFill>
              </a:rPr>
              <a:t>tai dokumentit</a:t>
            </a:r>
            <a:r>
              <a:rPr lang="fi-FI" sz="1600" b="1" dirty="0" smtClean="0">
                <a:solidFill>
                  <a:schemeClr val="tx1"/>
                </a:solidFill>
              </a:rPr>
              <a:t> (esim. verkkokeskustelut)</a:t>
            </a:r>
          </a:p>
        </p:txBody>
      </p:sp>
      <p:sp>
        <p:nvSpPr>
          <p:cNvPr id="9" name="Suorakulmio 8"/>
          <p:cNvSpPr/>
          <p:nvPr/>
        </p:nvSpPr>
        <p:spPr>
          <a:xfrm>
            <a:off x="1258550" y="4581128"/>
            <a:ext cx="3456384" cy="160238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fi-FI" sz="2000" b="1" dirty="0">
                <a:solidFill>
                  <a:srgbClr val="C00000"/>
                </a:solidFill>
              </a:rPr>
              <a:t>M</a:t>
            </a:r>
            <a:r>
              <a:rPr lang="fi-FI" sz="2000" b="1" dirty="0" smtClean="0">
                <a:solidFill>
                  <a:srgbClr val="C00000"/>
                </a:solidFill>
              </a:rPr>
              <a:t>illaista tietoa tavoitellaan </a:t>
            </a:r>
            <a:r>
              <a:rPr lang="fi-FI" sz="2000" b="1" dirty="0" smtClean="0">
                <a:solidFill>
                  <a:schemeClr val="tx1"/>
                </a:solidFill>
              </a:rPr>
              <a:t>(esim. kokemuksia, näkemyksiä, mielipiteitä, asenteita)</a:t>
            </a:r>
          </a:p>
        </p:txBody>
      </p:sp>
      <p:sp>
        <p:nvSpPr>
          <p:cNvPr id="8" name="Suorakulmio 7"/>
          <p:cNvSpPr/>
          <p:nvPr/>
        </p:nvSpPr>
        <p:spPr>
          <a:xfrm>
            <a:off x="4860032" y="4998822"/>
            <a:ext cx="3240360" cy="158417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fi-FI" sz="2000" b="1" dirty="0" smtClean="0">
                <a:solidFill>
                  <a:srgbClr val="C00000"/>
                </a:solidFill>
              </a:rPr>
              <a:t>Mahd. myös tutkimuskonteksti  </a:t>
            </a:r>
            <a:r>
              <a:rPr lang="fi-FI" sz="2000" b="1" dirty="0" smtClean="0">
                <a:solidFill>
                  <a:schemeClr val="tx1"/>
                </a:solidFill>
              </a:rPr>
              <a:t>(esim. matematiikan opetus, koululuokka, )  </a:t>
            </a:r>
          </a:p>
        </p:txBody>
      </p:sp>
    </p:spTree>
    <p:extLst>
      <p:ext uri="{BB962C8B-B14F-4D97-AF65-F5344CB8AC3E}">
        <p14:creationId xmlns:p14="http://schemas.microsoft.com/office/powerpoint/2010/main" val="808376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800" dirty="0" smtClean="0"/>
              <a:t>Tutkimusmenetelmä </a:t>
            </a:r>
            <a:r>
              <a:rPr lang="fi-FI" sz="2800" dirty="0" smtClean="0"/>
              <a:t>ja tutkimuksen kulku</a:t>
            </a:r>
            <a:endParaRPr lang="fi-FI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484784"/>
            <a:ext cx="8579296" cy="5256584"/>
          </a:xfrm>
        </p:spPr>
        <p:txBody>
          <a:bodyPr>
            <a:normAutofit fontScale="77500" lnSpcReduction="20000"/>
          </a:bodyPr>
          <a:lstStyle/>
          <a:p>
            <a:r>
              <a:rPr lang="fi-FI" dirty="0" smtClean="0"/>
              <a:t>Seuraa tutkimuksen toteuttamisen kronologiaa:</a:t>
            </a:r>
            <a:br>
              <a:rPr lang="fi-FI" dirty="0" smtClean="0"/>
            </a:br>
            <a:endParaRPr lang="fi-FI" dirty="0" smtClean="0"/>
          </a:p>
          <a:p>
            <a:pPr marL="914400" lvl="1" indent="-514350">
              <a:buFont typeface="+mj-lt"/>
              <a:buAutoNum type="arabicPeriod"/>
            </a:pPr>
            <a:r>
              <a:rPr lang="fi-FI" dirty="0"/>
              <a:t>Tutkimusotteen (</a:t>
            </a:r>
            <a:r>
              <a:rPr lang="fi-FI" dirty="0" err="1"/>
              <a:t>määr./laad</a:t>
            </a:r>
            <a:r>
              <a:rPr lang="fi-FI" dirty="0"/>
              <a:t>.) ja aineistonkeruumenetelmän </a:t>
            </a:r>
            <a:r>
              <a:rPr lang="fi-FI" dirty="0" smtClean="0"/>
              <a:t>kuvaus </a:t>
            </a:r>
            <a:r>
              <a:rPr lang="fi-FI" dirty="0"/>
              <a:t>ja perustelu - menetelmäkirjallisuutta lähteenä</a:t>
            </a:r>
            <a:r>
              <a:rPr lang="fi-FI" dirty="0" smtClean="0"/>
              <a:t>!</a:t>
            </a:r>
          </a:p>
          <a:p>
            <a:pPr marL="914400" lvl="1" indent="-514350">
              <a:buFont typeface="+mj-lt"/>
              <a:buAutoNum type="arabicPeriod"/>
            </a:pPr>
            <a:r>
              <a:rPr lang="fi-FI" dirty="0" smtClean="0"/>
              <a:t>”</a:t>
            </a:r>
            <a:r>
              <a:rPr lang="fi-FI" dirty="0"/>
              <a:t>Mittarin” laadinnan kuvaus (operationaalistaminen): </a:t>
            </a:r>
            <a:endParaRPr lang="fi-FI" dirty="0" smtClean="0"/>
          </a:p>
          <a:p>
            <a:pPr lvl="2"/>
            <a:r>
              <a:rPr lang="fi-FI" dirty="0" smtClean="0"/>
              <a:t>miten esim</a:t>
            </a:r>
            <a:r>
              <a:rPr lang="fi-FI" dirty="0"/>
              <a:t>. haastattelurunko rakennettiin teoriaosassa esitetyn </a:t>
            </a:r>
            <a:r>
              <a:rPr lang="fi-FI" dirty="0" smtClean="0"/>
              <a:t>ilmiön </a:t>
            </a:r>
            <a:r>
              <a:rPr lang="fi-FI" dirty="0"/>
              <a:t>rakenteen </a:t>
            </a:r>
            <a:r>
              <a:rPr lang="fi-FI" dirty="0" smtClean="0"/>
              <a:t>perustella</a:t>
            </a:r>
          </a:p>
          <a:p>
            <a:pPr lvl="2"/>
            <a:r>
              <a:rPr lang="fi-FI" dirty="0" smtClean="0"/>
              <a:t>tärkeää </a:t>
            </a:r>
            <a:r>
              <a:rPr lang="fi-FI" dirty="0"/>
              <a:t>osoittaa </a:t>
            </a:r>
            <a:r>
              <a:rPr lang="fi-FI" dirty="0" smtClean="0"/>
              <a:t>myös esim. haastattelurungon yhteys </a:t>
            </a:r>
            <a:r>
              <a:rPr lang="fi-FI" dirty="0"/>
              <a:t>tutkimusongelmaan / </a:t>
            </a:r>
            <a:r>
              <a:rPr lang="fi-FI" dirty="0" smtClean="0"/>
              <a:t>kysymykseen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dirty="0" smtClean="0"/>
              <a:t>Aineistonkeruun </a:t>
            </a:r>
            <a:r>
              <a:rPr lang="fi-FI" dirty="0"/>
              <a:t>toteutus: </a:t>
            </a:r>
            <a:r>
              <a:rPr lang="fi-FI" dirty="0" smtClean="0"/>
              <a:t>tutkimukseen </a:t>
            </a:r>
            <a:r>
              <a:rPr lang="fi-FI" dirty="0"/>
              <a:t>osallistuneet, </a:t>
            </a:r>
            <a:r>
              <a:rPr lang="fi-FI" dirty="0" smtClean="0"/>
              <a:t>milloin, missä</a:t>
            </a:r>
            <a:r>
              <a:rPr lang="fi-FI" dirty="0"/>
              <a:t>, </a:t>
            </a:r>
            <a:r>
              <a:rPr lang="fi-FI" dirty="0" smtClean="0"/>
              <a:t>miten aineisto kerättiin</a:t>
            </a:r>
            <a:endParaRPr lang="fi-FI" dirty="0"/>
          </a:p>
          <a:p>
            <a:pPr marL="971550" lvl="1" indent="-514350">
              <a:buFont typeface="+mj-lt"/>
              <a:buAutoNum type="arabicPeriod"/>
            </a:pPr>
            <a:r>
              <a:rPr lang="fi-FI" dirty="0" smtClean="0"/>
              <a:t>Saadun </a:t>
            </a:r>
            <a:r>
              <a:rPr lang="fi-FI" dirty="0"/>
              <a:t>aineiston arviointi: millaista, </a:t>
            </a:r>
            <a:r>
              <a:rPr lang="fi-FI" dirty="0" smtClean="0"/>
              <a:t>paljonko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dirty="0" smtClean="0"/>
              <a:t>Aineiston </a:t>
            </a:r>
            <a:r>
              <a:rPr lang="fi-FI" dirty="0"/>
              <a:t>analyysimenetelmän ja -</a:t>
            </a:r>
            <a:r>
              <a:rPr lang="fi-FI" dirty="0" smtClean="0"/>
              <a:t>prosessin kuvaus ja perustelu</a:t>
            </a:r>
            <a:br>
              <a:rPr lang="fi-FI" dirty="0" smtClean="0"/>
            </a:br>
            <a:endParaRPr lang="fi-FI" dirty="0" smtClean="0"/>
          </a:p>
          <a:p>
            <a:pPr marL="514350" indent="-457200"/>
            <a:r>
              <a:rPr lang="fi-FI" dirty="0" smtClean="0"/>
              <a:t>Nämä sisällöt voi jäsentää myös useampaan alalukuun (ks. Tyylipohja)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92262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Tutkimuksen toteutus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Kandityöhön soveltuva jäsennys: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dirty="0" smtClean="0"/>
              <a:t>1 </a:t>
            </a:r>
            <a:r>
              <a:rPr lang="fi-FI" dirty="0"/>
              <a:t>Johdanto</a:t>
            </a:r>
          </a:p>
          <a:p>
            <a:pPr marL="0" indent="0">
              <a:buNone/>
            </a:pPr>
            <a:r>
              <a:rPr lang="fi-FI" dirty="0"/>
              <a:t>2 Ensimmäinen teorialuku…</a:t>
            </a:r>
          </a:p>
          <a:p>
            <a:pPr marL="0" indent="0">
              <a:buNone/>
            </a:pPr>
            <a:r>
              <a:rPr lang="fi-FI" dirty="0"/>
              <a:t>3 Toinen teorialuku…</a:t>
            </a:r>
          </a:p>
          <a:p>
            <a:pPr marL="0" indent="0">
              <a:buNone/>
            </a:pPr>
            <a:r>
              <a:rPr lang="fi-FI" dirty="0"/>
              <a:t>4 Tutkimuksen toteuttaminen</a:t>
            </a:r>
          </a:p>
          <a:p>
            <a:pPr marL="0" indent="0">
              <a:buNone/>
            </a:pPr>
            <a:r>
              <a:rPr lang="fi-FI" dirty="0"/>
              <a:t>	4.1 Tutkimuksen tavoite </a:t>
            </a:r>
            <a:r>
              <a:rPr lang="fi-FI" dirty="0" smtClean="0"/>
              <a:t>	ja </a:t>
            </a:r>
            <a:r>
              <a:rPr lang="fi-FI" dirty="0"/>
              <a:t>tutkimuskysymykset</a:t>
            </a:r>
          </a:p>
          <a:p>
            <a:pPr marL="0" indent="0">
              <a:buNone/>
            </a:pPr>
            <a:r>
              <a:rPr lang="fi-FI" dirty="0"/>
              <a:t>	4.2 Tutkimusmenetelmä </a:t>
            </a:r>
            <a:r>
              <a:rPr lang="fi-FI" dirty="0" smtClean="0"/>
              <a:t>	ja </a:t>
            </a:r>
            <a:r>
              <a:rPr lang="fi-FI" dirty="0"/>
              <a:t>tutkimuksen </a:t>
            </a:r>
            <a:r>
              <a:rPr lang="fi-FI" dirty="0" smtClean="0"/>
              <a:t>kulku (tai 	aineiston keruu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	4.3 Aineiston </a:t>
            </a:r>
            <a:r>
              <a:rPr lang="fi-FI" dirty="0" smtClean="0"/>
              <a:t>analyysi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4.4 Eettiset ratkaisut</a:t>
            </a:r>
            <a:endParaRPr lang="fi-FI" dirty="0"/>
          </a:p>
          <a:p>
            <a:endParaRPr lang="fi-FI" dirty="0"/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fi-FI" sz="1900" dirty="0" smtClean="0"/>
              <a:t>Kandityön mallipohjan jäsennys</a:t>
            </a:r>
            <a:endParaRPr lang="fi-FI" sz="1900" dirty="0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dirty="0" smtClean="0"/>
              <a:t>….</a:t>
            </a:r>
          </a:p>
          <a:p>
            <a:pPr marL="0" indent="0">
              <a:buNone/>
            </a:pPr>
            <a:r>
              <a:rPr lang="fi-FI" dirty="0" smtClean="0"/>
              <a:t>4 Tutkimustehtävä ja tutkimuskysymykset</a:t>
            </a:r>
          </a:p>
          <a:p>
            <a:pPr marL="0" indent="0">
              <a:buNone/>
            </a:pPr>
            <a:r>
              <a:rPr lang="fi-FI" dirty="0" smtClean="0"/>
              <a:t>5 Tutkimuksen toteuttaminen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5.1 Tutkimuskohde ja 	lähestymistapa / 	Tutkimuksen konteksti</a:t>
            </a:r>
          </a:p>
          <a:p>
            <a:pPr marL="0" indent="0">
              <a:buNone/>
            </a:pPr>
            <a:r>
              <a:rPr lang="fi-FI" dirty="0" smtClean="0"/>
              <a:t>	5.2 Tutkimukseen 	osallistujat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5.3 Aineiston keruu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5.4 Aineiston analyysi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5.5 Eettiset ratkaisut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23027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1333</TotalTime>
  <Words>522</Words>
  <Application>Microsoft Office PowerPoint</Application>
  <PresentationFormat>On-screen Show (4:3)</PresentationFormat>
  <Paragraphs>72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Office-teema</vt:lpstr>
      <vt:lpstr>Tutkimuksen toteutus</vt:lpstr>
      <vt:lpstr>Huomioita teorialuonnoksiin</vt:lpstr>
      <vt:lpstr>Kohti tutkimuskysymystä</vt:lpstr>
      <vt:lpstr>Tutkimuksen tavoite / tutkimustehtävä</vt:lpstr>
      <vt:lpstr>Tutkimuksen tavoite, esimerkki</vt:lpstr>
      <vt:lpstr>PowerPoint Presentation</vt:lpstr>
      <vt:lpstr>Miten muotoilen tutkimuskysymyksen?</vt:lpstr>
      <vt:lpstr>Tutkimusmenetelmä ja tutkimuksen kulku</vt:lpstr>
      <vt:lpstr>Tutkimuksen toteutus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Valleala Ulla Maija</dc:creator>
  <cp:lastModifiedBy>Fornaciari, Aleksi</cp:lastModifiedBy>
  <cp:revision>65</cp:revision>
  <dcterms:created xsi:type="dcterms:W3CDTF">2016-02-23T07:36:33Z</dcterms:created>
  <dcterms:modified xsi:type="dcterms:W3CDTF">2020-09-03T08:18:58Z</dcterms:modified>
</cp:coreProperties>
</file>