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sldIdLst>
    <p:sldId id="262" r:id="rId2"/>
    <p:sldId id="275" r:id="rId3"/>
    <p:sldId id="269" r:id="rId4"/>
    <p:sldId id="270" r:id="rId5"/>
    <p:sldId id="271" r:id="rId6"/>
    <p:sldId id="280" r:id="rId7"/>
    <p:sldId id="272" r:id="rId8"/>
    <p:sldId id="273" r:id="rId9"/>
    <p:sldId id="274" r:id="rId10"/>
    <p:sldId id="286" r:id="rId11"/>
    <p:sldId id="302" r:id="rId12"/>
    <p:sldId id="292" r:id="rId13"/>
    <p:sldId id="293" r:id="rId14"/>
    <p:sldId id="346" r:id="rId15"/>
    <p:sldId id="342" r:id="rId16"/>
    <p:sldId id="348" r:id="rId17"/>
    <p:sldId id="343" r:id="rId18"/>
    <p:sldId id="287" r:id="rId19"/>
    <p:sldId id="291" r:id="rId20"/>
    <p:sldId id="278" r:id="rId21"/>
    <p:sldId id="347" r:id="rId22"/>
    <p:sldId id="296" r:id="rId23"/>
    <p:sldId id="279" r:id="rId24"/>
    <p:sldId id="350" r:id="rId25"/>
    <p:sldId id="344" r:id="rId26"/>
    <p:sldId id="349" r:id="rId27"/>
    <p:sldId id="356" r:id="rId28"/>
    <p:sldId id="288" r:id="rId29"/>
    <p:sldId id="290" r:id="rId30"/>
    <p:sldId id="297" r:id="rId31"/>
    <p:sldId id="354" r:id="rId32"/>
    <p:sldId id="305" r:id="rId33"/>
    <p:sldId id="306" r:id="rId34"/>
    <p:sldId id="307" r:id="rId35"/>
    <p:sldId id="276" r:id="rId36"/>
    <p:sldId id="298" r:id="rId37"/>
    <p:sldId id="299" r:id="rId38"/>
    <p:sldId id="281" r:id="rId39"/>
    <p:sldId id="282" r:id="rId40"/>
    <p:sldId id="308" r:id="rId41"/>
    <p:sldId id="355" r:id="rId42"/>
    <p:sldId id="283" r:id="rId43"/>
    <p:sldId id="357" r:id="rId44"/>
    <p:sldId id="310" r:id="rId45"/>
    <p:sldId id="358" r:id="rId46"/>
    <p:sldId id="268" r:id="rId4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65493" y="533402"/>
            <a:ext cx="5030511" cy="2514601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65493" y="3403600"/>
            <a:ext cx="503051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941910-14EE-4386-A4FD-2290EC5BF960}" type="datetime1">
              <a:rPr lang="fi-FI" smtClean="0"/>
              <a:pPr rtl="0"/>
              <a:t>20.1.2020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fi-FI"/>
              <a:pPr rtl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763695" y="533400"/>
            <a:ext cx="2362816" cy="5486400"/>
          </a:xfrm>
        </p:spPr>
        <p:txBody>
          <a:bodyPr vert="eaVert" rtlCol="0"/>
          <a:lstStyle/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065491" y="533400"/>
            <a:ext cx="7469544" cy="5486400"/>
          </a:xfrm>
        </p:spPr>
        <p:txBody>
          <a:bodyPr vert="eaVert"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9" y="712791"/>
            <a:ext cx="10445751" cy="59372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8086" y="1455738"/>
            <a:ext cx="10502900" cy="5114925"/>
          </a:xfrm>
        </p:spPr>
        <p:txBody>
          <a:bodyPr/>
          <a:lstStyle/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2844800" cy="196850"/>
          </a:xfrm>
        </p:spPr>
        <p:txBody>
          <a:bodyPr/>
          <a:lstStyle>
            <a:lvl1pPr>
              <a:defRPr/>
            </a:lvl1pPr>
          </a:lstStyle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13528"/>
            <a:ext cx="3860800" cy="168275"/>
          </a:xfr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613528"/>
            <a:ext cx="2844800" cy="136525"/>
          </a:xfrm>
        </p:spPr>
        <p:txBody>
          <a:bodyPr/>
          <a:lstStyle>
            <a:lvl1pPr>
              <a:defRPr/>
            </a:lvl1pPr>
          </a:lstStyle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otsikk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65494" y="533400"/>
            <a:ext cx="8689063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65494" y="3124200"/>
            <a:ext cx="8689063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dirty="0"/>
              <a:t>Lisää alatunniste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3718FC-6F3F-470C-BB77-C42FB544A95C}" type="datetime1">
              <a:rPr lang="fi-FI" smtClean="0"/>
              <a:pPr rtl="0"/>
              <a:t>20.1.2020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fi-FI"/>
              <a:pPr rtl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65491" y="1828800"/>
            <a:ext cx="4253068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66023" y="1828800"/>
            <a:ext cx="4253068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65491" y="1828803"/>
            <a:ext cx="4253068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65491" y="2590800"/>
            <a:ext cx="4253068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501487" y="1828803"/>
            <a:ext cx="4253068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501487" y="2590800"/>
            <a:ext cx="4253068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i-FI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65491" y="533400"/>
            <a:ext cx="4115872" cy="1524000"/>
          </a:xfrm>
        </p:spPr>
        <p:txBody>
          <a:bodyPr rtlCol="0" anchor="b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867341" y="533400"/>
            <a:ext cx="5868928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65491" y="2209800"/>
            <a:ext cx="4115872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65491" y="533400"/>
            <a:ext cx="4115872" cy="1524000"/>
          </a:xfrm>
        </p:spPr>
        <p:txBody>
          <a:bodyPr rtlCol="0" anchor="b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Kuvan paikkamerkki 2" descr="Tyhjä paikkamerkki kuvan lisäämistä varten. Napsauta paikkamerkkiä ja valitse kuva, jonka haluat lisätä"/>
          <p:cNvSpPr>
            <a:spLocks noGrp="1"/>
          </p:cNvSpPr>
          <p:nvPr>
            <p:ph type="pic" idx="1"/>
          </p:nvPr>
        </p:nvSpPr>
        <p:spPr>
          <a:xfrm>
            <a:off x="5867342" y="533400"/>
            <a:ext cx="578167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65491" y="2209800"/>
            <a:ext cx="4115872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65489" y="533400"/>
            <a:ext cx="8689064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-FI" dirty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65489" y="1828800"/>
            <a:ext cx="868906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dirty="0"/>
              <a:t>Muokkaa tekstin perustyylejä napsauttamalla</a:t>
            </a:r>
          </a:p>
          <a:p>
            <a:pPr lvl="1" rtl="0"/>
            <a:r>
              <a:rPr lang="fi-FI" dirty="0"/>
              <a:t>Toinen taso</a:t>
            </a:r>
          </a:p>
          <a:p>
            <a:pPr lvl="2" rtl="0"/>
            <a:r>
              <a:rPr lang="fi-FI" dirty="0"/>
              <a:t>Kolmas taso</a:t>
            </a:r>
          </a:p>
          <a:p>
            <a:pPr lvl="3" rtl="0"/>
            <a:r>
              <a:rPr lang="fi-FI" dirty="0"/>
              <a:t>Neljäs taso</a:t>
            </a:r>
          </a:p>
          <a:p>
            <a:pPr lvl="4" rtl="0"/>
            <a:r>
              <a:rPr lang="fi-FI" dirty="0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065491" y="6155271"/>
            <a:ext cx="565456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934419" y="6155271"/>
            <a:ext cx="137195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9673EE-4041-492F-BA0E-2F18D990949A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35037" y="6155271"/>
            <a:ext cx="121951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13" indent="-228594" algn="l" defTabSz="914377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45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21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096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53" indent="-137157" algn="l" defTabSz="914377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09" indent="-137157" algn="l" defTabSz="914377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566" indent="-137157" algn="l" defTabSz="914377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22" indent="-137157" algn="l" defTabSz="914377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879" indent="-137157" algn="l" defTabSz="914377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zyPg4e4vqQw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BwxjyOcyYIM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jsKaX0-soN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RMUbjI3grY" TargetMode="External"/><Relationship Id="rId2" Type="http://schemas.openxmlformats.org/officeDocument/2006/relationships/hyperlink" Target="https://www.youtube.com/watch?v=0imh_g2Fxg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Jko5nJaWRjg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cGUMxQvy10s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TNbjmJsKs" TargetMode="External"/><Relationship Id="rId2" Type="http://schemas.openxmlformats.org/officeDocument/2006/relationships/hyperlink" Target="https://www.youtube.com/watch?v=IJMDdT24_9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cysYa9ca5k" TargetMode="External"/><Relationship Id="rId2" Type="http://schemas.openxmlformats.org/officeDocument/2006/relationships/hyperlink" Target="https://www.youtube.com/watch?v=h2c3JZ6X3f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aaJQ6cP5W4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VndKBvh3ZS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548680"/>
            <a:ext cx="8388424" cy="1584176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Audiovisuaalinen tekstikokonaisuus</a:t>
            </a:r>
            <a:r>
              <a:rPr lang="fi-FI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Alaotsikk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 descr="bat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7575" y="2420888"/>
            <a:ext cx="9510955" cy="30963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03512" y="0"/>
            <a:ext cx="8640960" cy="1052736"/>
          </a:xfrm>
        </p:spPr>
        <p:txBody>
          <a:bodyPr>
            <a:normAutofit/>
          </a:bodyPr>
          <a:lstStyle/>
          <a:p>
            <a:pPr algn="ctr"/>
            <a:r>
              <a:rPr lang="fi-FI" sz="4500" dirty="0"/>
              <a:t>Kuvakulmat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1484784"/>
            <a:ext cx="8892480" cy="5373216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chemeClr val="tx1"/>
                </a:solidFill>
              </a:rPr>
              <a:t>kameran korkeuden asettelu keinona vaikuttaa vaikutelmaan kuvattavasta kohteesta, sen suhteesta ympäristöönsä ja ympäröiviin ihmisiin sekä  asioiden ja tilojen esittelyyn</a:t>
            </a:r>
          </a:p>
          <a:p>
            <a:pPr marL="45719" indent="0">
              <a:buNone/>
            </a:pPr>
            <a:endParaRPr lang="fi-FI" sz="2800" b="1" dirty="0">
              <a:solidFill>
                <a:schemeClr val="tx1"/>
              </a:solidFill>
            </a:endParaRPr>
          </a:p>
        </p:txBody>
      </p:sp>
      <p:pic>
        <p:nvPicPr>
          <p:cNvPr id="4" name="Kuva 3" descr="niko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1524000" y="3560440"/>
            <a:ext cx="9118594" cy="2852936"/>
          </a:xfrm>
          <a:prstGeom prst="rect">
            <a:avLst/>
          </a:prstGeom>
        </p:spPr>
      </p:pic>
      <p:pic>
        <p:nvPicPr>
          <p:cNvPr id="6" name="Kuva 5" descr="its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501008"/>
            <a:ext cx="9144000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bo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1424" y="0"/>
            <a:ext cx="10287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maria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31704" y="0"/>
            <a:ext cx="55626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suzan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44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71D46F-4CB3-4015-BF13-0B52D9B0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D4AC3E-27CE-4412-B0E0-F7F3D71A7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420888"/>
            <a:ext cx="2853538" cy="4437112"/>
          </a:xfrm>
        </p:spPr>
        <p:txBody>
          <a:bodyPr/>
          <a:lstStyle/>
          <a:p>
            <a:r>
              <a:rPr lang="fi-FI" sz="2500" b="1" dirty="0">
                <a:solidFill>
                  <a:schemeClr val="tx1"/>
                </a:solidFill>
              </a:rPr>
              <a:t>yleisin kuvakulma henkilöä kuvattaessa silmän korkeus </a:t>
            </a:r>
            <a:r>
              <a:rPr lang="fi-FI" sz="2500" b="1" dirty="0">
                <a:solidFill>
                  <a:schemeClr val="tx1"/>
                </a:solidFill>
                <a:latin typeface="Calibri"/>
                <a:cs typeface="Calibri"/>
              </a:rPr>
              <a:t>→ vaikutelma kohteesta neutraali</a:t>
            </a:r>
            <a:endParaRPr lang="fi-FI" sz="2500" b="1" dirty="0">
              <a:solidFill>
                <a:schemeClr val="tx1"/>
              </a:solidFill>
            </a:endParaRPr>
          </a:p>
          <a:p>
            <a:endParaRPr lang="fi-FI" dirty="0"/>
          </a:p>
        </p:txBody>
      </p:sp>
      <p:pic>
        <p:nvPicPr>
          <p:cNvPr id="5" name="Sisällön paikkamerkki 3">
            <a:extLst>
              <a:ext uri="{FF2B5EF4-FFF2-40B4-BE49-F238E27FC236}">
                <a16:creationId xmlns:a16="http://schemas.microsoft.com/office/drawing/2014/main" id="{EFE49691-DABA-4D3A-8B52-98899D1A2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39" y="21062"/>
            <a:ext cx="9338461" cy="693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A1877E6-1D46-4DDC-87FC-09A0BE5F2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0"/>
            <a:ext cx="4824536" cy="679585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6009AB8-923B-41ED-9D59-14E9B8DD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81AA07-BB5D-4C68-A171-B935999E5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68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di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2371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F4D5089D-44AF-4A03-8328-A425A3BB3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0"/>
            <a:ext cx="4968552" cy="698399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20C4360-3FCE-416E-A20C-5790506C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826D0B-C6A6-4980-B5DB-5BE50C05C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89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w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09" y="-425"/>
            <a:ext cx="12217609" cy="835127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ele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12192000" cy="812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764704"/>
            <a:ext cx="9144000" cy="792088"/>
          </a:xfrm>
        </p:spPr>
        <p:txBody>
          <a:bodyPr>
            <a:noAutofit/>
          </a:bodyPr>
          <a:lstStyle/>
          <a:p>
            <a:r>
              <a:rPr lang="fi-FI" sz="2800" dirty="0"/>
              <a:t>Minkälaisen kertomuksen Unicefin mainos kertoo, kenelle se voisi olla suunnattu ja mikä on sen tavoite? Millaisin audiovisuaalisin keinoin tavoitteeseen pyritään? </a:t>
            </a:r>
            <a:r>
              <a:rPr lang="fi-FI" sz="2800" dirty="0">
                <a:hlinkClick r:id="rId2"/>
              </a:rPr>
              <a:t>https://www.youtube.com/watch?v=zyPg4e4vqQw</a:t>
            </a:r>
            <a:r>
              <a:rPr lang="fi-FI" sz="2800" dirty="0"/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13869"/>
            <a:ext cx="9144000" cy="523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442" y="0"/>
            <a:ext cx="101159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980728"/>
            <a:ext cx="9144000" cy="5877272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chemeClr val="tx1"/>
                </a:solidFill>
              </a:rPr>
              <a:t>yläkuvakulma 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	→ ylhäältä kuvattu henkilö asettuu kuvadramaturgisesti avuttomaan asemaan ja tilanteeseen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	→ paikan kuvauksissa käytetty yleensä lievää kuvakulmaa</a:t>
            </a:r>
            <a:endParaRPr lang="fi-FI" sz="2800" b="1" dirty="0">
              <a:solidFill>
                <a:schemeClr val="tx1"/>
              </a:solidFill>
            </a:endParaRPr>
          </a:p>
        </p:txBody>
      </p:sp>
      <p:pic>
        <p:nvPicPr>
          <p:cNvPr id="5" name="Kuva 4" descr="ni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842" y="3473624"/>
            <a:ext cx="1089031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pu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1386" y="0"/>
            <a:ext cx="11044809" cy="690300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9416" y="0"/>
            <a:ext cx="10287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260648"/>
            <a:ext cx="9144000" cy="5759152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chemeClr val="tx1"/>
                </a:solidFill>
              </a:rPr>
              <a:t>alakulmakuva 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	→ korostaa kuvattavan kohteen suuruutta ja mahtavuutta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	→ voidaan välittää tavallista paremmin tunnetta siitä, että kuvattava henkilö ratkaisevassa ja tilanteeseen vaikuttavassa asemassa</a:t>
            </a:r>
            <a:endParaRPr lang="fi-FI" sz="2800" b="1" dirty="0">
              <a:solidFill>
                <a:schemeClr val="tx1"/>
              </a:solidFill>
            </a:endParaRPr>
          </a:p>
        </p:txBody>
      </p:sp>
      <p:pic>
        <p:nvPicPr>
          <p:cNvPr id="4" name="Kuva 3" descr="pöntt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0986" y="2996952"/>
            <a:ext cx="912701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3269812-9F7F-4737-9CAB-FBEC22D2F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0"/>
            <a:ext cx="4824536" cy="68998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062DECB-E05A-44A1-A5D5-92CBF1D65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029879-078E-4846-8E41-C5239E95C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97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504056"/>
          </a:xfrm>
        </p:spPr>
        <p:txBody>
          <a:bodyPr>
            <a:normAutofit/>
          </a:bodyPr>
          <a:lstStyle/>
          <a:p>
            <a:r>
              <a:rPr lang="fi-FI" sz="3200" dirty="0">
                <a:hlinkClick r:id="rId2"/>
              </a:rPr>
              <a:t>https://www.youtube.com/watch?v=BwxjyOcyYIM</a:t>
            </a:r>
            <a:r>
              <a:rPr lang="fi-FI" sz="3200" dirty="0"/>
              <a:t>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980728"/>
            <a:ext cx="9144000" cy="5877272"/>
          </a:xfrm>
        </p:spPr>
        <p:txBody>
          <a:bodyPr/>
          <a:lstStyle/>
          <a:p>
            <a:r>
              <a:rPr lang="fi-FI" sz="2500" b="1" dirty="0">
                <a:solidFill>
                  <a:schemeClr val="tx1"/>
                </a:solidFill>
              </a:rPr>
              <a:t>Millaisia kuvakokoja ja kuvakulmia havaitsette mainoksessa ja millaisia mielikuvia niiden avulla luodaan kuvatuista henkilöistä? </a:t>
            </a:r>
          </a:p>
          <a:p>
            <a:endParaRPr lang="fi-F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1963"/>
          <a:stretch>
            <a:fillRect/>
          </a:stretch>
        </p:blipFill>
        <p:spPr bwMode="auto">
          <a:xfrm>
            <a:off x="1524000" y="2276873"/>
            <a:ext cx="9144000" cy="458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706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BB6153-F8B5-4F8D-85E8-9DE14E79F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6084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Millaisia kuvakokoja ja kuvakulmia havaitsette mainoksessa ja mikä niiden tehtävä on mainoksessa? </a:t>
            </a:r>
            <a:r>
              <a:rPr lang="fi-FI" dirty="0">
                <a:solidFill>
                  <a:schemeClr val="tx1"/>
                </a:solidFill>
                <a:hlinkClick r:id="rId2"/>
              </a:rPr>
              <a:t>https://www.youtube.com/watch?v=jsKaX0-soNg</a:t>
            </a:r>
            <a:r>
              <a:rPr lang="fi-FI" dirty="0">
                <a:solidFill>
                  <a:schemeClr val="tx1"/>
                </a:solidFill>
              </a:rPr>
              <a:t> </a:t>
            </a:r>
            <a:br>
              <a:rPr lang="fi-FI" dirty="0">
                <a:solidFill>
                  <a:schemeClr val="tx1"/>
                </a:solidFill>
              </a:rPr>
            </a:br>
            <a:endParaRPr lang="fi-FI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56C97B0C-A68E-4BD9-8D11-9FEB1D75F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384" y="1521959"/>
            <a:ext cx="10793664" cy="53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3" y="-387424"/>
            <a:ext cx="9143999" cy="126876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chemeClr val="tx1"/>
                </a:solidFill>
              </a:rPr>
              <a:t>Rajaus ja sommittelu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0" y="1052736"/>
            <a:ext cx="11784632" cy="2952328"/>
          </a:xfrm>
        </p:spPr>
        <p:txBody>
          <a:bodyPr>
            <a:normAutofit/>
          </a:bodyPr>
          <a:lstStyle/>
          <a:p>
            <a:pPr lvl="1"/>
            <a:r>
              <a:rPr lang="fi-FI" sz="2500" b="1" dirty="0">
                <a:solidFill>
                  <a:schemeClr val="tx1"/>
                </a:solidFill>
              </a:rPr>
              <a:t>kohdistaa katsojan huomion olennaiseen asiaan</a:t>
            </a:r>
          </a:p>
          <a:p>
            <a:pPr lvl="1"/>
            <a:r>
              <a:rPr lang="fi-FI" sz="2500" b="1" dirty="0">
                <a:solidFill>
                  <a:schemeClr val="tx1"/>
                </a:solidFill>
              </a:rPr>
              <a:t>keskittää katsojan huomion oikeaan asiaan, jotta kuvakerronnan ymmärrettävyys säilyy</a:t>
            </a:r>
          </a:p>
          <a:p>
            <a:pPr lvl="1"/>
            <a:r>
              <a:rPr lang="fi-FI" sz="2500" b="1" dirty="0">
                <a:solidFill>
                  <a:schemeClr val="tx1"/>
                </a:solidFill>
              </a:rPr>
              <a:t>karsintaa siitä, mitä valitaan näytettäväksi ja mitä ei</a:t>
            </a:r>
          </a:p>
          <a:p>
            <a:pPr lvl="1"/>
            <a:r>
              <a:rPr lang="fi-FI" sz="2500" b="1" dirty="0">
                <a:solidFill>
                  <a:schemeClr val="tx1"/>
                </a:solidFill>
              </a:rPr>
              <a:t>epäolennaisen jättäminen kuvan ulkopuolelle, jotta kuvauksen kohde saa arvoisensa huomion, asioiden esittäminen itsenäisesti oikeaan aikaan</a:t>
            </a:r>
          </a:p>
        </p:txBody>
      </p:sp>
      <p:pic>
        <p:nvPicPr>
          <p:cNvPr id="6" name="Kuva 5" descr="tie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903787"/>
            <a:ext cx="9144000" cy="2954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27740"/>
            <a:ext cx="10465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78002" y="188642"/>
            <a:ext cx="7834313" cy="1117873"/>
          </a:xfrm>
        </p:spPr>
        <p:txBody>
          <a:bodyPr/>
          <a:lstStyle/>
          <a:p>
            <a:r>
              <a:rPr lang="fi-FI" dirty="0"/>
              <a:t>Audiovisuaaliset kertomukset </a:t>
            </a:r>
            <a:br>
              <a:rPr lang="fi-FI" dirty="0"/>
            </a:br>
            <a:endParaRPr lang="fi-FI" dirty="0"/>
          </a:p>
        </p:txBody>
      </p:sp>
      <p:pic>
        <p:nvPicPr>
          <p:cNvPr id="5" name="Taulukon paikkamerkki 4" descr="tv-putki.gif"/>
          <p:cNvPicPr>
            <a:picLocks noGrp="1" noChangeAspect="1"/>
          </p:cNvPicPr>
          <p:nvPr>
            <p:ph type="tbl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3933056"/>
            <a:ext cx="9046219" cy="2924944"/>
          </a:xfrm>
        </p:spPr>
      </p:pic>
      <p:sp>
        <p:nvSpPr>
          <p:cNvPr id="4" name="Suorakulmio 3"/>
          <p:cNvSpPr/>
          <p:nvPr/>
        </p:nvSpPr>
        <p:spPr>
          <a:xfrm>
            <a:off x="1703512" y="1124745"/>
            <a:ext cx="813690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300" b="1" dirty="0"/>
              <a:t> </a:t>
            </a:r>
            <a:r>
              <a:rPr lang="fi-FI" sz="2300" b="1" dirty="0" err="1"/>
              <a:t>Jatkuvajuonisuus</a:t>
            </a:r>
            <a:r>
              <a:rPr lang="fi-FI" sz="2300" b="1" dirty="0"/>
              <a:t> on 2000-luvun megatrendi, joka näkyy niin elokuvissa kuin TV-sarjoissakin.</a:t>
            </a:r>
          </a:p>
          <a:p>
            <a:pPr>
              <a:buFont typeface="Arial" pitchFamily="34" charset="0"/>
              <a:buChar char="•"/>
            </a:pPr>
            <a:r>
              <a:rPr lang="fi-FI" sz="2300" b="1" dirty="0"/>
              <a:t>  TV-sarjojen valikoima on monipuolistunut, niin tekijöiden kuin katsojienkin osalta.</a:t>
            </a:r>
          </a:p>
          <a:p>
            <a:pPr>
              <a:buFont typeface="Arial" pitchFamily="34" charset="0"/>
              <a:buChar char="•"/>
            </a:pPr>
            <a:r>
              <a:rPr lang="fi-FI" sz="2300" b="1" dirty="0"/>
              <a:t> Ison budjetin peleissä on usein tarina, mutta se on ikuisesti jännitteessä interaktiivisuuden ja pelaajan valinnanvapauden kanssa.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46063"/>
          <a:stretch>
            <a:fillRect/>
          </a:stretch>
        </p:blipFill>
        <p:spPr bwMode="auto">
          <a:xfrm>
            <a:off x="0" y="3724"/>
            <a:ext cx="56445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937"/>
          <a:stretch>
            <a:fillRect/>
          </a:stretch>
        </p:blipFill>
        <p:spPr bwMode="auto">
          <a:xfrm>
            <a:off x="6724314" y="34556"/>
            <a:ext cx="4798801" cy="682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7EBD01-2784-408C-8A28-796C3DC8A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DDA451F-FD67-4BA5-BED6-9FE4AD21F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732" y="0"/>
            <a:ext cx="11218220" cy="68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23118" y="260648"/>
            <a:ext cx="6516799" cy="720080"/>
          </a:xfrm>
        </p:spPr>
        <p:txBody>
          <a:bodyPr>
            <a:normAutofit/>
          </a:bodyPr>
          <a:lstStyle/>
          <a:p>
            <a:pPr algn="ctr"/>
            <a:r>
              <a:rPr lang="fi-FI" sz="4500" dirty="0"/>
              <a:t>Tarkennusalueen käyttö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1124744"/>
            <a:ext cx="9144000" cy="5733256"/>
          </a:xfrm>
        </p:spPr>
        <p:txBody>
          <a:bodyPr>
            <a:normAutofit/>
          </a:bodyPr>
          <a:lstStyle/>
          <a:p>
            <a:r>
              <a:rPr lang="fi-FI" sz="2500" b="1" dirty="0">
                <a:solidFill>
                  <a:schemeClr val="tx1"/>
                </a:solidFill>
              </a:rPr>
              <a:t>Valokuva ja liikkuva kuva voidaan tarkentaa haluttuun asiaan. </a:t>
            </a:r>
          </a:p>
          <a:p>
            <a:r>
              <a:rPr lang="fi-FI" sz="2500" b="1" dirty="0">
                <a:solidFill>
                  <a:schemeClr val="tx1"/>
                </a:solidFill>
              </a:rPr>
              <a:t>Voidaan tehdä niin, että koko kuva-alue on tarkka tai sitten tarkentaa vain tiettyyn yksityiskohtaan. </a:t>
            </a:r>
          </a:p>
          <a:p>
            <a:r>
              <a:rPr lang="fi-FI" sz="2500" b="1" dirty="0">
                <a:solidFill>
                  <a:schemeClr val="tx1"/>
                </a:solidFill>
              </a:rPr>
              <a:t>Tarkennusalueella johdatellaan katsojaa, herätellään tunteita </a:t>
            </a:r>
            <a:r>
              <a:rPr lang="fi-FI" sz="2500" b="1" dirty="0">
                <a:solidFill>
                  <a:schemeClr val="tx1"/>
                </a:solidFill>
                <a:latin typeface="Calibri"/>
                <a:cs typeface="Calibri"/>
              </a:rPr>
              <a:t>→ </a:t>
            </a:r>
            <a:r>
              <a:rPr lang="fi-FI" sz="2500" b="1" dirty="0">
                <a:solidFill>
                  <a:schemeClr val="tx1"/>
                </a:solidFill>
              </a:rPr>
              <a:t>katsojan manipulointiin.</a:t>
            </a:r>
          </a:p>
        </p:txBody>
      </p:sp>
      <p:pic>
        <p:nvPicPr>
          <p:cNvPr id="5" name="Kuva 4" descr="mil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645024"/>
            <a:ext cx="9180240" cy="285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bl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408" y="0"/>
            <a:ext cx="1010285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cl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5489" y="0"/>
            <a:ext cx="10148255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1268760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fi-FI" dirty="0"/>
              <a:t>Millaisia tehtävillä erilaisilla kuvakulmilla sekä rajauksella ja sommittelulla on Arlan mainoksessa? Miten niillä ohjataan katsojan vastaanottoa ja mihin katsojan huomio halutaan kiinnittää?  </a:t>
            </a:r>
            <a:r>
              <a:rPr lang="fi-FI" sz="2800" dirty="0">
                <a:hlinkClick r:id="rId2"/>
              </a:rPr>
              <a:t>https://www.youtube.com/watch?v=0imh_g2Fxgc</a:t>
            </a:r>
            <a:br>
              <a:rPr lang="fi-FI" sz="2800" dirty="0"/>
            </a:br>
            <a:r>
              <a:rPr lang="fi-FI" sz="2800" dirty="0"/>
              <a:t> </a:t>
            </a:r>
            <a:r>
              <a:rPr lang="fi-FI" sz="2800" dirty="0">
                <a:hlinkClick r:id="rId3"/>
              </a:rPr>
              <a:t>https://www.youtube.com/watch?v=NRMUbjI3grY</a:t>
            </a:r>
            <a:r>
              <a:rPr lang="fi-FI" sz="2800" dirty="0"/>
              <a:t> 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318123"/>
            <a:ext cx="9144000" cy="453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23118" y="0"/>
            <a:ext cx="6516799" cy="836712"/>
          </a:xfrm>
        </p:spPr>
        <p:txBody>
          <a:bodyPr>
            <a:normAutofit/>
          </a:bodyPr>
          <a:lstStyle/>
          <a:p>
            <a:pPr algn="ctr"/>
            <a:r>
              <a:rPr lang="fi-FI" sz="4500" dirty="0"/>
              <a:t>Huomiopiste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836712"/>
            <a:ext cx="8892480" cy="3168352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tx1"/>
                </a:solidFill>
              </a:rPr>
              <a:t>kohta kuvassa, johon katse hakeutuu ensimmäisenä</a:t>
            </a:r>
          </a:p>
          <a:p>
            <a:r>
              <a:rPr lang="fi-FI" b="1" dirty="0">
                <a:solidFill>
                  <a:schemeClr val="tx1"/>
                </a:solidFill>
              </a:rPr>
              <a:t>yleensä katse kohdistuu ensimmäisenä kuvassa oleviin ihmiskasvoihin (silmiin) tai muihin tutuksi ja kiinnostavaksi miellettyihin kohteisiin</a:t>
            </a:r>
          </a:p>
          <a:p>
            <a:r>
              <a:rPr lang="fi-FI" b="1" dirty="0">
                <a:solidFill>
                  <a:schemeClr val="tx1"/>
                </a:solidFill>
              </a:rPr>
              <a:t>esimerkkejä huomiopisteestä</a:t>
            </a: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liikkumattomassa miljöössä liikkuva kohde</a:t>
            </a: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ympäristöstä erottuvat värit</a:t>
            </a: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hohtavat tai vilkkuvat valot hämärää taustaa vasten</a:t>
            </a:r>
          </a:p>
          <a:p>
            <a:pPr lvl="1"/>
            <a:r>
              <a:rPr lang="fi-FI" b="1" dirty="0">
                <a:solidFill>
                  <a:schemeClr val="tx1"/>
                </a:solidFill>
              </a:rPr>
              <a:t>äänet, esim. katseen kohdistuminen puhelimeen vasta, kun kuullaan sen soivan</a:t>
            </a:r>
          </a:p>
        </p:txBody>
      </p:sp>
      <p:pic>
        <p:nvPicPr>
          <p:cNvPr id="4" name="Kuva 3" descr="hom.jpg"/>
          <p:cNvPicPr>
            <a:picLocks noChangeAspect="1"/>
          </p:cNvPicPr>
          <p:nvPr/>
        </p:nvPicPr>
        <p:blipFill>
          <a:blip r:embed="rId2" cstate="print"/>
          <a:srcRect t="22000" b="22000"/>
          <a:stretch>
            <a:fillRect/>
          </a:stretch>
        </p:blipFill>
        <p:spPr>
          <a:xfrm>
            <a:off x="1524000" y="3977680"/>
            <a:ext cx="9144000" cy="2880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84784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https://www.youtube.com/watch?v=Jko5nJaWRjg</a:t>
            </a:r>
            <a:r>
              <a:rPr lang="fi-FI" dirty="0"/>
              <a:t>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ooooo</a:t>
            </a:r>
            <a:endParaRPr lang="fi-F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757" y="1484784"/>
            <a:ext cx="9436333" cy="536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533400"/>
            <a:ext cx="9144000" cy="519336"/>
          </a:xfrm>
        </p:spPr>
        <p:txBody>
          <a:bodyPr>
            <a:noAutofit/>
          </a:bodyPr>
          <a:lstStyle/>
          <a:p>
            <a:r>
              <a:rPr lang="fi-FI" sz="2800" dirty="0"/>
              <a:t>Värit ja valaistus: tuovat miljööstä tai henkilöistä erilaisia puolia esiin ja vaikuttavat tekstin sävyyn ja tunnelmaan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1340768"/>
            <a:ext cx="9144000" cy="2664296"/>
          </a:xfrm>
        </p:spPr>
        <p:txBody>
          <a:bodyPr>
            <a:normAutofit fontScale="85000" lnSpcReduction="20000"/>
          </a:bodyPr>
          <a:lstStyle/>
          <a:p>
            <a:r>
              <a:rPr lang="fi-FI" sz="2800" b="1" dirty="0" err="1">
                <a:solidFill>
                  <a:schemeClr val="tx1"/>
                </a:solidFill>
              </a:rPr>
              <a:t>high</a:t>
            </a:r>
            <a:r>
              <a:rPr lang="fi-FI" sz="2800" b="1" dirty="0">
                <a:solidFill>
                  <a:schemeClr val="tx1"/>
                </a:solidFill>
              </a:rPr>
              <a:t> </a:t>
            </a:r>
            <a:r>
              <a:rPr lang="fi-FI" sz="2800" b="1" dirty="0" err="1">
                <a:solidFill>
                  <a:schemeClr val="tx1"/>
                </a:solidFill>
              </a:rPr>
              <a:t>key</a:t>
            </a:r>
            <a:r>
              <a:rPr lang="fi-FI" sz="2800" b="1" dirty="0">
                <a:solidFill>
                  <a:schemeClr val="tx1"/>
                </a:solidFill>
              </a:rPr>
              <a:t> -valaistus, kirkas valaistus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→ kuva-ala kauttaaltaan mahdollisimman  näkyväksi ja kokonaan valaistuksi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→ alun perin käytetty teknisistä syistä, jotta kuvan laatu parempi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→ ei välttämättä ilmaisullisin keino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→ komediat ja </a:t>
            </a:r>
            <a:r>
              <a:rPr lang="fi-FI" sz="2800" b="1" dirty="0" err="1">
                <a:solidFill>
                  <a:schemeClr val="tx1"/>
                </a:solidFill>
                <a:latin typeface="Calibri"/>
                <a:cs typeface="Calibri"/>
              </a:rPr>
              <a:t>sitcomit</a:t>
            </a: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 → iloisuus, turvallisuus, onnellisuus</a:t>
            </a:r>
            <a:endParaRPr lang="fi-FI" sz="2800" b="1" dirty="0">
              <a:solidFill>
                <a:schemeClr val="tx1"/>
              </a:solidFill>
            </a:endParaRPr>
          </a:p>
        </p:txBody>
      </p:sp>
      <p:pic>
        <p:nvPicPr>
          <p:cNvPr id="5" name="Kuva 4" descr="valooo.jpg"/>
          <p:cNvPicPr>
            <a:picLocks noChangeAspect="1"/>
          </p:cNvPicPr>
          <p:nvPr/>
        </p:nvPicPr>
        <p:blipFill>
          <a:blip r:embed="rId2" cstate="print"/>
          <a:srcRect l="3118" t="12594" r="4116" b="15088"/>
          <a:stretch>
            <a:fillRect/>
          </a:stretch>
        </p:blipFill>
        <p:spPr>
          <a:xfrm>
            <a:off x="1524002" y="4005064"/>
            <a:ext cx="9149071" cy="285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472" y="0"/>
            <a:ext cx="101795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3" descr="f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8736" y="0"/>
            <a:ext cx="121855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524000" y="188640"/>
            <a:ext cx="8892480" cy="504056"/>
          </a:xfrm>
        </p:spPr>
        <p:txBody>
          <a:bodyPr>
            <a:normAutofit fontScale="90000"/>
          </a:bodyPr>
          <a:lstStyle/>
          <a:p>
            <a:r>
              <a:rPr lang="fi-FI" dirty="0"/>
              <a:t>Audiovisuaalisen tekstin analyysi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524000" y="764704"/>
            <a:ext cx="8964488" cy="3168352"/>
          </a:xfrm>
        </p:spPr>
        <p:txBody>
          <a:bodyPr>
            <a:normAutofit fontScale="92500"/>
          </a:bodyPr>
          <a:lstStyle/>
          <a:p>
            <a:r>
              <a:rPr lang="fi-FI" sz="2300" b="1" dirty="0">
                <a:solidFill>
                  <a:schemeClr val="tx1"/>
                </a:solidFill>
              </a:rPr>
              <a:t>Audiovisuaalisen tekstin analyysi kannattaa aloittaa </a:t>
            </a:r>
            <a:r>
              <a:rPr lang="fi-FI" sz="2300" b="1" dirty="0" err="1">
                <a:solidFill>
                  <a:schemeClr val="tx1"/>
                </a:solidFill>
              </a:rPr>
              <a:t>kontekstuaalisista</a:t>
            </a:r>
            <a:r>
              <a:rPr lang="fi-FI" sz="2300" b="1" dirty="0">
                <a:solidFill>
                  <a:schemeClr val="tx1"/>
                </a:solidFill>
              </a:rPr>
              <a:t> piirteistä: selvittämällä tekstin lajityyppi, tavoite ja kohderyhmä.</a:t>
            </a:r>
          </a:p>
          <a:p>
            <a:r>
              <a:rPr lang="fi-FI" sz="2300" b="1" dirty="0">
                <a:solidFill>
                  <a:schemeClr val="tx1"/>
                </a:solidFill>
              </a:rPr>
              <a:t>On huomioitavat myös tarkemmin lajityypille ominaiset piirteet (esimerkiksi fiktiolle tai vaikuttavalle tekstille tyypilliset piirteet).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Audiovisuaalisen tekstin visuaalisiin piirteisiin kuuluvat kohtaus, otos, leikkaus, kuvakulma, kuvakoko, rajaus, sommittelu, värit ja valaistus.</a:t>
            </a:r>
          </a:p>
          <a:p>
            <a:r>
              <a:rPr lang="fi-FI" sz="2400" b="1" dirty="0">
                <a:solidFill>
                  <a:schemeClr val="tx1"/>
                </a:solidFill>
              </a:rPr>
              <a:t>Auditiivisia piirteitä ovat puolestaan puhe, musiikki ja muut äänet.</a:t>
            </a:r>
          </a:p>
          <a:p>
            <a:endParaRPr lang="fi-FI" sz="2300" b="1" dirty="0">
              <a:solidFill>
                <a:schemeClr val="tx1"/>
              </a:solidFill>
            </a:endParaRPr>
          </a:p>
          <a:p>
            <a:endParaRPr lang="fi-FI" sz="2300" b="1" dirty="0">
              <a:solidFill>
                <a:schemeClr val="tx1"/>
              </a:solidFill>
            </a:endParaRPr>
          </a:p>
          <a:p>
            <a:endParaRPr lang="fi-FI" dirty="0"/>
          </a:p>
        </p:txBody>
      </p:sp>
      <p:pic>
        <p:nvPicPr>
          <p:cNvPr id="6" name="Kuva 5" descr="viemäri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916680"/>
            <a:ext cx="9144000" cy="294132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404664"/>
            <a:ext cx="9144000" cy="5615136"/>
          </a:xfrm>
        </p:spPr>
        <p:txBody>
          <a:bodyPr/>
          <a:lstStyle/>
          <a:p>
            <a:r>
              <a:rPr lang="fi-FI" sz="2800" b="1" dirty="0" err="1">
                <a:solidFill>
                  <a:schemeClr val="tx1"/>
                </a:solidFill>
              </a:rPr>
              <a:t>low</a:t>
            </a:r>
            <a:r>
              <a:rPr lang="fi-FI" sz="2800" b="1" dirty="0">
                <a:solidFill>
                  <a:schemeClr val="tx1"/>
                </a:solidFill>
              </a:rPr>
              <a:t> </a:t>
            </a:r>
            <a:r>
              <a:rPr lang="fi-FI" sz="2800" b="1" dirty="0" err="1">
                <a:solidFill>
                  <a:schemeClr val="tx1"/>
                </a:solidFill>
              </a:rPr>
              <a:t>key</a:t>
            </a:r>
            <a:r>
              <a:rPr lang="fi-FI" sz="2800" b="1" dirty="0">
                <a:solidFill>
                  <a:schemeClr val="tx1"/>
                </a:solidFill>
              </a:rPr>
              <a:t> -valaistus, hämärä valaistus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→ </a:t>
            </a:r>
            <a:r>
              <a:rPr lang="fi-FI" sz="2800" b="1" dirty="0" err="1">
                <a:solidFill>
                  <a:schemeClr val="tx1"/>
                </a:solidFill>
                <a:latin typeface="Calibri"/>
                <a:cs typeface="Calibri"/>
              </a:rPr>
              <a:t>tavoittena</a:t>
            </a: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i-FI" sz="2800" b="1" dirty="0" err="1">
                <a:solidFill>
                  <a:schemeClr val="tx1"/>
                </a:solidFill>
                <a:latin typeface="Calibri"/>
                <a:cs typeface="Calibri"/>
              </a:rPr>
              <a:t>film</a:t>
            </a: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fi-FI" sz="2800" b="1" dirty="0" err="1">
                <a:solidFill>
                  <a:schemeClr val="tx1"/>
                </a:solidFill>
                <a:latin typeface="Calibri"/>
                <a:cs typeface="Calibri"/>
              </a:rPr>
              <a:t>noir</a:t>
            </a: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 -tyyppinen tummanpuhuvuus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→ tilaa tulkinnalle, salaperäisyydelle, mystiikalle </a:t>
            </a:r>
          </a:p>
          <a:p>
            <a:pPr>
              <a:buNone/>
            </a:pPr>
            <a:r>
              <a:rPr lang="fi-FI" sz="2800" b="1" dirty="0">
                <a:solidFill>
                  <a:schemeClr val="tx1"/>
                </a:solidFill>
                <a:latin typeface="Calibri"/>
                <a:cs typeface="Calibri"/>
              </a:rPr>
              <a:t>→ tunnelman, yksityiskohtien, valon ja varjon leikkien korostuminen</a:t>
            </a:r>
            <a:endParaRPr lang="fi-FI" sz="2800" b="1" dirty="0">
              <a:solidFill>
                <a:schemeClr val="tx1"/>
              </a:solidFill>
            </a:endParaRPr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 descr="valoooo.gif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524000" y="3429000"/>
            <a:ext cx="9144000" cy="306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454288-797A-4198-A759-CAEA6AFD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EEEBA6-92CD-4929-90B0-C7650985F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film.jpg">
            <a:extLst>
              <a:ext uri="{FF2B5EF4-FFF2-40B4-BE49-F238E27FC236}">
                <a16:creationId xmlns:a16="http://schemas.microsoft.com/office/drawing/2014/main" id="{D685E248-F589-498D-B26A-A006C40482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736" y="1066800"/>
            <a:ext cx="13460588" cy="45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34"/>
            <a:ext cx="12192001" cy="694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isällön paikkamerkk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EEFF91-936F-4621-8754-0205EBD3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856640" cy="1066800"/>
          </a:xfrm>
        </p:spPr>
        <p:txBody>
          <a:bodyPr>
            <a:normAutofit fontScale="90000"/>
          </a:bodyPr>
          <a:lstStyle/>
          <a:p>
            <a:r>
              <a:rPr lang="fi-FI" dirty="0"/>
              <a:t>Millaisia vaikutelmia valaistuksen, värimaailman sekä musiikin avulla luodaan kertomuksen henkilöistä (Käsitä tämä laajassa merkityksessä.), miljööstä ja tunnelmasta?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5A5546-E627-4893-9311-FB540F902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89" y="1600200"/>
            <a:ext cx="8689064" cy="4419600"/>
          </a:xfrm>
        </p:spPr>
        <p:txBody>
          <a:bodyPr/>
          <a:lstStyle/>
          <a:p>
            <a:pPr marL="45719" indent="0">
              <a:buNone/>
            </a:pPr>
            <a:r>
              <a:rPr lang="fi-FI" dirty="0">
                <a:hlinkClick r:id="rId2"/>
              </a:rPr>
              <a:t>https://www.youtube.com/watch?v=cGUMxQvy10s</a:t>
            </a:r>
            <a:r>
              <a:rPr lang="fi-FI" dirty="0"/>
              <a:t> </a:t>
            </a:r>
          </a:p>
          <a:p>
            <a:pPr marL="45719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83A568E-6582-4B90-8474-E408B1B1F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098902"/>
            <a:ext cx="8472264" cy="47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23118" y="260648"/>
            <a:ext cx="6516799" cy="648072"/>
          </a:xfrm>
        </p:spPr>
        <p:txBody>
          <a:bodyPr>
            <a:normAutofit/>
          </a:bodyPr>
          <a:lstStyle/>
          <a:p>
            <a:pPr algn="ctr"/>
            <a:r>
              <a:rPr lang="fi-FI" sz="4000" dirty="0"/>
              <a:t>Kameran liike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908720"/>
            <a:ext cx="9144000" cy="3168352"/>
          </a:xfrm>
        </p:spPr>
        <p:txBody>
          <a:bodyPr>
            <a:normAutofit fontScale="92500" lnSpcReduction="10000"/>
          </a:bodyPr>
          <a:lstStyle/>
          <a:p>
            <a:r>
              <a:rPr lang="fi-FI" sz="2400" dirty="0">
                <a:solidFill>
                  <a:schemeClr val="tx1"/>
                </a:solidFill>
                <a:latin typeface="Arial Black" pitchFamily="34" charset="0"/>
              </a:rPr>
              <a:t>Käsivarakuvaus: </a:t>
            </a:r>
            <a:r>
              <a:rPr lang="fi-FI" sz="2400" dirty="0">
                <a:solidFill>
                  <a:schemeClr val="tx1"/>
                </a:solidFill>
                <a:latin typeface="Arial Black" pitchFamily="34" charset="0"/>
                <a:hlinkClick r:id="rId2"/>
              </a:rPr>
              <a:t>https://www.youtube.com/watch?v=IJMDdT24_98</a:t>
            </a:r>
            <a:endParaRPr lang="fi-FI" sz="2400" dirty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fi-FI" sz="2400" dirty="0">
                <a:solidFill>
                  <a:schemeClr val="tx1"/>
                </a:solidFill>
                <a:latin typeface="Arial Black" pitchFamily="34" charset="0"/>
                <a:hlinkClick r:id="rId3"/>
              </a:rPr>
              <a:t>https://www.youtube.com/watch?v=Q0TNbjmJsKs</a:t>
            </a:r>
            <a:r>
              <a:rPr lang="fi-FI" sz="2400" dirty="0">
                <a:solidFill>
                  <a:schemeClr val="tx1"/>
                </a:solidFill>
                <a:latin typeface="Arial Black" pitchFamily="34" charset="0"/>
              </a:rPr>
              <a:t> </a:t>
            </a:r>
          </a:p>
          <a:p>
            <a:pPr lvl="1"/>
            <a:r>
              <a:rPr lang="fi-FI" sz="2400" dirty="0">
                <a:solidFill>
                  <a:schemeClr val="tx1"/>
                </a:solidFill>
                <a:latin typeface="Arial Black" pitchFamily="34" charset="0"/>
              </a:rPr>
              <a:t>kuvaaja ei ole sidottu jalustaan </a:t>
            </a:r>
          </a:p>
          <a:p>
            <a:pPr lvl="1">
              <a:buNone/>
            </a:pPr>
            <a:r>
              <a:rPr lang="fi-FI" sz="2400" dirty="0">
                <a:solidFill>
                  <a:schemeClr val="tx1"/>
                </a:solidFill>
                <a:latin typeface="Arial Black" pitchFamily="34" charset="0"/>
                <a:cs typeface="Calibri"/>
              </a:rPr>
              <a:t>	→ liikkuminen vapaasti tilanteen mukaan </a:t>
            </a:r>
          </a:p>
          <a:p>
            <a:pPr lvl="1">
              <a:buNone/>
            </a:pPr>
            <a:r>
              <a:rPr lang="fi-FI" sz="2400" dirty="0">
                <a:solidFill>
                  <a:schemeClr val="tx1"/>
                </a:solidFill>
                <a:latin typeface="Arial Black" pitchFamily="34" charset="0"/>
                <a:cs typeface="Calibri"/>
              </a:rPr>
              <a:t>	→ </a:t>
            </a:r>
            <a:r>
              <a:rPr lang="fi-FI" sz="2400" dirty="0">
                <a:solidFill>
                  <a:schemeClr val="tx1"/>
                </a:solidFill>
                <a:latin typeface="Arial Black" pitchFamily="34" charset="0"/>
              </a:rPr>
              <a:t>kuvan epävakaus </a:t>
            </a:r>
          </a:p>
          <a:p>
            <a:pPr lvl="1">
              <a:buNone/>
            </a:pPr>
            <a:r>
              <a:rPr lang="fi-FI" sz="2400" dirty="0">
                <a:solidFill>
                  <a:schemeClr val="tx1"/>
                </a:solidFill>
                <a:latin typeface="Arial Black" pitchFamily="34" charset="0"/>
                <a:cs typeface="Calibri"/>
              </a:rPr>
              <a:t>	→ dokumentaarinen vaikutelma, kerronnan aitouden mielikuva</a:t>
            </a:r>
            <a:r>
              <a:rPr lang="fi-FI" sz="2400" dirty="0"/>
              <a:t> </a:t>
            </a:r>
          </a:p>
          <a:p>
            <a:endParaRPr lang="fi-FI" dirty="0"/>
          </a:p>
        </p:txBody>
      </p:sp>
      <p:pic>
        <p:nvPicPr>
          <p:cNvPr id="5" name="Kuva 4" descr="t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4030395"/>
            <a:ext cx="9144000" cy="282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4005064"/>
          </a:xfrm>
        </p:spPr>
        <p:txBody>
          <a:bodyPr>
            <a:normAutofit fontScale="92500" lnSpcReduction="20000"/>
          </a:bodyPr>
          <a:lstStyle/>
          <a:p>
            <a:r>
              <a:rPr lang="fi-FI" dirty="0">
                <a:solidFill>
                  <a:schemeClr val="tx1"/>
                </a:solidFill>
                <a:latin typeface="Arial Black" pitchFamily="34" charset="0"/>
                <a:hlinkClick r:id="rId2"/>
              </a:rPr>
              <a:t>https://www.youtube.com/watch?v=h2c3JZ6X3f8</a:t>
            </a:r>
            <a:r>
              <a:rPr lang="fi-FI" dirty="0">
                <a:solidFill>
                  <a:schemeClr val="tx1"/>
                </a:solidFill>
                <a:latin typeface="Arial Black" pitchFamily="34" charset="0"/>
              </a:rPr>
              <a:t> (2.00)</a:t>
            </a:r>
          </a:p>
          <a:p>
            <a:r>
              <a:rPr lang="fi-FI" dirty="0">
                <a:solidFill>
                  <a:schemeClr val="tx1"/>
                </a:solidFill>
                <a:latin typeface="Arial Black" pitchFamily="34" charset="0"/>
              </a:rPr>
              <a:t>Puhdistus: </a:t>
            </a:r>
            <a:r>
              <a:rPr lang="fi-FI" dirty="0">
                <a:solidFill>
                  <a:schemeClr val="tx1"/>
                </a:solidFill>
                <a:latin typeface="Arial Black" pitchFamily="34" charset="0"/>
                <a:hlinkClick r:id="rId3"/>
              </a:rPr>
              <a:t>https://www.youtube.com/watch?v=wcysYa9ca5k</a:t>
            </a:r>
            <a:r>
              <a:rPr lang="fi-FI" dirty="0">
                <a:solidFill>
                  <a:schemeClr val="tx1"/>
                </a:solidFill>
                <a:latin typeface="Arial Black" pitchFamily="34" charset="0"/>
              </a:rPr>
              <a:t> </a:t>
            </a:r>
          </a:p>
          <a:p>
            <a:r>
              <a:rPr lang="fi-FI" dirty="0">
                <a:solidFill>
                  <a:schemeClr val="tx1"/>
                </a:solidFill>
                <a:latin typeface="Arial Black" pitchFamily="34" charset="0"/>
              </a:rPr>
              <a:t>tunnetilojen ja tapahtumien muutosten välittäminen kameran liikkeen avulla</a:t>
            </a:r>
          </a:p>
          <a:p>
            <a:pPr lvl="1"/>
            <a:r>
              <a:rPr lang="fi-FI" sz="2000" dirty="0">
                <a:solidFill>
                  <a:schemeClr val="tx1"/>
                </a:solidFill>
                <a:latin typeface="Arial Black" pitchFamily="34" charset="0"/>
                <a:cs typeface="Calibri"/>
              </a:rPr>
              <a:t>kohteen seuraaminen, </a:t>
            </a:r>
            <a:r>
              <a:rPr lang="fi-FI" sz="2000" dirty="0">
                <a:solidFill>
                  <a:schemeClr val="tx1"/>
                </a:solidFill>
                <a:latin typeface="Arial Black" pitchFamily="34" charset="0"/>
              </a:rPr>
              <a:t>kameran liikuttaminen konkreettisesti paikasta toiseen kohteen mukana </a:t>
            </a:r>
            <a:r>
              <a:rPr lang="fi-FI" sz="2000" dirty="0">
                <a:solidFill>
                  <a:schemeClr val="tx1"/>
                </a:solidFill>
                <a:latin typeface="Arial Black" pitchFamily="34" charset="0"/>
                <a:cs typeface="Calibri"/>
              </a:rPr>
              <a:t>→ </a:t>
            </a:r>
            <a:r>
              <a:rPr lang="fi-FI" sz="2000" dirty="0">
                <a:solidFill>
                  <a:schemeClr val="tx1"/>
                </a:solidFill>
                <a:latin typeface="Arial Black" pitchFamily="34" charset="0"/>
              </a:rPr>
              <a:t>pidetään liikkuva kohde koko ajan samassa kuvakoossa</a:t>
            </a:r>
          </a:p>
          <a:p>
            <a:pPr lvl="1"/>
            <a:r>
              <a:rPr lang="fi-FI" sz="2000" dirty="0">
                <a:solidFill>
                  <a:schemeClr val="tx1"/>
                </a:solidFill>
                <a:latin typeface="Arial Black" pitchFamily="34" charset="0"/>
              </a:rPr>
              <a:t>lähentäminen kohti kuvauksen kohdetta </a:t>
            </a:r>
            <a:r>
              <a:rPr lang="fi-FI" sz="2000" dirty="0">
                <a:solidFill>
                  <a:schemeClr val="tx1"/>
                </a:solidFill>
                <a:latin typeface="Arial Black" pitchFamily="34" charset="0"/>
                <a:cs typeface="Calibri"/>
              </a:rPr>
              <a:t>→ </a:t>
            </a:r>
            <a:r>
              <a:rPr lang="fi-FI" sz="2000" dirty="0">
                <a:solidFill>
                  <a:schemeClr val="tx1"/>
                </a:solidFill>
                <a:latin typeface="Arial Black" pitchFamily="34" charset="0"/>
              </a:rPr>
              <a:t>esitettävän henkilön merkityksen, sisäisen maailman ja tunteiden korostaminen</a:t>
            </a:r>
          </a:p>
          <a:p>
            <a:pPr lvl="1"/>
            <a:r>
              <a:rPr lang="fi-FI" sz="2000" dirty="0">
                <a:solidFill>
                  <a:schemeClr val="tx1"/>
                </a:solidFill>
                <a:latin typeface="Arial Black" pitchFamily="34" charset="0"/>
              </a:rPr>
              <a:t>kameran loitontaminen, etäännyttäminen kohteesta </a:t>
            </a:r>
            <a:r>
              <a:rPr lang="fi-FI" sz="2000" dirty="0">
                <a:solidFill>
                  <a:schemeClr val="tx1"/>
                </a:solidFill>
                <a:latin typeface="Arial Black" pitchFamily="34" charset="0"/>
                <a:cs typeface="Calibri"/>
              </a:rPr>
              <a:t>→ </a:t>
            </a:r>
            <a:r>
              <a:rPr lang="fi-FI" sz="2000" dirty="0">
                <a:solidFill>
                  <a:schemeClr val="tx1"/>
                </a:solidFill>
                <a:latin typeface="Arial Black" pitchFamily="34" charset="0"/>
              </a:rPr>
              <a:t>kohtauksen intensiivisyyden laskeminen, henkilön merkityksen vähentäminen, ympäristön korostuminen, henkilön yksinäisyyden ja avuttomuuden korostuminen</a:t>
            </a:r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flipV="1">
            <a:off x="2323118" y="404664"/>
            <a:ext cx="6516799" cy="128736"/>
          </a:xfrm>
        </p:spPr>
        <p:txBody>
          <a:bodyPr>
            <a:normAutofit fontScale="90000"/>
          </a:bodyPr>
          <a:lstStyle/>
          <a:p>
            <a:endParaRPr lang="fi-FI" dirty="0"/>
          </a:p>
        </p:txBody>
      </p:sp>
      <p:pic>
        <p:nvPicPr>
          <p:cNvPr id="4" name="Kuva 3" descr="treff.gif"/>
          <p:cNvPicPr>
            <a:picLocks noChangeAspect="1"/>
          </p:cNvPicPr>
          <p:nvPr/>
        </p:nvPicPr>
        <p:blipFill>
          <a:blip r:embed="rId4" cstate="print"/>
          <a:srcRect l="2751" r="1963"/>
          <a:stretch>
            <a:fillRect/>
          </a:stretch>
        </p:blipFill>
        <p:spPr>
          <a:xfrm>
            <a:off x="1271464" y="3736006"/>
            <a:ext cx="9505056" cy="32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65489" y="188640"/>
            <a:ext cx="8689064" cy="648072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Tulkinnan kynnyskäsitteet</a:t>
            </a: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2F66DD49-CF61-4157-ACD5-2E2333BC2AE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15480" y="836712"/>
          <a:ext cx="9001000" cy="602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00">
                  <a:extLst>
                    <a:ext uri="{9D8B030D-6E8A-4147-A177-3AD203B41FA5}">
                      <a16:colId xmlns:a16="http://schemas.microsoft.com/office/drawing/2014/main" val="4147993379"/>
                    </a:ext>
                  </a:extLst>
                </a:gridCol>
                <a:gridCol w="4500500">
                  <a:extLst>
                    <a:ext uri="{9D8B030D-6E8A-4147-A177-3AD203B41FA5}">
                      <a16:colId xmlns:a16="http://schemas.microsoft.com/office/drawing/2014/main" val="2951473655"/>
                    </a:ext>
                  </a:extLst>
                </a:gridCol>
              </a:tblGrid>
              <a:tr h="2862157">
                <a:tc>
                  <a:txBody>
                    <a:bodyPr/>
                    <a:lstStyle/>
                    <a:p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Konteksti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julkaisu- ja aikakausikonteksti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kanavan vaikutus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tekstilaji/genre ja niiden sekoittumiset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erilaiset kynnystekstit (esim. otsikot, prologit, epilogit)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esitiedot esim. tekijästä tai periodista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Konflikti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Minkä ristiriidan, ongelman, konfliktin tai halkeaman teksti nostaa esille?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dirty="0">
                          <a:solidFill>
                            <a:schemeClr val="tx1"/>
                          </a:solidFill>
                        </a:rPr>
                        <a:t>Konfliktin varaan rakentuu tekstin jännite.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494872"/>
                  </a:ext>
                </a:extLst>
              </a:tr>
              <a:tr h="3159131">
                <a:tc>
                  <a:txBody>
                    <a:bodyPr/>
                    <a:lstStyle/>
                    <a:p>
                      <a:r>
                        <a:rPr lang="fi-FI" sz="2000" b="1" dirty="0">
                          <a:solidFill>
                            <a:schemeClr val="tx1"/>
                          </a:solidFill>
                        </a:rPr>
                        <a:t>Kompositio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b="1" dirty="0">
                          <a:solidFill>
                            <a:schemeClr val="tx1"/>
                          </a:solidFill>
                        </a:rPr>
                        <a:t>Tekstissä rakenne, kompositio, joka antaa sille selkärangan.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b="1" dirty="0">
                          <a:solidFill>
                            <a:schemeClr val="tx1"/>
                          </a:solidFill>
                        </a:rPr>
                        <a:t>Rakenne sisältää mm. juonenkulun, aikarakenteen, tyylin ja sävyn muutoksineen, toistot ja vastakohtaiset rakenteet.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b="1" dirty="0"/>
                        <a:t>Kommunikaatio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b="1" dirty="0"/>
                        <a:t>Kuka/mikä tekstissä puhuu, kenelle, mistä näkökulmasta ja miksi?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b="1" dirty="0"/>
                        <a:t>Mitä moodia/väylää pitkin viestintä välittyy ja miten eri moodit/väylät yhdistyvät?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2000" b="1" dirty="0"/>
                        <a:t>Miten kommunikaatiotilanne (esim. dialogi, asennonvaihdokset, näkökulmatekniikka) vaihtuu?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222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Audiovisuaalinen tekstikokonaisuus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524001" y="0"/>
            <a:ext cx="9199873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96752"/>
          </a:xfrm>
        </p:spPr>
        <p:txBody>
          <a:bodyPr>
            <a:normAutofit/>
          </a:bodyPr>
          <a:lstStyle/>
          <a:p>
            <a:r>
              <a:rPr lang="fi-FI" dirty="0">
                <a:hlinkClick r:id="rId2"/>
              </a:rPr>
              <a:t>https://www.youtube.com/watch?v=aaJQ6cP5W4E</a:t>
            </a:r>
            <a:r>
              <a:rPr lang="fi-FI" dirty="0"/>
              <a:t> 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1524000" y="1268760"/>
            <a:ext cx="9144000" cy="4751040"/>
          </a:xfrm>
        </p:spPr>
        <p:txBody>
          <a:bodyPr>
            <a:normAutofit/>
          </a:bodyPr>
          <a:lstStyle/>
          <a:p>
            <a:r>
              <a:rPr lang="fi-FI" sz="2300" b="1" dirty="0">
                <a:solidFill>
                  <a:schemeClr val="tx1"/>
                </a:solidFill>
              </a:rPr>
              <a:t>Kohtaus: yhdessä ympäristössä tapahtuva kokonaisuus, joka koostuu otoksista</a:t>
            </a:r>
          </a:p>
          <a:p>
            <a:r>
              <a:rPr lang="fi-FI" sz="2300" b="1" dirty="0">
                <a:solidFill>
                  <a:schemeClr val="tx1"/>
                </a:solidFill>
              </a:rPr>
              <a:t>Otos: yksittäinen katkeamaton kuvausjakso</a:t>
            </a:r>
          </a:p>
          <a:p>
            <a:r>
              <a:rPr lang="fi-FI" sz="2300" b="1" dirty="0">
                <a:solidFill>
                  <a:schemeClr val="tx1"/>
                </a:solidFill>
              </a:rPr>
              <a:t>Leikkaaminen: muovaa kohtausten ja otosten pituutta sekä vaikuttaa tekstin rytmiin samoin kuin kerrottujen asioiden välisiin suhteisiin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52850"/>
            <a:ext cx="7048500" cy="310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ulukon paikkamerkki 6"/>
          <p:cNvSpPr>
            <a:spLocks noGrp="1"/>
          </p:cNvSpPr>
          <p:nvPr>
            <p:ph type="tbl" idx="1"/>
          </p:nvPr>
        </p:nvSpPr>
        <p:spPr>
          <a:xfrm>
            <a:off x="1919538" y="1340770"/>
            <a:ext cx="7877175" cy="5114925"/>
          </a:xfrm>
        </p:spPr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5360" y="0"/>
            <a:ext cx="10945216" cy="1196751"/>
          </a:xfrm>
        </p:spPr>
        <p:txBody>
          <a:bodyPr>
            <a:noAutofit/>
          </a:bodyPr>
          <a:lstStyle/>
          <a:p>
            <a:pPr algn="ctr"/>
            <a:r>
              <a:rPr lang="fi-FI" sz="3800" dirty="0">
                <a:solidFill>
                  <a:schemeClr val="tx1"/>
                </a:solidFill>
              </a:rPr>
              <a:t>Kuvakoot: tapa ohjata katsojaa tuntemaan, oivaltamaan ja keskittymään olennaiseen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31504" y="1305779"/>
            <a:ext cx="8399971" cy="555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754"/>
          <a:stretch>
            <a:fillRect/>
          </a:stretch>
        </p:blipFill>
        <p:spPr bwMode="auto">
          <a:xfrm>
            <a:off x="1631504" y="710944"/>
            <a:ext cx="8533362" cy="552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7408" y="365128"/>
            <a:ext cx="10369152" cy="1325563"/>
          </a:xfrm>
        </p:spPr>
        <p:txBody>
          <a:bodyPr>
            <a:noAutofit/>
          </a:bodyPr>
          <a:lstStyle/>
          <a:p>
            <a:r>
              <a:rPr lang="fi-FI" sz="2800" dirty="0">
                <a:hlinkClick r:id="rId2"/>
              </a:rPr>
              <a:t>Mikä on Kalevala Korun mainoksen kohderyhmä ja tavoite? Miten nämä pyritään tavoittamaan? Mitä kuvakokoja mainoksessa on hyödynnetty ja  millainen tehtävä niillä on? https://www.youtube.com/watch?v=VndKBvh3ZS4</a:t>
            </a:r>
            <a:r>
              <a:rPr lang="fi-FI" sz="2800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52600"/>
            <a:ext cx="9144000" cy="52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Yrityskontrasti 16 x 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70397_TF02895266" id="{F77D7252-D01B-4CE6-BFB6-B8651D24EF71}" vid="{31816E50-6FDF-4468-BCE8-B7A08CFC516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audiovis</Template>
  <TotalTime>1030</TotalTime>
  <Words>896</Words>
  <Application>Microsoft Office PowerPoint</Application>
  <PresentationFormat>Laajakuva</PresentationFormat>
  <Paragraphs>93</Paragraphs>
  <Slides>46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Franklin Gothic Medium</vt:lpstr>
      <vt:lpstr>Yrityskontrasti 16 x 9</vt:lpstr>
      <vt:lpstr>Audiovisuaalinen tekstikokonaisuus </vt:lpstr>
      <vt:lpstr>Minkälaisen kertomuksen Unicefin mainos kertoo, kenelle se voisi olla suunnattu ja mikä on sen tavoite? Millaisin audiovisuaalisin keinoin tavoitteeseen pyritään? https://www.youtube.com/watch?v=zyPg4e4vqQw </vt:lpstr>
      <vt:lpstr>Audiovisuaaliset kertomukset  </vt:lpstr>
      <vt:lpstr>Audiovisuaalisen tekstin analyysi</vt:lpstr>
      <vt:lpstr>Audiovisuaalinen tekstikokonaisuus</vt:lpstr>
      <vt:lpstr>https://www.youtube.com/watch?v=aaJQ6cP5W4E </vt:lpstr>
      <vt:lpstr>Kuvakoot: tapa ohjata katsojaa tuntemaan, oivaltamaan ja keskittymään olennaiseen</vt:lpstr>
      <vt:lpstr>PowerPoint-esitys</vt:lpstr>
      <vt:lpstr>Mikä on Kalevala Korun mainoksen kohderyhmä ja tavoite? Miten nämä pyritään tavoittamaan? Mitä kuvakokoja mainoksessa on hyödynnetty ja  millainen tehtävä niillä on? https://www.youtube.com/watch?v=VndKBvh3ZS4 </vt:lpstr>
      <vt:lpstr>Kuvakulmat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https://www.youtube.com/watch?v=BwxjyOcyYIM </vt:lpstr>
      <vt:lpstr>Millaisia kuvakokoja ja kuvakulmia havaitsette mainoksessa ja mikä niiden tehtävä on mainoksessa? https://www.youtube.com/watch?v=jsKaX0-soNg  </vt:lpstr>
      <vt:lpstr>Rajaus ja sommittelu</vt:lpstr>
      <vt:lpstr>PowerPoint-esitys</vt:lpstr>
      <vt:lpstr>PowerPoint-esitys</vt:lpstr>
      <vt:lpstr>PowerPoint-esitys</vt:lpstr>
      <vt:lpstr>Tarkennusalueen käyttö</vt:lpstr>
      <vt:lpstr>PowerPoint-esitys</vt:lpstr>
      <vt:lpstr>PowerPoint-esitys</vt:lpstr>
      <vt:lpstr>Millaisia tehtävillä erilaisilla kuvakulmilla sekä rajauksella ja sommittelulla on Arlan mainoksessa? Miten niillä ohjataan katsojan vastaanottoa ja mihin katsojan huomio halutaan kiinnittää?  https://www.youtube.com/watch?v=0imh_g2Fxgc  https://www.youtube.com/watch?v=NRMUbjI3grY  </vt:lpstr>
      <vt:lpstr>Huomiopiste</vt:lpstr>
      <vt:lpstr>https://www.youtube.com/watch?v=Jko5nJaWRjg </vt:lpstr>
      <vt:lpstr>Värit ja valaistus: tuovat miljööstä tai henkilöistä erilaisia puolia esiin ja vaikuttavat tekstin sävyyn ja tunnelmaan</vt:lpstr>
      <vt:lpstr>PowerPoint-esitys</vt:lpstr>
      <vt:lpstr>PowerPoint-esitys</vt:lpstr>
      <vt:lpstr>PowerPoint-esitys</vt:lpstr>
      <vt:lpstr>PowerPoint-esitys</vt:lpstr>
      <vt:lpstr>Millaisia vaikutelmia valaistuksen, värimaailman sekä musiikin avulla luodaan kertomuksen henkilöistä (Käsitä tämä laajassa merkityksessä.), miljööstä ja tunnelmasta?</vt:lpstr>
      <vt:lpstr>Kameran liike</vt:lpstr>
      <vt:lpstr>PowerPoint-esitys</vt:lpstr>
      <vt:lpstr>Tulkinnan kynnyskäsitteet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Audiovisuaalinen tekstikokonaisuus</dc:title>
  <dc:creator>Marianne</dc:creator>
  <cp:lastModifiedBy>Kärkkäinen Marianne</cp:lastModifiedBy>
  <cp:revision>97</cp:revision>
  <dcterms:created xsi:type="dcterms:W3CDTF">2018-04-25T16:42:07Z</dcterms:created>
  <dcterms:modified xsi:type="dcterms:W3CDTF">2020-01-20T17:26:55Z</dcterms:modified>
</cp:coreProperties>
</file>