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5"/>
  </p:notesMasterIdLst>
  <p:sldIdLst>
    <p:sldId id="256" r:id="rId6"/>
    <p:sldId id="260" r:id="rId7"/>
    <p:sldId id="265" r:id="rId8"/>
    <p:sldId id="291" r:id="rId9"/>
    <p:sldId id="292" r:id="rId10"/>
    <p:sldId id="293" r:id="rId11"/>
    <p:sldId id="294" r:id="rId12"/>
    <p:sldId id="295" r:id="rId13"/>
    <p:sldId id="296" r:id="rId14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86" autoAdjust="0"/>
    <p:restoredTop sz="94641" autoAdjust="0"/>
  </p:normalViewPr>
  <p:slideViewPr>
    <p:cSldViewPr>
      <p:cViewPr varScale="1">
        <p:scale>
          <a:sx n="67" d="100"/>
          <a:sy n="67" d="100"/>
        </p:scale>
        <p:origin x="1092" y="6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19326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Forum 2 – Taloustieto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282508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sz="2400" b="1" i="0" dirty="0" smtClean="0">
                <a:solidFill>
                  <a:schemeClr val="accent1"/>
                </a:solidFill>
              </a:rPr>
              <a:t>Koko kurssia koskeva materiaali</a:t>
            </a:r>
            <a:endParaRPr lang="fi-FI" altLang="fi-FI" sz="2400" b="1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74290" y="404664"/>
            <a:ext cx="8134672" cy="914400"/>
          </a:xfrm>
        </p:spPr>
        <p:txBody>
          <a:bodyPr/>
          <a:lstStyle/>
          <a:p>
            <a:r>
              <a:rPr lang="fi-FI" dirty="0" smtClean="0"/>
              <a:t>Kuvion tulkinnan ABCD</a:t>
            </a:r>
            <a:r>
              <a:rPr lang="fi-FI" dirty="0"/>
              <a:t/>
            </a:r>
            <a:br>
              <a:rPr lang="fi-FI" dirty="0"/>
            </a:br>
            <a:endParaRPr lang="fi-FI" alt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655426" y="1350717"/>
            <a:ext cx="7772400" cy="44958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i-FI" altLang="fi-FI" dirty="0" smtClean="0">
                <a:cs typeface="Arial" panose="020B0604020202020204" pitchFamily="34" charset="0"/>
              </a:rPr>
              <a:t>A. Katso </a:t>
            </a:r>
            <a:r>
              <a:rPr lang="fi-FI" altLang="fi-FI" dirty="0">
                <a:cs typeface="Arial" panose="020B0604020202020204" pitchFamily="34" charset="0"/>
              </a:rPr>
              <a:t>otsikkoa, sillä se kertoo mitä talouden ilmiötä tilasto kuvaa.</a:t>
            </a:r>
          </a:p>
          <a:p>
            <a:pPr marL="0" indent="0" eaLnBrk="1" hangingPunct="1">
              <a:buNone/>
            </a:pPr>
            <a:r>
              <a:rPr lang="fi-FI" altLang="fi-FI" dirty="0" smtClean="0">
                <a:cs typeface="Arial" panose="020B0604020202020204" pitchFamily="34" charset="0"/>
              </a:rPr>
              <a:t>B. Tutki</a:t>
            </a:r>
            <a:r>
              <a:rPr lang="fi-FI" altLang="fi-FI" dirty="0">
                <a:cs typeface="Arial" panose="020B0604020202020204" pitchFamily="34" charset="0"/>
              </a:rPr>
              <a:t>, mitkä ovat tilaston muuttujat. Ne ilmenevät usein pysty- ja vaaka-akseleilla.</a:t>
            </a:r>
          </a:p>
          <a:p>
            <a:pPr marL="0" indent="0" eaLnBrk="1" hangingPunct="1">
              <a:buNone/>
            </a:pPr>
            <a:r>
              <a:rPr lang="fi-FI" altLang="fi-FI" dirty="0" smtClean="0">
                <a:cs typeface="Arial" panose="020B0604020202020204" pitchFamily="34" charset="0"/>
              </a:rPr>
              <a:t>C. Etsi </a:t>
            </a:r>
            <a:r>
              <a:rPr lang="fi-FI" altLang="fi-FI" dirty="0">
                <a:cs typeface="Arial" panose="020B0604020202020204" pitchFamily="34" charset="0"/>
              </a:rPr>
              <a:t>tilastosta ensin päähuomio. Sen jälkeen etsi tilastosta muut keskeiset huomiot. Tarkastele etenkin muutoksia (laskut/nousut).</a:t>
            </a:r>
          </a:p>
          <a:p>
            <a:pPr marL="0" indent="0" eaLnBrk="1" hangingPunct="1">
              <a:buNone/>
            </a:pPr>
            <a:r>
              <a:rPr lang="fi-FI" altLang="fi-FI" dirty="0" smtClean="0">
                <a:cs typeface="Arial" panose="020B0604020202020204" pitchFamily="34" charset="0"/>
              </a:rPr>
              <a:t>D. Selvitä</a:t>
            </a:r>
            <a:r>
              <a:rPr lang="fi-FI" altLang="fi-FI" dirty="0">
                <a:cs typeface="Arial" panose="020B0604020202020204" pitchFamily="34" charset="0"/>
              </a:rPr>
              <a:t>, mistä havaitsemasi huomiot johtuvat.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755775"/>
            <a:ext cx="8229600" cy="4214813"/>
          </a:xfrm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06543" y="332656"/>
            <a:ext cx="8134672" cy="914400"/>
          </a:xfrm>
        </p:spPr>
        <p:txBody>
          <a:bodyPr/>
          <a:lstStyle/>
          <a:p>
            <a:r>
              <a:rPr lang="fi-FI" dirty="0" smtClean="0"/>
              <a:t>A. Otsikko</a:t>
            </a:r>
            <a:endParaRPr lang="fi-FI" altLang="fi-FI" dirty="0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 rot="-5400000">
            <a:off x="1683162" y="396143"/>
            <a:ext cx="881138" cy="36004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04671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755775"/>
            <a:ext cx="8229600" cy="4214813"/>
          </a:xfrm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06543" y="332656"/>
            <a:ext cx="8134672" cy="914400"/>
          </a:xfrm>
        </p:spPr>
        <p:txBody>
          <a:bodyPr/>
          <a:lstStyle/>
          <a:p>
            <a:r>
              <a:rPr lang="fi-FI" dirty="0" smtClean="0"/>
              <a:t>B. Muuttujat</a:t>
            </a:r>
            <a:endParaRPr lang="fi-FI" altLang="fi-FI" dirty="0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 rot="-5400000">
            <a:off x="4198267" y="1488133"/>
            <a:ext cx="881138" cy="8363272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 rot="16200000">
            <a:off x="-1208955" y="3389857"/>
            <a:ext cx="3929063" cy="864096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i-FI" altLang="fi-FI" sz="1800" i="0" smtClean="0">
              <a:solidFill>
                <a:prstClr val="black"/>
              </a:solidFill>
              <a:latin typeface="Calibri" panose="020F0502020204030204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9477521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755775"/>
            <a:ext cx="8229600" cy="4214813"/>
          </a:xfrm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06543" y="332656"/>
            <a:ext cx="8134672" cy="914400"/>
          </a:xfrm>
        </p:spPr>
        <p:txBody>
          <a:bodyPr/>
          <a:lstStyle/>
          <a:p>
            <a:r>
              <a:rPr lang="fi-FI" altLang="fi-FI" dirty="0" smtClean="0"/>
              <a:t>C. Päähuomio</a:t>
            </a:r>
            <a:br>
              <a:rPr lang="fi-FI" altLang="fi-FI" dirty="0" smtClean="0"/>
            </a:br>
            <a:r>
              <a:rPr lang="fi-FI" altLang="fi-FI" sz="2000" b="0" dirty="0" smtClean="0"/>
              <a:t>Bkt on kasvanut, lukuun ottamatta vuosia 1991-93 ja 2009.</a:t>
            </a:r>
            <a:endParaRPr lang="fi-FI" altLang="fi-FI" sz="2000" dirty="0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 rot="-5400000">
            <a:off x="4198267" y="1488133"/>
            <a:ext cx="881138" cy="8363272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i-FI" altLang="fi-FI">
              <a:latin typeface="Calibri" panose="020F0502020204030204" pitchFamily="34" charset="0"/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 rot="16200000">
            <a:off x="-1208955" y="3389857"/>
            <a:ext cx="3929063" cy="864096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i-FI" altLang="fi-FI" sz="1800" i="0" smtClean="0">
              <a:solidFill>
                <a:prstClr val="black"/>
              </a:solidFill>
              <a:latin typeface="Calibri" panose="020F0502020204030204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3438781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484784"/>
            <a:ext cx="8229600" cy="4214813"/>
          </a:xfrm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52128" y="379512"/>
            <a:ext cx="8134672" cy="1120676"/>
          </a:xfrm>
        </p:spPr>
        <p:txBody>
          <a:bodyPr/>
          <a:lstStyle/>
          <a:p>
            <a:r>
              <a:rPr lang="fi-FI" altLang="fi-FI" dirty="0"/>
              <a:t>D</a:t>
            </a:r>
            <a:r>
              <a:rPr lang="fi-FI" altLang="fi-FI" dirty="0" smtClean="0"/>
              <a:t>. Muut huomiot</a:t>
            </a:r>
            <a:br>
              <a:rPr lang="fi-FI" altLang="fi-FI" dirty="0" smtClean="0"/>
            </a:br>
            <a:r>
              <a:rPr lang="fi-FI" altLang="fi-FI" sz="2000" b="0" dirty="0" smtClean="0"/>
              <a:t>Talous kasvoi 1980-luvulla voimakkaasti.</a:t>
            </a:r>
            <a:br>
              <a:rPr lang="fi-FI" altLang="fi-FI" sz="2000" b="0" dirty="0" smtClean="0"/>
            </a:br>
            <a:r>
              <a:rPr lang="fi-FI" altLang="fi-FI" sz="2000" b="0" dirty="0" smtClean="0"/>
              <a:t>1990-luvun alussa talous laski kolmena vuotena peräkkäin.</a:t>
            </a:r>
            <a:endParaRPr lang="fi-FI" altLang="fi-FI" sz="2000" dirty="0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 rot="16200000">
            <a:off x="3262008" y="3802888"/>
            <a:ext cx="2619984" cy="864096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i-FI" altLang="fi-FI" sz="1800" i="0" smtClean="0">
              <a:solidFill>
                <a:prstClr val="black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 flipV="1">
            <a:off x="2267744" y="2348880"/>
            <a:ext cx="1728192" cy="72008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537899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700808"/>
            <a:ext cx="8229600" cy="4214813"/>
          </a:xfrm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52128" y="475506"/>
            <a:ext cx="8134672" cy="1120676"/>
          </a:xfrm>
        </p:spPr>
        <p:txBody>
          <a:bodyPr/>
          <a:lstStyle/>
          <a:p>
            <a:r>
              <a:rPr lang="fi-FI" altLang="fi-FI" dirty="0"/>
              <a:t>D</a:t>
            </a:r>
            <a:r>
              <a:rPr lang="fi-FI" altLang="fi-FI" dirty="0" smtClean="0"/>
              <a:t>. Muut huomiot</a:t>
            </a:r>
            <a:br>
              <a:rPr lang="fi-FI" altLang="fi-FI" dirty="0" smtClean="0"/>
            </a:br>
            <a:r>
              <a:rPr lang="fi-FI" altLang="fi-FI" sz="2000" b="0" dirty="0" smtClean="0"/>
              <a:t>Laman jälkeen talouskasvu oli voimakasta.</a:t>
            </a:r>
            <a:br>
              <a:rPr lang="fi-FI" altLang="fi-FI" sz="2000" b="0" dirty="0" smtClean="0"/>
            </a:br>
            <a:r>
              <a:rPr lang="fi-FI" altLang="fi-FI" sz="2000" b="0" dirty="0" smtClean="0"/>
              <a:t>2000-luvun alussa talouden kasvu heikkeni, mutta lähti voimakkaaseen kasvuun vuonna 2004.</a:t>
            </a:r>
            <a:endParaRPr lang="fi-FI" altLang="fi-FI" sz="2000" dirty="0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 rot="19287788">
            <a:off x="5994895" y="2830317"/>
            <a:ext cx="2181262" cy="1034801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i-FI" altLang="fi-FI" sz="1800" i="0" smtClean="0">
              <a:solidFill>
                <a:prstClr val="black"/>
              </a:solidFill>
              <a:latin typeface="Calibri" panose="020F0502020204030204" pitchFamily="34" charset="0"/>
              <a:ea typeface="+mn-ea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 flipV="1">
            <a:off x="4355976" y="2564904"/>
            <a:ext cx="1224136" cy="72008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046401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3039" y="1589789"/>
            <a:ext cx="8229600" cy="4214813"/>
          </a:xfrm>
        </p:spPr>
      </p:pic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552128" y="475506"/>
            <a:ext cx="8134672" cy="1120676"/>
          </a:xfrm>
        </p:spPr>
        <p:txBody>
          <a:bodyPr/>
          <a:lstStyle/>
          <a:p>
            <a:r>
              <a:rPr lang="fi-FI" altLang="fi-FI" dirty="0"/>
              <a:t>D</a:t>
            </a:r>
            <a:r>
              <a:rPr lang="fi-FI" altLang="fi-FI" dirty="0" smtClean="0"/>
              <a:t>. Muut huomiot</a:t>
            </a:r>
            <a:br>
              <a:rPr lang="fi-FI" altLang="fi-FI" dirty="0" smtClean="0"/>
            </a:br>
            <a:r>
              <a:rPr lang="fi-FI" altLang="fi-FI" sz="2000" b="0" dirty="0" smtClean="0"/>
              <a:t>Vuonna 2008 Suomen talouden kasvu hidastui ja vuonna 2009 se supistui voimakkaasti.</a:t>
            </a:r>
            <a:endParaRPr lang="fi-FI" altLang="fi-FI" sz="2000" dirty="0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 rot="16200000">
            <a:off x="7074140" y="3915766"/>
            <a:ext cx="2152349" cy="1034801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fi-FI" altLang="fi-FI" sz="1800" i="0" smtClean="0">
              <a:solidFill>
                <a:prstClr val="black"/>
              </a:solidFill>
              <a:latin typeface="Calibri" panose="020F0502020204030204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05391590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655426" y="1350717"/>
            <a:ext cx="7772400" cy="4495800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i-FI" altLang="fi-FI" b="1" dirty="0" smtClean="0">
                <a:cs typeface="Arial" panose="020B0604020202020204" pitchFamily="34" charset="0"/>
              </a:rPr>
              <a:t>Tehtävä</a:t>
            </a:r>
          </a:p>
          <a:p>
            <a:pPr marL="0" indent="0" eaLnBrk="1" hangingPunct="1">
              <a:buNone/>
            </a:pPr>
            <a:endParaRPr lang="fi-FI" altLang="fi-FI" dirty="0">
              <a:cs typeface="Arial" panose="020B0604020202020204" pitchFamily="34" charset="0"/>
            </a:endParaRPr>
          </a:p>
          <a:p>
            <a:pPr marL="457200" indent="-457200" eaLnBrk="1" hangingPunct="1">
              <a:buAutoNum type="arabicPeriod"/>
            </a:pPr>
            <a:r>
              <a:rPr lang="fi-FI" altLang="fi-FI" dirty="0" smtClean="0">
                <a:cs typeface="Arial" panose="020B0604020202020204" pitchFamily="34" charset="0"/>
              </a:rPr>
              <a:t>Valitse yksi tuore tilasto.</a:t>
            </a:r>
          </a:p>
          <a:p>
            <a:pPr marL="457200" indent="-457200" eaLnBrk="1" hangingPunct="1">
              <a:buAutoNum type="arabicPeriod"/>
            </a:pPr>
            <a:r>
              <a:rPr lang="fi-FI" dirty="0"/>
              <a:t>Avaa se tämän esityksen mallin mukaan. Tuo esiin, mitä ilmiötä tilasto kuvaa ja mitä tietoja </a:t>
            </a:r>
            <a:r>
              <a:rPr lang="fi-FI"/>
              <a:t>se </a:t>
            </a:r>
            <a:r>
              <a:rPr lang="fi-FI" smtClean="0"/>
              <a:t>ilmiöstä </a:t>
            </a:r>
            <a:r>
              <a:rPr lang="fi-FI" dirty="0"/>
              <a:t>antaa.</a:t>
            </a:r>
            <a:endParaRPr lang="fi-FI" altLang="fi-FI" dirty="0" smtClean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fi-FI" altLang="fi-FI" dirty="0" smtClean="0">
              <a:cs typeface="Arial" panose="020B0604020202020204" pitchFamily="34" charset="0"/>
            </a:endParaRP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581308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C69D417-8C22-437C-8803-F9A9448B1813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www.w3.org/XML/1998/namespace"/>
    <ds:schemaRef ds:uri="http://purl.org/dc/terms/"/>
    <ds:schemaRef ds:uri="4FD2DD6E-41AC-4D3A-A8B5-1111DEEF208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2585</TotalTime>
  <Words>116</Words>
  <Application>Microsoft Office PowerPoint</Application>
  <PresentationFormat>On-screen Show (4:3)</PresentationFormat>
  <Paragraphs>19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MS PGothic</vt:lpstr>
      <vt:lpstr>MS PGothic</vt:lpstr>
      <vt:lpstr>Arial</vt:lpstr>
      <vt:lpstr>Calibri</vt:lpstr>
      <vt:lpstr>Geneva</vt:lpstr>
      <vt:lpstr>Lucida Grande</vt:lpstr>
      <vt:lpstr>Verdana</vt:lpstr>
      <vt:lpstr>Blank Presentation</vt:lpstr>
      <vt:lpstr>PowerPoint Presentation</vt:lpstr>
      <vt:lpstr>Kuvion tulkinnan ABCD </vt:lpstr>
      <vt:lpstr>A. Otsikko</vt:lpstr>
      <vt:lpstr>B. Muuttujat</vt:lpstr>
      <vt:lpstr>C. Päähuomio Bkt on kasvanut, lukuun ottamatta vuosia 1991-93 ja 2009.</vt:lpstr>
      <vt:lpstr>D. Muut huomiot Talous kasvoi 1980-luvulla voimakkaasti. 1990-luvun alussa talous laski kolmena vuotena peräkkäin.</vt:lpstr>
      <vt:lpstr>D. Muut huomiot Laman jälkeen talouskasvu oli voimakasta. 2000-luvun alussa talouden kasvu heikkeni, mutta lähti voimakkaaseen kasvuun vuonna 2004.</vt:lpstr>
      <vt:lpstr>D. Muut huomiot Vuonna 2008 Suomen talouden kasvu hidastui ja vuonna 2009 se supistui voimakkaasti.</vt:lpstr>
      <vt:lpstr>PowerPoint Presentation</vt:lpstr>
    </vt:vector>
  </TitlesOfParts>
  <Company>Venla Koski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Minna</cp:lastModifiedBy>
  <cp:revision>84</cp:revision>
  <dcterms:created xsi:type="dcterms:W3CDTF">2010-04-19T08:09:13Z</dcterms:created>
  <dcterms:modified xsi:type="dcterms:W3CDTF">2021-02-15T17:35:15Z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