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embeddedFontLst>
    <p:embeddedFont>
      <p:font typeface="Merriweather Sans" panose="020B0604020202020204" charset="0"/>
      <p:italic r:id="rId12"/>
      <p:boldItalic r:id="rId13"/>
    </p:embeddedFont>
    <p:embeddedFont>
      <p:font typeface="Verdana" panose="020B0604030504040204" pitchFamily="34" charset="0"/>
      <p:regular r:id="rId14"/>
      <p:bold r:id="rId15"/>
      <p:italic r:id="rId16"/>
      <p:boldItalic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09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Merriweather Sans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198475101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Merriweather Sans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Merriweather Sans"/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16571576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Merriweather Sans"/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93" name="Shape 93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fi-FI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fld>
            <a:endParaRPr lang="fi-FI"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423655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Merriweather Sans"/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93" name="Shape 93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fi-FI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</a:t>
            </a:fld>
            <a:endParaRPr lang="fi-FI"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613166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Merriweather Sans"/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93" name="Shape 93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fi-FI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4</a:t>
            </a:fld>
            <a:endParaRPr lang="fi-FI"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282679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Merriweather Sans"/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93" name="Shape 93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fi-FI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</a:t>
            </a:fld>
            <a:endParaRPr lang="fi-FI"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929320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Merriweather Sans"/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93" name="Shape 93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fi-FI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6</a:t>
            </a:fld>
            <a:endParaRPr lang="fi-FI"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995734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Merriweather Sans"/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93" name="Shape 93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fi-FI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7</a:t>
            </a:fld>
            <a:endParaRPr lang="fi-FI"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989187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Merriweather Sans"/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93" name="Shape 93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fi-FI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8</a:t>
            </a:fld>
            <a:endParaRPr lang="fi-FI"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802384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Merriweather Sans"/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93" name="Shape 93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fi-FI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9</a:t>
            </a:fld>
            <a:endParaRPr lang="fi-FI"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447172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Merriweather Sans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 rot="5400000">
            <a:off x="2324099" y="-38100"/>
            <a:ext cx="4495800" cy="7772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889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5715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Merriweather Sans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 rot="5400000">
            <a:off x="4552949" y="2190750"/>
            <a:ext cx="5867400" cy="1943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 rot="5400000">
            <a:off x="590548" y="323850"/>
            <a:ext cx="5867400" cy="5676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889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5715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Merriweather Sans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889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5715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Merriweather Sans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Merriweather Sans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4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Merriweather Sans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3809998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127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190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3809998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127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190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Merriweather Sans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381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31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3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3" cy="39512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381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31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Merriweather Sans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Merriweather Sans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635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698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762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Merriweather Sans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Merriweather Sans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-12000" y="-9000"/>
            <a:ext cx="9167999" cy="6876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889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5715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/>
          <p:nvPr/>
        </p:nvSpPr>
        <p:spPr>
          <a:xfrm>
            <a:off x="228600" y="6453335"/>
            <a:ext cx="3429000" cy="27699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1200" b="0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Forum 1 – Suomalainen yhteiskunta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Shape 8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2000" y="-9000"/>
            <a:ext cx="9167999" cy="68760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Shape 89"/>
          <p:cNvSpPr txBox="1"/>
          <p:nvPr/>
        </p:nvSpPr>
        <p:spPr>
          <a:xfrm>
            <a:off x="4267200" y="1981200"/>
            <a:ext cx="2607300" cy="1534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Luku </a:t>
            </a:r>
            <a:r>
              <a:rPr lang="fi-FI" sz="2400" dirty="0" smtClean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6</a:t>
            </a:r>
            <a:endParaRPr lang="fi-FI" sz="2400" dirty="0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Verdana"/>
              <a:buNone/>
            </a:pPr>
            <a:endParaRPr sz="2400" dirty="0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rtl="0">
              <a:spcBef>
                <a:spcPts val="0"/>
              </a:spcBef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1" dirty="0" smtClean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Suomi vanhenee</a:t>
            </a:r>
            <a:endParaRPr lang="fi-FI" sz="2400" b="1" dirty="0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buClr>
                <a:schemeClr val="dk1"/>
              </a:buClr>
              <a:buSzPct val="25000"/>
            </a:pPr>
            <a:r>
              <a:rPr lang="fi-FI" dirty="0"/>
              <a:t>Mikä on väestöllinen huoltosuhde?</a:t>
            </a:r>
            <a:endParaRPr lang="fi-FI" dirty="0">
              <a:solidFill>
                <a:schemeClr val="dk1"/>
              </a:solidFill>
            </a:endParaRP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4456" y="1576889"/>
            <a:ext cx="5275088" cy="403243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buClr>
                <a:schemeClr val="dk1"/>
              </a:buClr>
              <a:buSzPct val="25000"/>
            </a:pPr>
            <a:r>
              <a:rPr lang="fi-FI" dirty="0"/>
              <a:t>V</a:t>
            </a:r>
            <a:r>
              <a:rPr lang="fi-FI" dirty="0" smtClean="0"/>
              <a:t>äestöllinen huoltosuhde</a:t>
            </a:r>
            <a:endParaRPr lang="fi-FI" dirty="0">
              <a:solidFill>
                <a:schemeClr val="dk1"/>
              </a:solidFill>
            </a:endParaRP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4224" y="1569494"/>
            <a:ext cx="5177643" cy="3957944"/>
          </a:xfrm>
          <a:prstGeom prst="rect">
            <a:avLst/>
          </a:prstGeom>
        </p:spPr>
      </p:pic>
      <p:sp>
        <p:nvSpPr>
          <p:cNvPr id="2" name="Suorakulmio 1"/>
          <p:cNvSpPr/>
          <p:nvPr/>
        </p:nvSpPr>
        <p:spPr>
          <a:xfrm>
            <a:off x="489704" y="2006220"/>
            <a:ext cx="323452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•</a:t>
            </a:r>
            <a:r>
              <a:rPr lang="fi-FI" sz="2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Väestöllinen huoltosuhde </a:t>
            </a:r>
          </a:p>
          <a:p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kertoo, kuinka monta</a:t>
            </a:r>
          </a:p>
          <a:p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lasta ja eläkeikäistä on</a:t>
            </a:r>
          </a:p>
          <a:p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100 työikäistä kohden.</a:t>
            </a:r>
          </a:p>
          <a:p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• Luku ke</a:t>
            </a:r>
            <a:r>
              <a:rPr lang="fi-FI" sz="2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rtoo siis</a:t>
            </a:r>
            <a:endParaRPr lang="fi-FI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fi-FI" sz="2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ikärakenteesta.</a:t>
            </a:r>
            <a:endParaRPr lang="fi-FI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7824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buClr>
                <a:schemeClr val="dk1"/>
              </a:buClr>
              <a:buSzPct val="25000"/>
            </a:pPr>
            <a:r>
              <a:rPr lang="fi-FI" dirty="0" smtClean="0"/>
              <a:t>Mitä kuvio kertoo ikärakenteen muutoksista?</a:t>
            </a:r>
            <a:endParaRPr lang="fi-FI" dirty="0">
              <a:solidFill>
                <a:schemeClr val="dk1"/>
              </a:solidFill>
            </a:endParaRP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4456" y="1576889"/>
            <a:ext cx="5275088" cy="4032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3516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buClr>
                <a:schemeClr val="dk1"/>
              </a:buClr>
              <a:buSzPct val="25000"/>
            </a:pPr>
            <a:r>
              <a:rPr lang="fi-FI" dirty="0" smtClean="0"/>
              <a:t>Kuvion pääsanoma</a:t>
            </a:r>
            <a:endParaRPr lang="fi-FI" dirty="0">
              <a:solidFill>
                <a:schemeClr val="dk1"/>
              </a:solidFill>
            </a:endParaRP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4224" y="1569494"/>
            <a:ext cx="5177643" cy="3957944"/>
          </a:xfrm>
          <a:prstGeom prst="rect">
            <a:avLst/>
          </a:prstGeom>
        </p:spPr>
      </p:pic>
      <p:sp>
        <p:nvSpPr>
          <p:cNvPr id="2" name="Suorakulmio 1"/>
          <p:cNvSpPr/>
          <p:nvPr/>
        </p:nvSpPr>
        <p:spPr>
          <a:xfrm>
            <a:off x="489704" y="2006220"/>
            <a:ext cx="323452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•</a:t>
            </a:r>
            <a:r>
              <a:rPr lang="fi-FI" sz="2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Suomi vanhenee.</a:t>
            </a:r>
          </a:p>
          <a:p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• Esimerkiksi vuonna 1912 oli noin 60  alle 15-vuotiasta sataa työikäistä kohden.</a:t>
            </a:r>
          </a:p>
          <a:p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• Vastaavasti vuonna 2060 suhde on </a:t>
            </a:r>
            <a:r>
              <a:rPr lang="fi-FI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arvion mukaan </a:t>
            </a:r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28/100</a:t>
            </a:r>
            <a:r>
              <a:rPr lang="fi-FI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58574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buClr>
                <a:schemeClr val="dk1"/>
              </a:buClr>
              <a:buSzPct val="25000"/>
            </a:pPr>
            <a:r>
              <a:rPr lang="fi-FI" dirty="0" smtClean="0"/>
              <a:t>Suomi vanhenee</a:t>
            </a:r>
            <a:endParaRPr lang="fi-FI" dirty="0">
              <a:solidFill>
                <a:schemeClr val="dk1"/>
              </a:solidFill>
            </a:endParaRP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4224" y="1569494"/>
            <a:ext cx="5177643" cy="3957944"/>
          </a:xfrm>
          <a:prstGeom prst="rect">
            <a:avLst/>
          </a:prstGeom>
        </p:spPr>
      </p:pic>
      <p:sp>
        <p:nvSpPr>
          <p:cNvPr id="2" name="Suorakulmio 1"/>
          <p:cNvSpPr/>
          <p:nvPr/>
        </p:nvSpPr>
        <p:spPr>
          <a:xfrm>
            <a:off x="489704" y="2006220"/>
            <a:ext cx="323452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•</a:t>
            </a:r>
            <a:r>
              <a:rPr lang="fi-FI" sz="2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Vuonna 1912 oli noin </a:t>
            </a:r>
            <a:r>
              <a:rPr lang="fi-FI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kymmenen </a:t>
            </a:r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yli 65-vuotiasta sataa työikäistä kohden.</a:t>
            </a:r>
          </a:p>
          <a:p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• Vastaavasti vuonna 2060 suhde on yli 50.</a:t>
            </a:r>
          </a:p>
        </p:txBody>
      </p:sp>
    </p:spTree>
    <p:extLst>
      <p:ext uri="{BB962C8B-B14F-4D97-AF65-F5344CB8AC3E}">
        <p14:creationId xmlns:p14="http://schemas.microsoft.com/office/powerpoint/2010/main" val="3258517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buClr>
                <a:schemeClr val="dk1"/>
              </a:buClr>
              <a:buSzPct val="25000"/>
            </a:pPr>
            <a:r>
              <a:rPr lang="fi-FI" dirty="0" smtClean="0"/>
              <a:t>Mistä kehitys johtuu?</a:t>
            </a:r>
            <a:endParaRPr lang="fi-FI" dirty="0">
              <a:solidFill>
                <a:schemeClr val="dk1"/>
              </a:solidFill>
            </a:endParaRP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4224" y="1569494"/>
            <a:ext cx="5177643" cy="3957944"/>
          </a:xfrm>
          <a:prstGeom prst="rect">
            <a:avLst/>
          </a:prstGeom>
        </p:spPr>
      </p:pic>
      <p:sp>
        <p:nvSpPr>
          <p:cNvPr id="2" name="Suorakulmio 1"/>
          <p:cNvSpPr/>
          <p:nvPr/>
        </p:nvSpPr>
        <p:spPr>
          <a:xfrm>
            <a:off x="489704" y="2006220"/>
            <a:ext cx="323452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•</a:t>
            </a:r>
            <a:r>
              <a:rPr lang="fi-FI" sz="2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Kehitys johtuu suurten ikäluokkien vanhenemisesta, syntyvyyden laskusta (suuret ikäluokat synnyttivät pienet ikäluokat) ja eliniän pitenemisestä.</a:t>
            </a:r>
          </a:p>
        </p:txBody>
      </p:sp>
    </p:spTree>
    <p:extLst>
      <p:ext uri="{BB962C8B-B14F-4D97-AF65-F5344CB8AC3E}">
        <p14:creationId xmlns:p14="http://schemas.microsoft.com/office/powerpoint/2010/main" val="280331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489704" y="228600"/>
            <a:ext cx="8190272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buClr>
                <a:schemeClr val="dk1"/>
              </a:buClr>
              <a:buSzPct val="25000"/>
            </a:pPr>
            <a:r>
              <a:rPr lang="fi-FI" dirty="0" smtClean="0"/>
              <a:t>Miten väestön vanheneminen vaikuttaa suomalaiseen </a:t>
            </a:r>
            <a:r>
              <a:rPr lang="fi-FI" dirty="0"/>
              <a:t>yhteiskuntaan? </a:t>
            </a: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7395" y="1326908"/>
            <a:ext cx="5854889" cy="4475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3166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489704" y="228600"/>
            <a:ext cx="8176624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buClr>
                <a:schemeClr val="dk1"/>
              </a:buClr>
              <a:buSzPct val="25000"/>
            </a:pPr>
            <a:r>
              <a:rPr lang="fi-FI" dirty="0"/>
              <a:t>Miten väestön vanheneminen vaikuttaa suomalaiseen yhteiskuntaan? </a:t>
            </a:r>
            <a:endParaRPr lang="fi-FI" dirty="0">
              <a:solidFill>
                <a:schemeClr val="dk1"/>
              </a:solidFill>
            </a:endParaRP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3933" y="2006221"/>
            <a:ext cx="4124285" cy="3152726"/>
          </a:xfrm>
          <a:prstGeom prst="rect">
            <a:avLst/>
          </a:prstGeom>
        </p:spPr>
      </p:pic>
      <p:sp>
        <p:nvSpPr>
          <p:cNvPr id="2" name="Suorakulmio 1"/>
          <p:cNvSpPr/>
          <p:nvPr/>
        </p:nvSpPr>
        <p:spPr>
          <a:xfrm>
            <a:off x="489704" y="1323832"/>
            <a:ext cx="4274229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Iäkkäiden </a:t>
            </a:r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hoitokulut kasvavat.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Palveluita on osattava suunnitella etukäteen.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Iäkkäille palveluja tarjoavien yritysten määrä kasvaa.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Eläkemenot nousevat.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Työikäisten määrä suhteellisesti pienenee.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Menojen kasvu luo uhan: ei tiedetä, pystytäänkö </a:t>
            </a:r>
            <a:r>
              <a:rPr lang="fi-FI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hyvinvointipalvelut </a:t>
            </a:r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säilyttämään.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Poliittinen vaikutus: eläkeläiset ovat suuri äänestäjäryhmä.</a:t>
            </a:r>
          </a:p>
        </p:txBody>
      </p:sp>
    </p:spTree>
    <p:extLst>
      <p:ext uri="{BB962C8B-B14F-4D97-AF65-F5344CB8AC3E}">
        <p14:creationId xmlns:p14="http://schemas.microsoft.com/office/powerpoint/2010/main" val="2043817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182</Words>
  <Application>Microsoft Office PowerPoint</Application>
  <PresentationFormat>On-screen Show (4:3)</PresentationFormat>
  <Paragraphs>40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Merriweather Sans</vt:lpstr>
      <vt:lpstr>Verdana</vt:lpstr>
      <vt:lpstr>Blank Presentation</vt:lpstr>
      <vt:lpstr>PowerPoint Presentation</vt:lpstr>
      <vt:lpstr>Mikä on väestöllinen huoltosuhde?</vt:lpstr>
      <vt:lpstr>Väestöllinen huoltosuhde</vt:lpstr>
      <vt:lpstr>Mitä kuvio kertoo ikärakenteen muutoksista?</vt:lpstr>
      <vt:lpstr>Kuvion pääsanoma</vt:lpstr>
      <vt:lpstr>Suomi vanhenee</vt:lpstr>
      <vt:lpstr>Mistä kehitys johtuu?</vt:lpstr>
      <vt:lpstr>Miten väestön vanheneminen vaikuttaa suomalaiseen yhteiskuntaan? </vt:lpstr>
      <vt:lpstr>Miten väestön vanheneminen vaikuttaa suomalaiseen yhteiskuntaan?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Minna</dc:creator>
  <cp:lastModifiedBy>Minna</cp:lastModifiedBy>
  <cp:revision>6</cp:revision>
  <dcterms:modified xsi:type="dcterms:W3CDTF">2020-11-24T07:03:05Z</dcterms:modified>
</cp:coreProperties>
</file>