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73" r:id="rId5"/>
    <p:sldId id="259" r:id="rId6"/>
    <p:sldId id="260" r:id="rId7"/>
    <p:sldId id="263" r:id="rId8"/>
    <p:sldId id="284" r:id="rId9"/>
    <p:sldId id="272" r:id="rId10"/>
    <p:sldId id="261" r:id="rId11"/>
    <p:sldId id="276" r:id="rId12"/>
    <p:sldId id="283" r:id="rId13"/>
    <p:sldId id="262" r:id="rId14"/>
    <p:sldId id="277" r:id="rId15"/>
    <p:sldId id="278" r:id="rId16"/>
    <p:sldId id="279" r:id="rId17"/>
    <p:sldId id="275" r:id="rId18"/>
    <p:sldId id="270" r:id="rId19"/>
    <p:sldId id="264" r:id="rId20"/>
    <p:sldId id="266" r:id="rId21"/>
    <p:sldId id="267" r:id="rId22"/>
    <p:sldId id="282" r:id="rId23"/>
    <p:sldId id="281" r:id="rId24"/>
    <p:sldId id="280" r:id="rId25"/>
    <p:sldId id="285" r:id="rId26"/>
    <p:sldId id="268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6AE116-0273-418C-8C24-781DCA3706C7}" v="3" dt="2024-09-19T07:42:45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52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85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941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844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739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53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798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69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89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71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192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0B2E-7F93-46C5-A352-1AF0972C9816}" type="datetimeFigureOut">
              <a:rPr lang="fi-FI" smtClean="0"/>
              <a:t>28.4.2025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478F-98D0-4E9B-A171-DB3C136591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67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viitasaari/lukio/pt/kaytannon-asioita-linjalaisill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hotos.google.com/share/AF1QipPxVMTFx52KF5ZOYll3hXKoOZC0hvTBJKQ7cHfhq4QY3QDTVwxVsrFAYfnnFpcWGA?pli=1&amp;key=Yk10c3JYcldLRlM4RGtZM0NLWkZfQ3NsRlJNM2tB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0337" y="492113"/>
            <a:ext cx="3856229" cy="37141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 err="1"/>
              <a:t>Viitasaaren</a:t>
            </a:r>
            <a:r>
              <a:rPr lang="en-US" sz="4200" dirty="0"/>
              <a:t> </a:t>
            </a:r>
            <a:r>
              <a:rPr lang="en-US" sz="4200" dirty="0" err="1"/>
              <a:t>lukion</a:t>
            </a:r>
            <a:br>
              <a:rPr lang="en-US" sz="4200" dirty="0"/>
            </a:br>
            <a:r>
              <a:rPr lang="en-US" sz="4200" dirty="0" err="1"/>
              <a:t>Pelastus</a:t>
            </a:r>
            <a:r>
              <a:rPr lang="en-US" sz="4200" dirty="0"/>
              <a:t>- ja </a:t>
            </a:r>
            <a:r>
              <a:rPr lang="en-US" sz="4200" dirty="0" err="1"/>
              <a:t>turvallisuuslinja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 err="1"/>
              <a:t>Esittely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777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2"/>
          <a:srcRect r="4" b="8885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87CE1FF-A8CB-86AC-9DE0-A47DB631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339" r="5" b="24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rcRect l="35335" r="47317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rcRect r="12160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rcRect t="9821" r="-1" b="34205"/>
          <a:stretch/>
        </p:blipFill>
        <p:spPr>
          <a:xfrm flipH="1"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48" name="Rectangle 3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E2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fi-FI" sz="1800" b="1">
                <a:solidFill>
                  <a:srgbClr val="FFFFFF"/>
                </a:solidFill>
              </a:rPr>
              <a:t>PETU-linjalla koulutus on suurelta osin käytännöntaitojen harjoittelua</a:t>
            </a:r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fi-FI" sz="1800">
                <a:solidFill>
                  <a:srgbClr val="FFFFFF"/>
                </a:solidFill>
              </a:rPr>
              <a:t>n. 75 % opinnoista</a:t>
            </a:r>
          </a:p>
          <a:p>
            <a:r>
              <a:rPr lang="fi-FI" altLang="fi-FI" sz="1800">
                <a:solidFill>
                  <a:srgbClr val="FFFFFF"/>
                </a:solidFill>
                <a:latin typeface="Open Sans"/>
              </a:rPr>
              <a:t>Harjoittelet monipuolisesti</a:t>
            </a:r>
          </a:p>
          <a:p>
            <a:pPr marL="0" indent="0">
              <a:buNone/>
            </a:pPr>
            <a:r>
              <a:rPr lang="fi-FI" altLang="fi-FI" sz="1800">
                <a:solidFill>
                  <a:srgbClr val="FFFFFF"/>
                </a:solidFill>
                <a:latin typeface="Open Sans"/>
              </a:rPr>
              <a:t> sammutus-, pelastus- ja ensiaputehtäviä</a:t>
            </a:r>
            <a:endParaRPr lang="fi-FI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5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Saat linjalla asianmukaiset varusteet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FF8D5E-1EA8-C9B9-C32B-C35BEC0A5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65" r="-2" b="3834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6" name="Sisällön paikkamerkki 5" descr="Kuva, joka sisältää kohteen sisä-, lattia, seinä, viivainen&#10;&#10;Kuvaus luotu automaattisesti"/>
          <p:cNvPicPr>
            <a:picLocks noGrp="1" noChangeAspect="1"/>
          </p:cNvPicPr>
          <p:nvPr>
            <p:ph idx="1"/>
          </p:nvPr>
        </p:nvPicPr>
        <p:blipFill>
          <a:blip r:embed="rId3"/>
          <a:srcRect t="1051" r="1" b="10338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1" name="Group 2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310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0A91E1E-3A5B-CC5B-7151-6C9D8371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3400" dirty="0"/>
              <a:t>Oppitunnit ovat pääosin Viitasaaren uudella paloasemalla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39D002-D08F-A5F1-0DC6-78145C196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Paloasemalla</a:t>
            </a:r>
            <a:r>
              <a:rPr lang="en-US" sz="2200" dirty="0"/>
              <a:t> </a:t>
            </a:r>
            <a:r>
              <a:rPr lang="en-US" sz="2200" dirty="0" err="1"/>
              <a:t>lukiolaisille</a:t>
            </a:r>
            <a:r>
              <a:rPr lang="en-US" sz="2200" dirty="0"/>
              <a:t> </a:t>
            </a:r>
            <a:r>
              <a:rPr lang="en-US" sz="2200" dirty="0" err="1"/>
              <a:t>oma</a:t>
            </a:r>
            <a:r>
              <a:rPr lang="en-US" sz="2200" dirty="0"/>
              <a:t> </a:t>
            </a:r>
            <a:r>
              <a:rPr lang="en-US" sz="2200" dirty="0" err="1"/>
              <a:t>pukuhuone</a:t>
            </a:r>
            <a:r>
              <a:rPr lang="en-US" sz="2200" dirty="0"/>
              <a:t>, </a:t>
            </a:r>
            <a:r>
              <a:rPr lang="en-US" sz="2200" dirty="0" err="1"/>
              <a:t>jossa</a:t>
            </a:r>
            <a:r>
              <a:rPr lang="en-US" sz="2200" dirty="0"/>
              <a:t> </a:t>
            </a:r>
            <a:r>
              <a:rPr lang="en-US" sz="2200" dirty="0" err="1"/>
              <a:t>varusteet</a:t>
            </a:r>
            <a:r>
              <a:rPr lang="en-US" sz="2200" dirty="0"/>
              <a:t> </a:t>
            </a:r>
            <a:r>
              <a:rPr lang="en-US" sz="2200" dirty="0" err="1"/>
              <a:t>säilytetään</a:t>
            </a:r>
            <a:endParaRPr lang="en-US" sz="2200" dirty="0"/>
          </a:p>
          <a:p>
            <a:r>
              <a:rPr lang="en-US" sz="2200" dirty="0" err="1"/>
              <a:t>Paloasema</a:t>
            </a:r>
            <a:r>
              <a:rPr lang="en-US" sz="2200" dirty="0"/>
              <a:t> on </a:t>
            </a:r>
            <a:r>
              <a:rPr lang="en-US" sz="2200" dirty="0" err="1"/>
              <a:t>lähellä</a:t>
            </a:r>
            <a:r>
              <a:rPr lang="en-US" sz="2200" dirty="0"/>
              <a:t> </a:t>
            </a:r>
            <a:r>
              <a:rPr lang="en-US" sz="2200" dirty="0" err="1"/>
              <a:t>koulua</a:t>
            </a:r>
            <a:endParaRPr lang="en-US" sz="2200" dirty="0"/>
          </a:p>
          <a:p>
            <a:r>
              <a:rPr lang="en-US" sz="2200" dirty="0" err="1"/>
              <a:t>Opiskelijoiden</a:t>
            </a:r>
            <a:r>
              <a:rPr lang="en-US" sz="2200" dirty="0"/>
              <a:t> </a:t>
            </a:r>
            <a:r>
              <a:rPr lang="en-US" sz="2200" dirty="0" err="1"/>
              <a:t>käyttämä</a:t>
            </a:r>
            <a:r>
              <a:rPr lang="en-US" sz="2200" dirty="0"/>
              <a:t> </a:t>
            </a:r>
            <a:r>
              <a:rPr lang="en-US" sz="2200" dirty="0" err="1"/>
              <a:t>välineistö</a:t>
            </a:r>
            <a:r>
              <a:rPr lang="en-US" sz="2200" dirty="0"/>
              <a:t> on </a:t>
            </a:r>
            <a:r>
              <a:rPr lang="en-US" sz="2200" dirty="0" err="1"/>
              <a:t>ajanmukaista</a:t>
            </a:r>
            <a:r>
              <a:rPr lang="en-US" sz="2200" dirty="0"/>
              <a:t>.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76D26C09-CDDC-3852-03C9-671C8EBF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74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Kouluttajat ovat alansa ammattilaisia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4" y="1912510"/>
            <a:ext cx="2832070" cy="559334"/>
          </a:xfrm>
          <a:prstGeom prst="rect">
            <a:avLst/>
          </a:prstGeom>
        </p:spPr>
      </p:pic>
      <p:pic>
        <p:nvPicPr>
          <p:cNvPr id="8" name="Sisällön paikkamerkki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8939" y="322825"/>
            <a:ext cx="2832069" cy="373870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993" y="1847340"/>
            <a:ext cx="2832069" cy="68967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1797" y="304130"/>
            <a:ext cx="2832069" cy="3776092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3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/>
              <a:t>Mitä opiskellaan?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i-FI" sz="2200" b="1" u="sng" dirty="0"/>
              <a:t>Petu 1 vuositaso: opintojaksot </a:t>
            </a:r>
            <a:endParaRPr lang="fi-FI" sz="2200" dirty="0"/>
          </a:p>
          <a:p>
            <a:r>
              <a:rPr lang="fi-FI" sz="2200" dirty="0"/>
              <a:t>Pelastustoimi tutuksi (20 h)</a:t>
            </a:r>
          </a:p>
          <a:p>
            <a:r>
              <a:rPr lang="fi-FI" sz="2200" dirty="0"/>
              <a:t>Pelastustoiminnan perustaidot osa 1 (38 h)</a:t>
            </a:r>
          </a:p>
          <a:p>
            <a:r>
              <a:rPr lang="fi-FI" sz="2200" dirty="0"/>
              <a:t>Pelastustoiminnan perustaidot osa 2 (38 h) </a:t>
            </a:r>
          </a:p>
          <a:p>
            <a:r>
              <a:rPr lang="fi-FI" sz="2200" dirty="0"/>
              <a:t>Pelastustoiminnan perustaidot osa 3 (38 h)</a:t>
            </a:r>
          </a:p>
          <a:p>
            <a:r>
              <a:rPr lang="fi-FI" sz="2200" dirty="0"/>
              <a:t>Ensiapu (50 h) </a:t>
            </a:r>
          </a:p>
          <a:p>
            <a:r>
              <a:rPr lang="fi-FI" sz="2200" dirty="0"/>
              <a:t>Petu-liikunta 1 (38 h) 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rcRect r="3792" b="-3"/>
          <a:stretch/>
        </p:blipFill>
        <p:spPr>
          <a:xfrm>
            <a:off x="10412003" y="0"/>
            <a:ext cx="1477980" cy="153627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EB4CC40-4B46-A052-7909-D4D68B0A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60386" y="1834440"/>
            <a:ext cx="332232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6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u="sng" dirty="0" err="1"/>
              <a:t>Petu</a:t>
            </a:r>
            <a:r>
              <a:rPr lang="fi-FI" b="1" u="sng" dirty="0"/>
              <a:t> 2 vuositaso: opintojaksot </a:t>
            </a:r>
            <a:endParaRPr lang="fi-FI" dirty="0"/>
          </a:p>
          <a:p>
            <a:r>
              <a:rPr lang="fi-FI" dirty="0"/>
              <a:t>Pelastustoimi tutuksi (9 h) </a:t>
            </a:r>
          </a:p>
          <a:p>
            <a:r>
              <a:rPr lang="fi-FI" dirty="0"/>
              <a:t>Pelastustoiminnan perustaidot osa 4 (38 h) </a:t>
            </a:r>
          </a:p>
          <a:p>
            <a:r>
              <a:rPr lang="fi-FI" dirty="0"/>
              <a:t>Tieliikennepelastaminen (38 h) </a:t>
            </a:r>
          </a:p>
          <a:p>
            <a:r>
              <a:rPr lang="fi-FI" dirty="0"/>
              <a:t>Ensivaste (57 h) </a:t>
            </a:r>
          </a:p>
          <a:p>
            <a:r>
              <a:rPr lang="fi-FI" dirty="0"/>
              <a:t>Petu-liikunta 2 (38 h)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182" y="365125"/>
            <a:ext cx="1705762" cy="170576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61" y="2321152"/>
            <a:ext cx="3855811" cy="38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u="sng" dirty="0" err="1"/>
              <a:t>Petu</a:t>
            </a:r>
            <a:r>
              <a:rPr lang="fi-FI" b="1" u="sng" dirty="0"/>
              <a:t> 3 vuositaso: opintojaksot</a:t>
            </a:r>
            <a:endParaRPr lang="fi-FI" dirty="0"/>
          </a:p>
          <a:p>
            <a:r>
              <a:rPr lang="fi-FI" dirty="0"/>
              <a:t>Pelastustoimi tutuksi (9 h)  </a:t>
            </a:r>
          </a:p>
          <a:p>
            <a:r>
              <a:rPr lang="fi-FI" dirty="0"/>
              <a:t>Pelastustoiminta (38 h)</a:t>
            </a:r>
          </a:p>
          <a:p>
            <a:r>
              <a:rPr lang="fi-FI" dirty="0"/>
              <a:t>Pelastustoiminnan perustaitojen kouluttaminen (20 h)</a:t>
            </a:r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909" y="278674"/>
            <a:ext cx="1749411" cy="17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Milloin opiskellaan?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Osa tunneista koulupäivän ulkopuolella, osa koulupäivän aikana.</a:t>
            </a:r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03" y="2403565"/>
            <a:ext cx="3175907" cy="423454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51725" y="2408069"/>
            <a:ext cx="3172529" cy="423003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892" y="2403565"/>
            <a:ext cx="3175907" cy="42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Opintoihin kuuluu lisäksi vierailuja. Esimerkkejä:</a:t>
            </a:r>
          </a:p>
          <a:p>
            <a:pPr marL="0" indent="0">
              <a:buNone/>
            </a:pPr>
            <a:r>
              <a:rPr lang="fi-FI" dirty="0"/>
              <a:t>* Järvipelastajat</a:t>
            </a:r>
          </a:p>
          <a:p>
            <a:r>
              <a:rPr lang="fi-FI" dirty="0"/>
              <a:t>Kuopion Pelastusopisto</a:t>
            </a:r>
          </a:p>
          <a:p>
            <a:r>
              <a:rPr lang="fi-FI" dirty="0" err="1"/>
              <a:t>Hätäkeskuks</a:t>
            </a:r>
            <a:r>
              <a:rPr lang="fi-FI" dirty="0"/>
              <a:t> Vaasassa  </a:t>
            </a:r>
          </a:p>
          <a:p>
            <a:r>
              <a:rPr lang="fi-FI" dirty="0"/>
              <a:t>Jyväskylässä Keskuspaloasemalla ja EA KSKS.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92" y="4406380"/>
            <a:ext cx="3130966" cy="20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18" y="3787901"/>
            <a:ext cx="2848408" cy="261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1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Abivuonna (3.vuosikurssilla)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058" y="6361611"/>
            <a:ext cx="2516903" cy="49638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113" y="365125"/>
            <a:ext cx="1581665" cy="158166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C0795E8-84AE-636A-A8FE-A95D028E808F}"/>
              </a:ext>
            </a:extLst>
          </p:cNvPr>
          <p:cNvSpPr txBox="1"/>
          <p:nvPr/>
        </p:nvSpPr>
        <p:spPr>
          <a:xfrm>
            <a:off x="2269671" y="2147207"/>
            <a:ext cx="68722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voit halutessasi hakeutua Viitasaaren palokuntaan ja täytettyäsi 18 vuotta voit päästä mukaan oikeille hälytystehtäville.</a:t>
            </a:r>
          </a:p>
          <a:p>
            <a:r>
              <a:rPr lang="fi-FI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r>
              <a:rPr lang="fi-FI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Hälytyksiin osallistuminen on vapaaehtoista ja siitä maksetaan korvaus.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04199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Tervetuloa iloiseen joukkoomme:</a:t>
            </a:r>
            <a:br>
              <a:rPr lang="fi-FI" dirty="0"/>
            </a:br>
            <a:r>
              <a:rPr lang="fi-FI" dirty="0"/>
              <a:t>Viitasaaren lukiossa on noin 70 opiskelijaa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702" y="6383732"/>
            <a:ext cx="1850761" cy="36501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493" y="1690688"/>
            <a:ext cx="5801784" cy="4351338"/>
          </a:xfrm>
          <a:prstGeom prst="rect">
            <a:avLst/>
          </a:prstGeo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5A25F618-B15D-FE60-6E52-36FF4BF68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771" y="1690688"/>
            <a:ext cx="58987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Pääsyvaatimukset: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50"/>
              </a:spcBef>
              <a:buSzPct val="100000"/>
            </a:pPr>
            <a:r>
              <a:rPr lang="fi-FI" altLang="fi-FI" dirty="0">
                <a:solidFill>
                  <a:srgbClr val="000000"/>
                </a:solidFill>
                <a:latin typeface="Open Sans"/>
              </a:rPr>
              <a:t>Linjalle ei vaadita aikaisempaa kokemusta palokuntatoiminnasta tms.</a:t>
            </a:r>
          </a:p>
          <a:p>
            <a:pPr>
              <a:spcBef>
                <a:spcPts val="550"/>
              </a:spcBef>
              <a:buSzPct val="100000"/>
            </a:pPr>
            <a:r>
              <a:rPr lang="fi-FI" altLang="fi-FI" dirty="0">
                <a:solidFill>
                  <a:srgbClr val="000000"/>
                </a:solidFill>
                <a:latin typeface="Open Sans"/>
              </a:rPr>
              <a:t>Tärkeintä on, että haluat auttaa toisia</a:t>
            </a:r>
          </a:p>
          <a:p>
            <a:pPr>
              <a:spcBef>
                <a:spcPts val="550"/>
              </a:spcBef>
              <a:buSzPct val="100000"/>
            </a:pPr>
            <a:r>
              <a:rPr lang="fi-FI" altLang="fi-FI" dirty="0">
                <a:solidFill>
                  <a:srgbClr val="000000"/>
                </a:solidFill>
                <a:latin typeface="Open Sans"/>
              </a:rPr>
              <a:t>Olet myös motivoitunut nostamaan fyysistä kuntoasi, sillä linjan </a:t>
            </a:r>
            <a:r>
              <a:rPr lang="fi-FI" dirty="0"/>
              <a:t>suorittaminen </a:t>
            </a:r>
            <a:r>
              <a:rPr lang="fi-FI" b="1" dirty="0"/>
              <a:t>edellyttää hyvää terveyttä ja toimintakykyä</a:t>
            </a:r>
            <a:r>
              <a:rPr lang="fi-FI" dirty="0"/>
              <a:t>.</a:t>
            </a:r>
            <a:endParaRPr lang="fi-FI" altLang="fi-FI" dirty="0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550"/>
              </a:spcBef>
              <a:buSzPct val="100000"/>
            </a:pPr>
            <a:endParaRPr lang="fi-FI" altLang="fi-FI" dirty="0">
              <a:solidFill>
                <a:srgbClr val="000000"/>
              </a:solidFill>
              <a:latin typeface="Open Sans"/>
            </a:endParaRPr>
          </a:p>
          <a:p>
            <a:pPr>
              <a:spcBef>
                <a:spcPts val="550"/>
              </a:spcBef>
              <a:buSzPct val="100000"/>
            </a:pPr>
            <a:r>
              <a:rPr lang="fi-FI" altLang="fi-FI" dirty="0">
                <a:solidFill>
                  <a:srgbClr val="000000"/>
                </a:solidFill>
                <a:latin typeface="Open Sans"/>
              </a:rPr>
              <a:t>Linjalle valitaan vuosittain10 opiskelijaa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48" y="4001294"/>
            <a:ext cx="4140926" cy="27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9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haetaan?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Keväisin toisen asteen yhteishaussa:</a:t>
            </a:r>
            <a:r>
              <a:rPr lang="fi-FI" b="1" dirty="0"/>
              <a:t> </a:t>
            </a:r>
            <a:r>
              <a:rPr lang="fi-FI" dirty="0"/>
              <a:t> Saat pisteitä koulumenestyksestäsi ja motivaatiokirjeestäsi</a:t>
            </a:r>
          </a:p>
          <a:p>
            <a:r>
              <a:rPr lang="fi-FI" dirty="0"/>
              <a:t>Toimita motivaatiokirje koululle ilmoitettuun aikaan mennessä</a:t>
            </a:r>
          </a:p>
          <a:p>
            <a:r>
              <a:rPr lang="fi-FI" dirty="0"/>
              <a:t>Motivaatiokirjeessä esittele itsesi ja kerro, miksi sinä haluat linjalle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4500155"/>
            <a:ext cx="1975726" cy="19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0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tx1">
                    <a:lumMod val="85000"/>
                    <a:lumOff val="15000"/>
                  </a:schemeClr>
                </a:solidFill>
              </a:rPr>
              <a:t>Tultuasi valituksi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rcRect l="4151" r="23997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70366" y="2147357"/>
            <a:ext cx="4267200" cy="410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Ilmoita ottavasi paikan vastaan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Hanki linjalle tarvittava lääkärintodistus  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x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Tarvittaessa etsi asunto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Jos tulet kauempaa, niin valmistele vanhempasi muuttoosi.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rcRect r="15741"/>
          <a:stretch/>
        </p:blipFill>
        <p:spPr>
          <a:xfrm flipH="1"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9458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Esittelyvideo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8469" y="1792219"/>
            <a:ext cx="7950925" cy="53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99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Lukio + Petu = Pikkasen parempi yhdistelmä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l="11519" r="2152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6410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9314AF-63D0-FD28-039E-CE396B42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Tulossa linjan esittelypäivä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CF5CD-F6AC-581D-2C39-4D2C9E4B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2"/>
          <a:stretch/>
        </p:blipFill>
        <p:spPr>
          <a:xfrm>
            <a:off x="0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406F1F-1538-02B6-4138-735C76A7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fi-FI" sz="2200" b="0" i="0" dirty="0">
                <a:effectLst/>
                <a:latin typeface="Open Sans" panose="020B0606030504020204" pitchFamily="34" charset="0"/>
              </a:rPr>
              <a:t>Lauantaina 22.11. 2025 Viitasaaren paloasemalla.</a:t>
            </a:r>
          </a:p>
          <a:p>
            <a:r>
              <a:rPr lang="fi-FI" sz="2200" b="0" i="0" dirty="0">
                <a:effectLst/>
                <a:latin typeface="Open Sans" panose="020B0606030504020204" pitchFamily="34" charset="0"/>
              </a:rPr>
              <a:t>Esittelemme linjan toimintaa klo 11 ja 13.</a:t>
            </a:r>
          </a:p>
          <a:p>
            <a:r>
              <a:rPr lang="fi-FI" sz="2200" b="0" i="0" dirty="0">
                <a:effectLst/>
                <a:latin typeface="Open Sans" panose="020B0606030504020204" pitchFamily="34" charset="0"/>
              </a:rPr>
              <a:t>Tule </a:t>
            </a:r>
            <a:r>
              <a:rPr lang="fi-FI" sz="2200" b="0" i="0" dirty="0" err="1">
                <a:effectLst/>
                <a:latin typeface="Open Sans" panose="020B0606030504020204" pitchFamily="34" charset="0"/>
              </a:rPr>
              <a:t>keskustelmaan</a:t>
            </a:r>
            <a:r>
              <a:rPr lang="fi-FI" sz="2200" b="0" i="0" dirty="0">
                <a:effectLst/>
                <a:latin typeface="Open Sans" panose="020B0606030504020204" pitchFamily="34" charset="0"/>
              </a:rPr>
              <a:t> linjalaisten, kouluttajien ja Viitasaaren lukion opettajan kanssa PETU-linjalla opiskelusta.</a:t>
            </a: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751260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Hyppää rohkeasti näihin saappaisiin.</a:t>
            </a:r>
            <a:br>
              <a:rPr lang="fi-FI" dirty="0"/>
            </a:br>
            <a:r>
              <a:rPr lang="fi-FI" dirty="0"/>
              <a:t>Hae pelastus- ja turvallisuuslinjalle!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15" y="1930400"/>
            <a:ext cx="657052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9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Viitasaaren lukio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200" dirty="0"/>
              <a:t>Olemme virkeä, pirteä ja laadukas yleislukio</a:t>
            </a:r>
          </a:p>
          <a:p>
            <a:r>
              <a:rPr lang="fi-FI" sz="2200" dirty="0"/>
              <a:t>Olimme STT:n vertailussa Keski-Suomen paras lukio vuonna 2024</a:t>
            </a:r>
          </a:p>
          <a:p>
            <a:endParaRPr lang="fi-FI" sz="2200" dirty="0"/>
          </a:p>
          <a:p>
            <a:endParaRPr lang="fi-FI" sz="2200" dirty="0"/>
          </a:p>
          <a:p>
            <a:r>
              <a:rPr lang="fi-FI" sz="2200" dirty="0"/>
              <a:t>Opekuva syksyllä 2024: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B018DB8-3CC8-1110-1653-A9274653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55" r="189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590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700"/>
              <a:t>Perinteikäs lukio</a:t>
            </a:r>
            <a:br>
              <a:rPr lang="fi-FI" sz="3700"/>
            </a:br>
            <a:r>
              <a:rPr lang="fi-FI" sz="3700"/>
              <a:t>                                - jo vuodesta 1905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2000"/>
              <a:t>Lukiomme vahvuus on erinomainen yleislinja</a:t>
            </a:r>
          </a:p>
          <a:p>
            <a:r>
              <a:rPr lang="fi-FI" sz="2000"/>
              <a:t>Lisäksi meillä on pelastus- ja turvallisuuslinja sekä musiikkilinja</a:t>
            </a:r>
          </a:p>
          <a:p>
            <a:r>
              <a:rPr lang="fi-FI" sz="2000"/>
              <a:t>Lukiolaisen on suoritettava 150 opintopistettä lukion aikana</a:t>
            </a:r>
          </a:p>
        </p:txBody>
      </p:sp>
    </p:spTree>
    <p:extLst>
      <p:ext uri="{BB962C8B-B14F-4D97-AF65-F5344CB8AC3E}">
        <p14:creationId xmlns:p14="http://schemas.microsoft.com/office/powerpoint/2010/main" val="2112553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66" name="Rectangle 14365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fi-FI" sz="3700"/>
              <a:t>Viitasaaren lukio toimii pikkasen paremmalla</a:t>
            </a:r>
            <a:br>
              <a:rPr lang="fi-FI" sz="3700"/>
            </a:br>
            <a:r>
              <a:rPr lang="fi-FI" sz="3700"/>
              <a:t>koulukampuksella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409568"/>
            <a:ext cx="6070599" cy="4255392"/>
          </a:xfrm>
        </p:spPr>
        <p:txBody>
          <a:bodyPr>
            <a:normAutofit/>
          </a:bodyPr>
          <a:lstStyle/>
          <a:p>
            <a:r>
              <a:rPr lang="fi-FI" sz="1800" u="sng" dirty="0"/>
              <a:t>Lähiympäristöstä</a:t>
            </a:r>
            <a:r>
              <a:rPr lang="fi-FI" sz="1800" dirty="0"/>
              <a:t> löydät esimerkiksi: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Viitasaari Areena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Uimahalli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Keilahalli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Hurrikaanihalli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Nuorisotalo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Kirjasto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Viitaseudun opisto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Viitasaaren alueen musiikkiopisto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Laskettelukeskus </a:t>
            </a:r>
            <a:r>
              <a:rPr lang="fi-FI" altLang="fi-FI" sz="1800" dirty="0" err="1">
                <a:latin typeface="Calibri" panose="020F0502020204030204" pitchFamily="34" charset="0"/>
              </a:rPr>
              <a:t>Sahis</a:t>
            </a:r>
            <a:endParaRPr lang="fi-FI" altLang="fi-FI" sz="1800" dirty="0">
              <a:latin typeface="Calibri" panose="020F0502020204030204" pitchFamily="34" charset="0"/>
            </a:endParaRP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Frisbeegolfrata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Skeittipuisto</a:t>
            </a:r>
          </a:p>
          <a:p>
            <a:pPr marL="339725">
              <a:spcBef>
                <a:spcPts val="550"/>
              </a:spcBef>
              <a:buClr>
                <a:srgbClr val="B83D68"/>
              </a:buClr>
              <a:buSzPct val="100000"/>
              <a:buFont typeface="Calibri" panose="020F0502020204030204" pitchFamily="34" charset="0"/>
              <a:buChar char="•"/>
              <a:defRPr/>
            </a:pPr>
            <a:r>
              <a:rPr lang="fi-FI" altLang="fi-FI" sz="1800" dirty="0">
                <a:latin typeface="Calibri" panose="020F0502020204030204" pitchFamily="34" charset="0"/>
              </a:rPr>
              <a:t>Urheilukenttä</a:t>
            </a:r>
          </a:p>
          <a:p>
            <a:endParaRPr lang="fi-FI" sz="1400" dirty="0"/>
          </a:p>
          <a:p>
            <a:endParaRPr lang="fi-FI" sz="14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24" y="1009796"/>
            <a:ext cx="4810874" cy="95014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4189" y="2961503"/>
            <a:ext cx="4737533" cy="31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1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Opiskelijaedut lukiossamme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166" y="6244045"/>
            <a:ext cx="2384434" cy="470263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048000" y="1717763"/>
            <a:ext cx="6487886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2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Maksutonta:</a:t>
            </a:r>
          </a:p>
          <a:p>
            <a:pPr marL="171450" marR="0" lvl="0" indent="-17145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Lounas</a:t>
            </a:r>
          </a:p>
          <a:p>
            <a:pPr marL="171450" marR="0" lvl="0" indent="-17145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Terveyspalvelut</a:t>
            </a:r>
          </a:p>
          <a:p>
            <a:pPr marL="171450" marR="0" lvl="0" indent="-17145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Materiaalit ja kirjat</a:t>
            </a:r>
          </a:p>
          <a:p>
            <a:pPr marL="171450" marR="0" lvl="0" indent="-17145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Tietokone käyttöösi 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Matkoissa</a:t>
            </a:r>
            <a:r>
              <a:rPr kumimoji="0" lang="fi-FI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Kelakorvaus (yli 7 km)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Lisäksi voit  käydä ilmaiseksi uimassa tai kuntosalilla</a:t>
            </a:r>
            <a:endParaRPr kumimoji="0" lang="fi-FI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71" y="1027906"/>
            <a:ext cx="4260029" cy="28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Millainen on PETU-linja?</a:t>
            </a:r>
          </a:p>
        </p:txBody>
      </p:sp>
      <p:sp>
        <p:nvSpPr>
          <p:cNvPr id="51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23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C381864-97A4-3F7E-AF0A-69BE29E7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/>
              <a:t>Vuodesta 2019 alkaen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7239E4-0C18-CF0B-4CBE-C0EF2148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/>
              <a:t>Pelastus-ja turvallisuuslinja on suunniteltu yhteistyössä</a:t>
            </a:r>
          </a:p>
          <a:p>
            <a:r>
              <a:rPr lang="fi-FI" sz="2200"/>
              <a:t>Keski-Suomen pelastuslaitoksen ja </a:t>
            </a:r>
          </a:p>
          <a:p>
            <a:r>
              <a:rPr lang="fi-FI" sz="2200"/>
              <a:t>Keski-Suomen Pelastusalan liiton kanssa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DC7973D-8B2A-CE79-EDE1-0A35CB268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913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Linjalaiset opiskelivat</a:t>
            </a:r>
          </a:p>
        </p:txBody>
      </p:sp>
      <p:sp>
        <p:nvSpPr>
          <p:cNvPr id="133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200"/>
              <a:t>Normaalisti lukiossa tavoitteenaan lukion päättötodistus ja ylioppilastutkinto</a:t>
            </a:r>
          </a:p>
          <a:p>
            <a:r>
              <a:rPr lang="fi-FI" sz="2200"/>
              <a:t>Petu-linjan kurssit suoritetaan muiden opintojen ohessa ja opintosuoritukset lisätään päättötodistukseen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1174" b="-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251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532</Words>
  <Application>Microsoft Office PowerPoint</Application>
  <PresentationFormat>Laajakuva</PresentationFormat>
  <Paragraphs>103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Office-teema</vt:lpstr>
      <vt:lpstr>Viitasaaren lukion Pelastus- ja turvallisuuslinja  Esittely </vt:lpstr>
      <vt:lpstr>Tervetuloa iloiseen joukkoomme: Viitasaaren lukiossa on noin 70 opiskelijaa</vt:lpstr>
      <vt:lpstr>Viitasaaren lukio</vt:lpstr>
      <vt:lpstr>Perinteikäs lukio                                 - jo vuodesta 1905</vt:lpstr>
      <vt:lpstr>Viitasaaren lukio toimii pikkasen paremmalla koulukampuksella</vt:lpstr>
      <vt:lpstr>Opiskelijaedut lukiossamme</vt:lpstr>
      <vt:lpstr>Millainen on PETU-linja?</vt:lpstr>
      <vt:lpstr>Vuodesta 2019 alkaen</vt:lpstr>
      <vt:lpstr>Linjalaiset opiskelivat</vt:lpstr>
      <vt:lpstr>PETU-linjalla koulutus on suurelta osin käytännöntaitojen harjoittelua</vt:lpstr>
      <vt:lpstr>Saat linjalla asianmukaiset varusteet</vt:lpstr>
      <vt:lpstr>Oppitunnit ovat pääosin Viitasaaren uudella paloasemalla</vt:lpstr>
      <vt:lpstr>Kouluttajat ovat alansa ammattilaisia</vt:lpstr>
      <vt:lpstr>Mitä opiskellaan?</vt:lpstr>
      <vt:lpstr>PowerPoint-esitys</vt:lpstr>
      <vt:lpstr>PowerPoint-esitys</vt:lpstr>
      <vt:lpstr>Milloin opiskellaan?</vt:lpstr>
      <vt:lpstr>PowerPoint-esitys</vt:lpstr>
      <vt:lpstr>Abivuonna (3.vuosikurssilla)</vt:lpstr>
      <vt:lpstr>Pääsyvaatimukset:</vt:lpstr>
      <vt:lpstr>Miten haetaan?</vt:lpstr>
      <vt:lpstr>Tultuasi valituksi</vt:lpstr>
      <vt:lpstr>Esittelyvideo</vt:lpstr>
      <vt:lpstr>Lukio + Petu = Pikkasen parempi yhdistelmä</vt:lpstr>
      <vt:lpstr>Tulossa linjan esittelypäivä</vt:lpstr>
      <vt:lpstr>Hyppää rohkeasti näihin saappaisiin. Hae pelastus- ja turvallisuuslinjalle!</vt:lpstr>
    </vt:vector>
  </TitlesOfParts>
  <Company>Viitasaaren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Pelastus- ja turvallisuuslinja avoimet ovet 9.11.2019</dc:title>
  <dc:creator>Oskari Korhonen</dc:creator>
  <cp:lastModifiedBy>Juntunen Marjaana</cp:lastModifiedBy>
  <cp:revision>70</cp:revision>
  <dcterms:created xsi:type="dcterms:W3CDTF">2019-10-29T11:53:50Z</dcterms:created>
  <dcterms:modified xsi:type="dcterms:W3CDTF">2025-04-28T11:04:10Z</dcterms:modified>
</cp:coreProperties>
</file>