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1" r:id="rId13"/>
    <p:sldId id="270" r:id="rId14"/>
    <p:sldId id="272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AD1-97E6-474E-BFA5-B619AF1F05C3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BCDB-DE2B-4352-9D9D-11F8E934D61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AD1-97E6-474E-BFA5-B619AF1F05C3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BCDB-DE2B-4352-9D9D-11F8E934D61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AD1-97E6-474E-BFA5-B619AF1F05C3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BCDB-DE2B-4352-9D9D-11F8E934D61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AD1-97E6-474E-BFA5-B619AF1F05C3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BCDB-DE2B-4352-9D9D-11F8E934D61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AD1-97E6-474E-BFA5-B619AF1F05C3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BCDB-DE2B-4352-9D9D-11F8E934D61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AD1-97E6-474E-BFA5-B619AF1F05C3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BCDB-DE2B-4352-9D9D-11F8E934D61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AD1-97E6-474E-BFA5-B619AF1F05C3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BCDB-DE2B-4352-9D9D-11F8E934D61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AD1-97E6-474E-BFA5-B619AF1F05C3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BCDB-DE2B-4352-9D9D-11F8E934D61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AD1-97E6-474E-BFA5-B619AF1F05C3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BCDB-DE2B-4352-9D9D-11F8E934D61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AD1-97E6-474E-BFA5-B619AF1F05C3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BCDB-DE2B-4352-9D9D-11F8E934D61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0AD1-97E6-474E-BFA5-B619AF1F05C3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BCDB-DE2B-4352-9D9D-11F8E934D612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D0AD1-97E6-474E-BFA5-B619AF1F05C3}" type="datetimeFigureOut">
              <a:rPr lang="fi-FI" smtClean="0"/>
              <a:t>5.11.2015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4BCDB-DE2B-4352-9D9D-11F8E934D612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Idän ja lännen skisma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Bysantin ja Rooman välirikko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Opilliset kysymykset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Lännessä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Uskontunnustukseen lisättiin sanat ”ja Pojasta” </a:t>
            </a:r>
            <a:r>
              <a:rPr lang="fi-FI" b="1" dirty="0" smtClean="0"/>
              <a:t>(</a:t>
            </a:r>
            <a:r>
              <a:rPr lang="fi-FI" b="1" dirty="0" err="1" smtClean="0"/>
              <a:t>filioque</a:t>
            </a:r>
            <a:r>
              <a:rPr lang="fi-FI" b="1" dirty="0" smtClean="0"/>
              <a:t>).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Sen mukaan Pyhä Henki lähtee sekä Isästä, että Pojasta. 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Idässä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Idässä vastustettiin lisäystä</a:t>
            </a:r>
          </a:p>
          <a:p>
            <a:endParaRPr lang="fi-FI" dirty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Sitä ei oltu hyväksytty yleisessä kirkolliskokouksessa.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5"/>
                </a:solidFill>
              </a:rPr>
              <a:t>Lisäksi kiisteltiin siitä, kenen alaisuuteen slaavit kuuluivat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/>
          <a:lstStyle/>
          <a:p>
            <a:pPr>
              <a:buNone/>
            </a:pPr>
            <a:endParaRPr lang="fi-FI" dirty="0" smtClean="0"/>
          </a:p>
          <a:p>
            <a:r>
              <a:rPr lang="fi-FI" b="1" u="sng" dirty="0" smtClean="0"/>
              <a:t>Vuonna 1054 </a:t>
            </a:r>
            <a:r>
              <a:rPr lang="fi-FI" dirty="0" smtClean="0"/>
              <a:t>paavi julisti Konstantinopolin patriarkan pannaan. </a:t>
            </a:r>
          </a:p>
          <a:p>
            <a:pPr>
              <a:buNone/>
            </a:pPr>
            <a:endParaRPr lang="fi-FI" dirty="0" smtClean="0"/>
          </a:p>
          <a:p>
            <a:r>
              <a:rPr lang="fi-FI" b="1" dirty="0" smtClean="0"/>
              <a:t>Pannajulistus</a:t>
            </a:r>
            <a:r>
              <a:rPr lang="fi-FI" dirty="0" smtClean="0"/>
              <a:t> = Ilmoitus ehtoollisyhteyden katkeamisesta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Vuosi 1054 = kirkkojen ero</a:t>
            </a:r>
            <a:endParaRPr lang="fi-FI" dirty="0"/>
          </a:p>
        </p:txBody>
      </p:sp>
      <p:pic>
        <p:nvPicPr>
          <p:cNvPr id="21506" name="Picture 2" descr="D:\ORTOBOXI\Esineet\pe_Ehtoollismal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28829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mmentsmeme.com/wp-content/uploads/2014/01/Funny-Graphics-9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030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2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Lopullinen ero tapahtui vasta vuonna 1204, kun lännen kirkon neljännen ristiretken joukot hävittivät Konstantinopolin.</a:t>
            </a:r>
            <a:endParaRPr lang="fi-FI" dirty="0"/>
          </a:p>
        </p:txBody>
      </p:sp>
      <p:pic>
        <p:nvPicPr>
          <p:cNvPr id="22530" name="Picture 2" descr="D:\ORTOBOXI\Kartat\Konstantinopol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701241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>
                <a:solidFill>
                  <a:schemeClr val="accent1"/>
                </a:solidFill>
              </a:rPr>
              <a:t>Anateemat</a:t>
            </a:r>
            <a:r>
              <a:rPr lang="fi-FI" dirty="0" smtClean="0">
                <a:solidFill>
                  <a:schemeClr val="accent1"/>
                </a:solidFill>
              </a:rPr>
              <a:t>, eli </a:t>
            </a:r>
            <a:r>
              <a:rPr lang="fi-FI" dirty="0" err="1" smtClean="0">
                <a:solidFill>
                  <a:schemeClr val="accent1"/>
                </a:solidFill>
              </a:rPr>
              <a:t>kirkonkirousjulitukset</a:t>
            </a:r>
            <a:r>
              <a:rPr lang="fi-FI" dirty="0" smtClean="0">
                <a:solidFill>
                  <a:schemeClr val="accent1"/>
                </a:solidFill>
              </a:rPr>
              <a:t> kumottiin vasta vuonna 1965, kun Konstantinopolin patriarkka </a:t>
            </a:r>
            <a:r>
              <a:rPr lang="fi-FI" dirty="0" err="1" smtClean="0">
                <a:solidFill>
                  <a:schemeClr val="accent1"/>
                </a:solidFill>
              </a:rPr>
              <a:t>Athenagoras</a:t>
            </a:r>
            <a:r>
              <a:rPr lang="fi-FI" dirty="0" smtClean="0">
                <a:solidFill>
                  <a:schemeClr val="accent1"/>
                </a:solidFill>
              </a:rPr>
              <a:t> ja paavi Paavali VI tapasivat. 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3074" name="Picture 2" descr="http://katolinen.fi/wp-content/uploads/2014/01/Paavali-VI-Athenagoras_jerusalem-300x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3017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6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Kirkkojen ero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Ei tapahtunut äkkiä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Taustalla monet kulttuurilliset ja poliittiset syyt</a:t>
            </a:r>
          </a:p>
          <a:p>
            <a:pPr>
              <a:buNone/>
            </a:pPr>
            <a:endParaRPr lang="fi-FI" dirty="0" smtClean="0"/>
          </a:p>
          <a:p>
            <a:r>
              <a:rPr lang="fi-FI" dirty="0" smtClean="0">
                <a:solidFill>
                  <a:schemeClr val="accent5"/>
                </a:solidFill>
              </a:rPr>
              <a:t>Rooman valtakunta oli jakaantunut kahtia vuonna 395.</a:t>
            </a:r>
            <a:endParaRPr lang="fi-FI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D:\ORTOBOXI\Kuvapankki nettiin\OKSuomen kirkkohistoria\paavi ja patriark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976" y="1769205"/>
            <a:ext cx="3813048" cy="4187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Länsi-Rooma kukistui -</a:t>
            </a:r>
            <a:br>
              <a:rPr lang="fi-FI" sz="3200" dirty="0" smtClean="0"/>
            </a:br>
            <a:r>
              <a:rPr lang="fi-FI" sz="3200" dirty="0" smtClean="0"/>
              <a:t>Itä-Rooma kukoisti</a:t>
            </a:r>
            <a:endParaRPr lang="fi-FI" sz="3200" dirty="0"/>
          </a:p>
        </p:txBody>
      </p:sp>
      <p:pic>
        <p:nvPicPr>
          <p:cNvPr id="2050" name="Picture 2" descr="D:\ORTOBOXI\Kartat\Patriarkaattien pai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96744" cy="482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2400" b="1" dirty="0" smtClean="0"/>
              <a:t> Yhteisen kulttuurin hiipuessa kirkkojen perinteet alkoivat erota</a:t>
            </a:r>
            <a:endParaRPr lang="fi-FI" sz="2400" b="1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Lännessä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5536" y="2204864"/>
            <a:ext cx="4040188" cy="3951288"/>
          </a:xfrm>
        </p:spPr>
        <p:txBody>
          <a:bodyPr/>
          <a:lstStyle/>
          <a:p>
            <a:r>
              <a:rPr lang="fi-FI" dirty="0" smtClean="0"/>
              <a:t>Rooma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Idässä 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Konstantinopoli</a:t>
            </a:r>
          </a:p>
          <a:p>
            <a:endParaRPr lang="fi-FI" dirty="0"/>
          </a:p>
        </p:txBody>
      </p:sp>
      <p:pic>
        <p:nvPicPr>
          <p:cNvPr id="3077" name="Picture 5" descr="D:\ORTOBOXI\Kartat\ROOMA JA K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7704856" cy="3633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Lännessä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Kirkon kielenä latina </a:t>
            </a:r>
          </a:p>
          <a:p>
            <a:pPr>
              <a:buNone/>
            </a:pPr>
            <a:r>
              <a:rPr lang="fi-FI" dirty="0">
                <a:solidFill>
                  <a:schemeClr val="accent5"/>
                </a:solidFill>
              </a:rPr>
              <a:t>	</a:t>
            </a:r>
            <a:r>
              <a:rPr lang="fi-FI" dirty="0" smtClean="0">
                <a:solidFill>
                  <a:schemeClr val="accent5"/>
                </a:solidFill>
              </a:rPr>
              <a:t>(ei ollut kansan kieli)</a:t>
            </a:r>
          </a:p>
          <a:p>
            <a:pPr>
              <a:buNone/>
            </a:pPr>
            <a:endParaRPr lang="fi-FI" dirty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fi-FI" dirty="0">
                <a:solidFill>
                  <a:schemeClr val="accent5"/>
                </a:solidFill>
              </a:rPr>
              <a:t>	</a:t>
            </a:r>
            <a:r>
              <a:rPr lang="fi-FI" sz="8800" dirty="0" smtClean="0">
                <a:solidFill>
                  <a:schemeClr val="accent5"/>
                </a:solidFill>
              </a:rPr>
              <a:t>	abc</a:t>
            </a:r>
          </a:p>
          <a:p>
            <a:pPr>
              <a:buNone/>
            </a:pPr>
            <a:endParaRPr lang="fi-FI" dirty="0">
              <a:solidFill>
                <a:schemeClr val="accent5"/>
              </a:solidFill>
            </a:endParaRPr>
          </a:p>
          <a:p>
            <a:pPr>
              <a:buNone/>
            </a:pPr>
            <a:endParaRPr lang="fi-FI" dirty="0">
              <a:solidFill>
                <a:schemeClr val="accent5"/>
              </a:solidFill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Idässä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Kirkon kielenä kreikka</a:t>
            </a:r>
          </a:p>
          <a:p>
            <a:pPr>
              <a:buNone/>
            </a:pPr>
            <a:r>
              <a:rPr lang="fi-FI" dirty="0" smtClean="0">
                <a:solidFill>
                  <a:schemeClr val="accent5"/>
                </a:solidFill>
              </a:rPr>
              <a:t>	(oli kansan kieli)</a:t>
            </a:r>
          </a:p>
          <a:p>
            <a:pPr>
              <a:buNone/>
            </a:pPr>
            <a:endParaRPr lang="fi-FI" dirty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fi-FI" sz="8800" dirty="0" smtClean="0">
                <a:solidFill>
                  <a:schemeClr val="accent5"/>
                </a:solidFill>
              </a:rPr>
              <a:t>		α</a:t>
            </a:r>
            <a:r>
              <a:rPr lang="el-GR" sz="8800" dirty="0" smtClean="0">
                <a:solidFill>
                  <a:schemeClr val="accent5"/>
                </a:solidFill>
              </a:rPr>
              <a:t>βγ</a:t>
            </a:r>
            <a:endParaRPr lang="fi-FI" sz="8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Lännessä		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Happamaton ehtoollisleipä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Idässä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Hapatettu ehtoollisleipä</a:t>
            </a:r>
            <a:endParaRPr lang="fi-FI" dirty="0"/>
          </a:p>
        </p:txBody>
      </p:sp>
      <p:pic>
        <p:nvPicPr>
          <p:cNvPr id="4098" name="Picture 2" descr="D:\ORTOBOXI\Esineet\pe_Kirkkolei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80928"/>
            <a:ext cx="2889250" cy="3608387"/>
          </a:xfrm>
          <a:prstGeom prst="rect">
            <a:avLst/>
          </a:prstGeom>
          <a:noFill/>
        </p:spPr>
      </p:pic>
      <p:sp>
        <p:nvSpPr>
          <p:cNvPr id="4100" name="AutoShape 4" descr="data:image/jpeg;base64,/9j/4AAQSkZJRgABAQAAAQABAAD/2wCEAAkGBhMSERQUEhQVFRUUFBUVFxUXFBcVGBoVFRQVFRQVFxcXGyYeFxkkHBQXHy8gJCcpLCwsFR4xNTAqNSYrLCkBCQoKDgwOGg8PGiwkHyQsLCwsLCwsKSwsLCwsLSkpLCwpLCwsKSwsKSwpLCwsLCksLCwsLCkpLCksLCwsLCksKf/AABEIAIkAyAMBIgACEQEDEQH/xAAcAAACAgMBAQAAAAAAAAAAAAAABQQGAgMHAQj/xABBEAABAwIDBQUFAwoGAwAAAAABAAIDBBEFITEGEkFRcQciYZGhE4GxwfAjYoIUMkJScpKissLRJDNz0uHxNFOD/8QAGQEAAgMBAAAAAAAAAAAAAAAAAAMBAgQF/8QAKBEAAgIBAwMEAQUAAAAAAAAAAAECEQMSITEEIkEyUXGx8RQjYYGR/9oADAMBAAIRAxEAPwDhqEIQAIQhAAhCEACkQs0C0sbcp7gOHl778AqydIdhhqkWrZej3QOl1esJZYX8VXsMhAyCt1HDkAFmvc6zVIpvaoLxQknO7h7rDNc4giIaPHPzXT+1aP7KIfePwAVHpqO7gEXuy8YXFP5+xts9RWGdrnh/yrdQPLXDx+CWYPRWsToE/oaW53jqfhyQHyO6Z65jt7J7XFGM1EMLcuTnEu/qHkuoU0VguQVE3tcQrZBp7QsH4Tu/0hT4bFNapRj/AD9DPB2528VfMMiyCpuEQZ35D1KuVA6yqkacu72LFFFYLgfavRNjxKQtFhI1kh6uFneouu5sm0Gq4J2l4kJsRmINwwiIf/MWd/FdOxvc5nVJKK9yrIQhOOeCEIQAIQhAAhCEACEIQAIQhAG2AZ+5XLZiItGhz8FV8Ngu5o5ldIwens365pGVnQ6WG1jOisFasKluldHTZ+AGasNHTADRJRvm1RSO1I/+O3W7nG3g0DP1CrNBGN5WHbGr36+3CGIN/FId4+gC20VGxwuWg+5Re5eO0FZuoo8tPJPKIiwCg0+HgaEjof7pnSUrud7eAQrIdUSKupEUUkh0jY55/C0u+S41s7ETHvHWR5cT1K6P2lVBhw2azs37sYy13nC48gVSMIp91rG/qtHnZXfAvG+9v2X3+CxYNH6keifT4iyCMyO5kAcSScgFW5cTbTsDneXG6rFXjr6iQXPdaCQFDdIvGLnK3wXakxWSV1y4gHQA2A/unAweGZm7LEx7Trdo876g+KrWCNs1p+s1esPhyz4W9VEERmp8nDNvtjjQzAsuYZLlhOZBH5zCeJF9eIPVVZfQPaTg4nw6bLOIe1b+D87+ElfPy2Rdo4uWGiVIEIQpFAhCEACEIQAIQhAAsmtuVit9NFc9ckEpW6HuzNHvSX5WXSKGlDQFW9msODG34q2UrdNVkm7Z2MUaVDqgi0T6nak+Gi6Z1Na2GNz3HJrSfIKpM34OY17vaVE79d+d9ujTuD0amuGsINuiQ4J7SZzWxN33G7iBpmbkk6AZ6ldIwbYxw70z/czut8zmfdZVjFvcZmzRxqmRKeIi10zpGZdU7iwqJuW6PK/xW8UzOAHkE7SYf1i9jk/azLvOoqYfpyukd0YAB/M7ySTFIDC3fab6ZWsurY3sTT1MrJn77ZI2lrS12Vib5tNwdfBVLa7ZOQQuLe+0C53RmLcSOXiEOLL4c8L55Zyqvxd0h7y9wg3c79n5qPWwWKk7PMu5/RvxKrXbZq1NTS8HSdn4rxjwVvp3eXdVUwBh3beHwVnoxl7h6H/lC4CS3JuI0u/DKz9aJ7f3mOHzXy0Qvq/e1I5r5cxun3KmZn6ssjfJ5C0Q4Ob1K3TISEIVzICEIQAIQvQEAeITXCcNDzmMk4q9kmvYTFdrwL7pNwfDwKo5pOhqxSatFSTfB4bvGV7JWGZ28U9wGImS+guib2LYF3F8w6JwboPNMIZDf81RaUmwTKk15rI2daDpDrDZ7WuLJNtRPJVPFNDmTqeAyzLjyATSefdjc6xG6026rHs/oQQ6ZwuXuIv9xpFx73fBTV9oqWTQnk/z5LLs1s7FRwtYwcBcnVzrfnu+Q0Cbb91H9tcr0yZXOQ+Hj1TjkNuTtm5r+qzZnex048L/ADUcyZC3H6HRbSd1obyzPUqSpsL1HkjzuNVlvrEuQByPtS2Paxv5TTt3WE2kjGjSdHNHAHiOBVG2bPeff7vzXb9t7Cmkvo4bpHXRcQw2Pcne3pbpdUnwdHpZuVJ+Dp2DutbXTkrJSv4Z+SqOEPuBl9WVnovf5pcWbZDqJ1wV837cMtiNUB/73+puvoiN5PH4L5629hc3EaoP1Mpd7nWLT5ELRj8mDqvBX0IQmmEEIQgDJkZOiZ0eFX1KMOhundPFZLlIfjguWZ0dOG6J5RqBA0cVPgFiks1xKptThfs599o7sgJ/Ho4fNSNnBbNNtq4d6nvxa5pHvyPxUDBo90BDlcaCMKk2WykunNIMwkdE5PqJyWzQnSJOMO/w7+icbIm1NH+w31LikmMvvTv6fNTtjazep2jkC391x+RCtH1GbOv2/wCyytfn9eQWw3OuQ+tVEZJY3+uqy9omnPN7n2/ut+/fqoe+tcElu7y08RwQQTS5Ylyxc64BWBepIK9t7Nakd4uaPVcZi/zz0+a6z2iyf4YDm8fArktMftHH3Kkzd0hfcDbkD0VrpNPrmqngj7NH/as1LIeapE2zsa08i4x2xwBuIbw/Thjd7xvN/pXYYSuV9tUY/KKd3OFw/def9ydj5MnULts5whCE4wAhCEAOMPkTqJ6q9PPZN6StulTRoxyHcTlPhKVQv5KdDIkmlMw2heTGGji9vpcrHDoABmom0FWRuNbrcn5KBC53Fx81Uci60rwE7pHqjUb7cU9pK0i2aiyWWHEe9DIPun0SHYDHftponO4h0YPMCzwOuWXgmja4FpByu09NFzWgmcx++LtdvXB0OqLp2Rp1xcTvbZwbEcVn7ZUjZva8SAMfk/yDvFvI+Cs7KkHRNTs5s4ODpjISr0vuoAnWwTKShLjnI18/kVtdJxCg+1HFemVzhYZAfpHQBSiCs9oNYPYEX0I955eS5XROvcjmE57Q9pBLIY4zdjLi/M/pO6lI8Jd3Aqz4s29MtOxfcGdZouFYqZ4I7o9VUMHnyAVmoXpSNzLFSO626rmfbYzvUp8JR5Fh+ZXRqZ1hkuZ9s815KdvJkht1c0A/w+ifj5MWf0s5uhCE8wAhCEAZrdFIQtK9BQ0SnQzp8Rc1NaXGATnkq0JFm2dLcB0clDrGJLyAjMboXlMwlL4p/FS4qvwSpRZphlQ6pmAJrA5V+CcJpTVASuB13uO4JV5XRNc3vAH3KFDPZGIVVm35oAgfkzAdLHwJyVjwSqfG2wdvN4AnMeAPJVWGfNOKWrsFKIybqmWoY/EMnO3T4qXDi0R0kB965tFOS8t8Tcpl+VhoVlIzywpF4OPQt4lxVK2023mcDEz7Nnge8R8h0RDKDmVGqcVp3d1zA/n3QfVTZeOKK3qygVEl01ww2iCxrcE3pD7I9w5gu+Hip1JhJDQC4ZK02tNIjHam2x3g0ytdBLdVCgpiziCn+H1WeqQbLT4LXBKub9sZ+3p/9J385V9ppNM1z7tcfeWn/wBN/wDOn4uTF1HpKAhCFoMIIQhAHq9uheKxB7dF14hQSZh62x1JCjoUNEp0NaetCbU9SDxVVDluiqSEqWOx0crRdYJua2TS3FiMlXaDGbZFOoqprhkfckuDRojlTIT+67W4vry6qfHLkoToxnmvInFniPBVHN2SfaBhJJ1zWptVvHPTksJ7OUUODTbipK2Mq+u3YzbXRIYn2zPl/dSKyYus0KM6EhMF2Svyw81LgqiUoa8KZBJdVaolSHkE6ZU9RokMT1MjnIVS9lsosR0B9xVQ7Ujd8B+68fxNPzTGmq+aXbbtL4GO19m/XwcLfEBMhsxWbeJRUIQtBhBCEIAyXiyKxViAQhCgAQhCCQQhCgDIOUiCsLeKir0KKJTH9PiIeO9qpjHjgVXKbVN4eCTOKNGOb4JE1uhUGSN1zYjzUqp0UV2qohzPGsd9FaJZXDKxUtq8qVdMoxeyNxOhU6NpH/awiWaJOyI7EuCa2qmMmHNLo1vCWOsYxO5XUskSRujdo4EdORS6hUyLVSiJFCeyxIPA28lit1Z/mP8A23fErStRzwQhC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104" name="Picture 8" descr="http://evl.fi/EVLMateriaalit.nsf/documents/C5563C6282666CDBC2257494003F0307/$File/ta%20em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56992"/>
            <a:ext cx="238125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Lännessä		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Papisto selibaatissa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Idässä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Papisto saa olla naimisissa</a:t>
            </a:r>
          </a:p>
          <a:p>
            <a:r>
              <a:rPr lang="fi-FI" dirty="0" smtClean="0"/>
              <a:t>Piispa selibaatissa</a:t>
            </a:r>
            <a:endParaRPr lang="fi-FI" dirty="0"/>
          </a:p>
        </p:txBody>
      </p:sp>
      <p:pic>
        <p:nvPicPr>
          <p:cNvPr id="19458" name="Picture 2" descr="D:\ORTOBOXI\Esineet\pe_Vihkikruun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3236097"/>
            <a:ext cx="2232248" cy="279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Lännessä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Johtajana paavi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Idässä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Johtajana patriarkka</a:t>
            </a:r>
            <a:endParaRPr lang="fi-FI" dirty="0"/>
          </a:p>
        </p:txBody>
      </p:sp>
      <p:pic>
        <p:nvPicPr>
          <p:cNvPr id="20482" name="Picture 2" descr="D:\ORTOBOXI\Kuvapankki nettiin\OKSuomen kirkkohistoria\piis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212976"/>
            <a:ext cx="1430337" cy="1651000"/>
          </a:xfrm>
          <a:prstGeom prst="rect">
            <a:avLst/>
          </a:prstGeom>
          <a:noFill/>
        </p:spPr>
      </p:pic>
      <p:pic>
        <p:nvPicPr>
          <p:cNvPr id="20483" name="Picture 3" descr="D:\ORTOBOXI\Kuvapankki nettiin\OKSuomen kirkkohistoria\paa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17649"/>
            <a:ext cx="1584176" cy="1635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Näkemyserot:  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Lännessä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Paavilla erityisasema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Idässä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Päätösvalta ekumeenisella kirkolliskokouksella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185</Words>
  <Application>Microsoft Office PowerPoint</Application>
  <PresentationFormat>Näytössä katseltava diaesitys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Office-teema</vt:lpstr>
      <vt:lpstr>Idän ja lännen skisma</vt:lpstr>
      <vt:lpstr>Kirkkojen ero</vt:lpstr>
      <vt:lpstr>Länsi-Rooma kukistui - Itä-Rooma kukoisti</vt:lpstr>
      <vt:lpstr> Yhteisen kulttuurin hiipuessa kirkkojen perinteet alkoivat erota</vt:lpstr>
      <vt:lpstr> </vt:lpstr>
      <vt:lpstr> </vt:lpstr>
      <vt:lpstr> </vt:lpstr>
      <vt:lpstr> </vt:lpstr>
      <vt:lpstr>Näkemyserot:  </vt:lpstr>
      <vt:lpstr>Opilliset kysymykset</vt:lpstr>
      <vt:lpstr> </vt:lpstr>
      <vt:lpstr>PowerPoint-esitys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Idän ja lännen skisma</dc:title>
  <dc:creator>Sami</dc:creator>
  <cp:lastModifiedBy>Vuomajoki Kirsi</cp:lastModifiedBy>
  <cp:revision>9</cp:revision>
  <dcterms:created xsi:type="dcterms:W3CDTF">2012-11-19T15:33:10Z</dcterms:created>
  <dcterms:modified xsi:type="dcterms:W3CDTF">2015-11-05T08:51:35Z</dcterms:modified>
</cp:coreProperties>
</file>