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notesMasterIdLst>
    <p:notesMasterId r:id="rId37"/>
  </p:notesMasterIdLst>
  <p:sldIdLst>
    <p:sldId id="350" r:id="rId5"/>
    <p:sldId id="351" r:id="rId6"/>
    <p:sldId id="345" r:id="rId7"/>
    <p:sldId id="336" r:id="rId8"/>
    <p:sldId id="337" r:id="rId9"/>
    <p:sldId id="338" r:id="rId10"/>
    <p:sldId id="339" r:id="rId11"/>
    <p:sldId id="282" r:id="rId12"/>
    <p:sldId id="348" r:id="rId13"/>
    <p:sldId id="283" r:id="rId14"/>
    <p:sldId id="335" r:id="rId15"/>
    <p:sldId id="334" r:id="rId16"/>
    <p:sldId id="310" r:id="rId17"/>
    <p:sldId id="311" r:id="rId18"/>
    <p:sldId id="308" r:id="rId19"/>
    <p:sldId id="306" r:id="rId20"/>
    <p:sldId id="343" r:id="rId21"/>
    <p:sldId id="346" r:id="rId22"/>
    <p:sldId id="347" r:id="rId23"/>
    <p:sldId id="295" r:id="rId24"/>
    <p:sldId id="287" r:id="rId25"/>
    <p:sldId id="258" r:id="rId26"/>
    <p:sldId id="333" r:id="rId27"/>
    <p:sldId id="323" r:id="rId28"/>
    <p:sldId id="324" r:id="rId29"/>
    <p:sldId id="330" r:id="rId30"/>
    <p:sldId id="326" r:id="rId31"/>
    <p:sldId id="327" r:id="rId32"/>
    <p:sldId id="328" r:id="rId33"/>
    <p:sldId id="331" r:id="rId34"/>
    <p:sldId id="349" r:id="rId35"/>
    <p:sldId id="35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yvaskylan kaupunki" initials="Jk" lastIdx="1" clrIdx="0"/>
  <p:cmAuthor id="1" name="Jarmo.Lyhty" initials="Ja" lastIdx="1" clrIdx="1">
    <p:extLst>
      <p:ext uri="{19B8F6BF-5375-455C-9EA6-DF929625EA0E}">
        <p15:presenceInfo xmlns:p15="http://schemas.microsoft.com/office/powerpoint/2012/main" userId="S::jarmo.lyhty@cygnnet.fi::ad0a9bc0-515a-4757-a4dd-e2fa576998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BCBD6-81CA-90B9-8A91-E2160F17135B}" v="1" dt="2018-09-18T07:52:23.713"/>
    <p1510:client id="{1FCA9580-9421-461A-8EFE-405901A3970F}" v="138" dt="2018-09-19T06:28:55.317"/>
    <p1510:client id="{2BB9F519-FBAD-4BFD-A1CC-0ECCFB3D7130}" v="18" dt="2018-09-19T09:27:59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3200" autoAdjust="0"/>
  </p:normalViewPr>
  <p:slideViewPr>
    <p:cSldViewPr snapToGrid="0">
      <p:cViewPr varScale="1">
        <p:scale>
          <a:sx n="152" d="100"/>
          <a:sy n="152" d="100"/>
        </p:scale>
        <p:origin x="380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50E5D5-63DC-A749-8345-4DB3DB5201D8}" type="datetimeFigureOut">
              <a:rPr lang="fi-FI"/>
              <a:pPr>
                <a:defRPr/>
              </a:pPr>
              <a:t>1.11.2018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E0B408-607A-1A43-BB5E-0F0E91DDDEF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7661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Arviointi</a:t>
            </a:r>
            <a:r>
              <a:rPr lang="en-US">
                <a:cs typeface="Calibri"/>
              </a:rPr>
              <a:t> on </a:t>
            </a:r>
            <a:r>
              <a:rPr lang="en-US" err="1">
                <a:cs typeface="Calibri"/>
              </a:rPr>
              <a:t>jatkuvaa</a:t>
            </a:r>
            <a:r>
              <a:rPr lang="en-US">
                <a:cs typeface="Calibri"/>
              </a:rPr>
              <a:t>.</a:t>
            </a:r>
          </a:p>
          <a:p>
            <a:r>
              <a:rPr lang="en-US" err="1">
                <a:cs typeface="Calibri"/>
              </a:rPr>
              <a:t>Atjonen</a:t>
            </a:r>
            <a:r>
              <a:rPr lang="en-US">
                <a:cs typeface="Calibri"/>
              </a:rPr>
              <a:t> 2007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866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51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6619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8877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Mitä tästä pitää kertoa?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8302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031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306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174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396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Arviointi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jatkuvaa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Atjonen</a:t>
            </a:r>
            <a:r>
              <a:rPr lang="en-US" dirty="0">
                <a:cs typeface="Calibri"/>
              </a:rPr>
              <a:t> 2007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0B408-607A-1A43-BB5E-0F0E91DDDEF1}" type="slidenum"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019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Calibri"/>
              </a:rPr>
              <a:t>Kaikk</a:t>
            </a:r>
            <a:r>
              <a:rPr lang="en-US" baseline="0" dirty="0" err="1" smtClean="0">
                <a:cs typeface="Calibri"/>
              </a:rPr>
              <a:t>i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kolme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ovat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yhtä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tärkeitä</a:t>
            </a:r>
            <a:endParaRPr lang="en-US" baseline="0" dirty="0" smtClean="0">
              <a:cs typeface="Calibri"/>
            </a:endParaRPr>
          </a:p>
          <a:p>
            <a:r>
              <a:rPr lang="en-US" baseline="0" dirty="0" err="1" smtClean="0">
                <a:cs typeface="Calibri"/>
              </a:rPr>
              <a:t>Vuosiluokkaistus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voi</a:t>
            </a:r>
            <a:r>
              <a:rPr lang="en-US" baseline="0" dirty="0" smtClean="0">
                <a:cs typeface="Calibri"/>
              </a:rPr>
              <a:t> olla </a:t>
            </a:r>
            <a:r>
              <a:rPr lang="en-US" baseline="0" dirty="0" err="1" smtClean="0">
                <a:cs typeface="Calibri"/>
              </a:rPr>
              <a:t>ihan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eri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kuin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naapurikunnassa</a:t>
            </a:r>
            <a:r>
              <a:rPr lang="en-US" baseline="0" dirty="0" smtClean="0">
                <a:cs typeface="Calibri"/>
              </a:rPr>
              <a:t> tai </a:t>
            </a:r>
            <a:r>
              <a:rPr lang="en-US" baseline="0" dirty="0" err="1" smtClean="0">
                <a:cs typeface="Calibri"/>
              </a:rPr>
              <a:t>oppikirjassa</a:t>
            </a:r>
            <a:endParaRPr lang="en-US" dirty="0" smtClean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6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Calibri"/>
              </a:rPr>
              <a:t>Kaikk</a:t>
            </a:r>
            <a:r>
              <a:rPr lang="en-US" baseline="0" dirty="0" err="1" smtClean="0">
                <a:cs typeface="Calibri"/>
              </a:rPr>
              <a:t>i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kolme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ovat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yhtä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tärkeitä</a:t>
            </a:r>
            <a:endParaRPr lang="en-US" baseline="0" dirty="0" smtClean="0">
              <a:cs typeface="Calibri"/>
            </a:endParaRPr>
          </a:p>
          <a:p>
            <a:r>
              <a:rPr lang="en-US" baseline="0" dirty="0" err="1" smtClean="0">
                <a:cs typeface="Calibri"/>
              </a:rPr>
              <a:t>Vuosiluokkaistus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voi</a:t>
            </a:r>
            <a:r>
              <a:rPr lang="en-US" baseline="0" dirty="0" smtClean="0">
                <a:cs typeface="Calibri"/>
              </a:rPr>
              <a:t> olla </a:t>
            </a:r>
            <a:r>
              <a:rPr lang="en-US" baseline="0" dirty="0" err="1" smtClean="0">
                <a:cs typeface="Calibri"/>
              </a:rPr>
              <a:t>ihan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eri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kuin</a:t>
            </a:r>
            <a:r>
              <a:rPr lang="en-US" baseline="0" dirty="0" smtClean="0">
                <a:cs typeface="Calibri"/>
              </a:rPr>
              <a:t> </a:t>
            </a:r>
            <a:r>
              <a:rPr lang="en-US" baseline="0" dirty="0" err="1" smtClean="0">
                <a:cs typeface="Calibri"/>
              </a:rPr>
              <a:t>naapurikunnassa</a:t>
            </a:r>
            <a:r>
              <a:rPr lang="en-US" baseline="0" dirty="0" smtClean="0">
                <a:cs typeface="Calibri"/>
              </a:rPr>
              <a:t> tai </a:t>
            </a:r>
            <a:r>
              <a:rPr lang="en-US" baseline="0" dirty="0" err="1" smtClean="0">
                <a:cs typeface="Calibri"/>
              </a:rPr>
              <a:t>oppikirjassa</a:t>
            </a:r>
            <a:endParaRPr lang="en-US" dirty="0" smtClean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7720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903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86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u="sng" dirty="0" smtClean="0"/>
              <a:t>Kasvillisuuskartoitus</a:t>
            </a:r>
          </a:p>
          <a:p>
            <a:pPr marL="171450" indent="-171450">
              <a:buFontTx/>
              <a:buChar char="-"/>
            </a:pPr>
            <a:r>
              <a:rPr lang="fi-FI" dirty="0" smtClean="0"/>
              <a:t>Taulukko:</a:t>
            </a:r>
            <a:r>
              <a:rPr lang="fi-FI" baseline="0" dirty="0" smtClean="0"/>
              <a:t> pohjakerros, kenttäkerros, pensaskerros, puukerros (m</a:t>
            </a:r>
            <a:r>
              <a:rPr lang="fi-FI" baseline="30000" dirty="0" smtClean="0"/>
              <a:t>2</a:t>
            </a:r>
            <a:r>
              <a:rPr lang="fi-FI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fi-FI" baseline="0" dirty="0" smtClean="0"/>
              <a:t>Mitataan puiden korkeutta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84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Työskentelyn taidot</a:t>
            </a:r>
          </a:p>
          <a:p>
            <a:r>
              <a:rPr lang="fi-FI" dirty="0" smtClean="0"/>
              <a:t>Käsitteelliset ja tiedonalakohtaiset</a:t>
            </a:r>
          </a:p>
          <a:p>
            <a:r>
              <a:rPr lang="fi-FI" dirty="0" smtClean="0"/>
              <a:t>Tarkastella tulosta kriittisesti</a:t>
            </a:r>
            <a:r>
              <a:rPr lang="fi-FI" baseline="0" dirty="0" smtClean="0"/>
              <a:t> (yo-koe)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474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0B408-607A-1A43-BB5E-0F0E91DDDEF1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261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5C60381-49D5-434A-AF5E-F737E3B5C2CF}" type="datetimeFigureOut">
              <a:rPr lang="fi-FI" smtClean="0"/>
              <a:t>1.11.2018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7667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1.11.2018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56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1.11.2018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41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uvapohja_Jkl_vär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" y="14941"/>
            <a:ext cx="12192000" cy="6858000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1225176"/>
            <a:ext cx="10363200" cy="940574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EF1A-E17E-2749-A1CE-3B9E71C6E916}" type="datetime1">
              <a:rPr lang="fi-FI"/>
              <a:pPr>
                <a:defRPr/>
              </a:pPr>
              <a:t>1.11.2018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2C02-4A24-1740-A230-CAEB8809974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963084" y="2434689"/>
            <a:ext cx="10363200" cy="1362075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5682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1.11.2018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9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1.11.2018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77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1.11.2018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30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1.11.2018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293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1.11.2018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85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1.11.2018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07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1.11.2018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898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381-49D5-434A-AF5E-F737E3B5C2CF}" type="datetimeFigureOut">
              <a:rPr lang="fi-FI" smtClean="0"/>
              <a:t>1.11.2018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46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5C60381-49D5-434A-AF5E-F737E3B5C2CF}" type="datetimeFigureOut">
              <a:rPr lang="fi-FI" smtClean="0"/>
              <a:t>1.11.2018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B4D2AC5-BDCD-44FA-BDC8-B9C3EA25AB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842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opetussuunnitelma/ksops/jyvaskyl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Väittely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29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CD637-B9F5-4989-BF1B-296B50D6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+mj-lt"/>
              </a:rPr>
              <a:t>Opetussuunnitelman </a:t>
            </a:r>
            <a:r>
              <a:rPr lang="fi-FI" b="1" dirty="0" smtClean="0">
                <a:latin typeface="+mj-lt"/>
              </a:rPr>
              <a:t>sisällöt</a:t>
            </a:r>
            <a:endParaRPr lang="fi-FI" b="1" dirty="0">
              <a:latin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3494AF-8616-4BFE-AE4F-3DFD5072B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>
                <a:latin typeface="+mj-lt"/>
              </a:rPr>
              <a:t>Sisällöt ovat materiaalia, jonka parissa tavoitteita harjoitellaan. </a:t>
            </a:r>
          </a:p>
          <a:p>
            <a:r>
              <a:rPr lang="fi-FI" sz="2800" dirty="0">
                <a:latin typeface="+mj-lt"/>
              </a:rPr>
              <a:t>Sisällöt on </a:t>
            </a:r>
            <a:r>
              <a:rPr lang="fi-FI" sz="2800" dirty="0" err="1">
                <a:latin typeface="+mj-lt"/>
              </a:rPr>
              <a:t>vuosiluokkaistettu</a:t>
            </a:r>
            <a:r>
              <a:rPr lang="fi-FI" sz="2800" dirty="0">
                <a:latin typeface="+mj-lt"/>
              </a:rPr>
              <a:t> paikallisesti. </a:t>
            </a:r>
          </a:p>
          <a:p>
            <a:pPr marL="457200" lvl="1" indent="0">
              <a:buNone/>
            </a:pPr>
            <a:r>
              <a:rPr lang="fi-FI" sz="2400" dirty="0">
                <a:latin typeface="+mj-lt"/>
              </a:rPr>
              <a:t>Jyväskylä: </a:t>
            </a:r>
            <a:r>
              <a:rPr lang="fi-FI" sz="2400" dirty="0">
                <a:latin typeface="+mj-lt"/>
                <a:hlinkClick r:id="rId3"/>
              </a:rPr>
              <a:t>https://peda.net/opetussuunnitelma/ksops/jyvaskyla</a:t>
            </a:r>
            <a:r>
              <a:rPr lang="fi-FI" sz="2400" dirty="0">
                <a:latin typeface="+mj-lt"/>
              </a:rPr>
              <a:t> </a:t>
            </a:r>
          </a:p>
          <a:p>
            <a:endParaRPr lang="fi-FI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8374438" y="2921167"/>
            <a:ext cx="6857997" cy="1015663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6600" dirty="0" smtClean="0">
                <a:solidFill>
                  <a:schemeClr val="bg1"/>
                </a:solidFill>
              </a:rPr>
              <a:t>sisällöt</a:t>
            </a:r>
            <a:endParaRPr lang="fi-FI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Yhtäläisyydet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Luokat 1-2</a:t>
            </a:r>
            <a:endParaRPr lang="fi-FI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529" y="2508250"/>
            <a:ext cx="5025010" cy="36639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Luokat 3-6</a:t>
            </a:r>
            <a:endParaRPr lang="fi-FI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80104" y="2508250"/>
            <a:ext cx="4340065" cy="3663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5400000">
            <a:off x="8374438" y="2921167"/>
            <a:ext cx="6857997" cy="1015663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6600" dirty="0" smtClean="0">
                <a:solidFill>
                  <a:schemeClr val="bg1"/>
                </a:solidFill>
              </a:rPr>
              <a:t>Yhtäläisyydet</a:t>
            </a:r>
            <a:endParaRPr lang="fi-FI" sz="66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529" y="2907161"/>
            <a:ext cx="3363137" cy="409904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ounded Rectangle 10"/>
          <p:cNvSpPr/>
          <p:nvPr/>
        </p:nvSpPr>
        <p:spPr>
          <a:xfrm>
            <a:off x="6380104" y="2775781"/>
            <a:ext cx="1568439" cy="667408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ounded Rectangle 11"/>
          <p:cNvSpPr/>
          <p:nvPr/>
        </p:nvSpPr>
        <p:spPr>
          <a:xfrm>
            <a:off x="6380104" y="3785824"/>
            <a:ext cx="1568439" cy="250148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08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Rakenteelliset erot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Luokat 1-2</a:t>
            </a:r>
            <a:endParaRPr lang="fi-FI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529" y="2508250"/>
            <a:ext cx="5025010" cy="36639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Luokat 3-6</a:t>
            </a:r>
            <a:endParaRPr lang="fi-FI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80104" y="2508250"/>
            <a:ext cx="4340065" cy="3663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5400000">
            <a:off x="8374438" y="2921167"/>
            <a:ext cx="6857997" cy="1015663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6600" dirty="0" smtClean="0">
                <a:solidFill>
                  <a:schemeClr val="bg1"/>
                </a:solidFill>
              </a:rPr>
              <a:t>erot</a:t>
            </a:r>
            <a:endParaRPr lang="fi-FI" sz="66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6529" y="2928399"/>
            <a:ext cx="3382056" cy="38236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ounded Rectangle 11"/>
          <p:cNvSpPr/>
          <p:nvPr/>
        </p:nvSpPr>
        <p:spPr>
          <a:xfrm>
            <a:off x="6380104" y="3428998"/>
            <a:ext cx="1559410" cy="71418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ounded Rectangle 12"/>
          <p:cNvSpPr/>
          <p:nvPr/>
        </p:nvSpPr>
        <p:spPr>
          <a:xfrm>
            <a:off x="8312137" y="3428998"/>
            <a:ext cx="951681" cy="71418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ounded Rectangle 13"/>
          <p:cNvSpPr/>
          <p:nvPr/>
        </p:nvSpPr>
        <p:spPr>
          <a:xfrm>
            <a:off x="9263818" y="3428998"/>
            <a:ext cx="1456351" cy="71418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ounded Rectangle 14"/>
          <p:cNvSpPr/>
          <p:nvPr/>
        </p:nvSpPr>
        <p:spPr>
          <a:xfrm>
            <a:off x="6380104" y="2508250"/>
            <a:ext cx="1559410" cy="261076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ounded Rectangle 15"/>
          <p:cNvSpPr/>
          <p:nvPr/>
        </p:nvSpPr>
        <p:spPr>
          <a:xfrm>
            <a:off x="8312137" y="2508250"/>
            <a:ext cx="951681" cy="261076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ounded Rectangle 16"/>
          <p:cNvSpPr/>
          <p:nvPr/>
        </p:nvSpPr>
        <p:spPr>
          <a:xfrm>
            <a:off x="9263818" y="2508250"/>
            <a:ext cx="1456351" cy="261076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ounded Rectangle 17"/>
          <p:cNvSpPr/>
          <p:nvPr/>
        </p:nvSpPr>
        <p:spPr>
          <a:xfrm>
            <a:off x="666529" y="2513380"/>
            <a:ext cx="3382056" cy="38236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69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Tavoite, sisältö, arviointi</a:t>
            </a:r>
            <a:endParaRPr lang="fi-FI" dirty="0"/>
          </a:p>
        </p:txBody>
      </p:sp>
      <p:sp>
        <p:nvSpPr>
          <p:cNvPr id="3" name="Rounded Rectangle 2"/>
          <p:cNvSpPr/>
          <p:nvPr/>
        </p:nvSpPr>
        <p:spPr>
          <a:xfrm>
            <a:off x="203200" y="1826736"/>
            <a:ext cx="10909300" cy="41021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i-FI" sz="3200" b="1" dirty="0" smtClean="0"/>
              <a:t>						Sisältö</a:t>
            </a:r>
            <a:endParaRPr lang="fi-FI" sz="3200" b="1" dirty="0"/>
          </a:p>
        </p:txBody>
      </p:sp>
      <p:sp>
        <p:nvSpPr>
          <p:cNvPr id="4" name="Right Arrow 3"/>
          <p:cNvSpPr/>
          <p:nvPr/>
        </p:nvSpPr>
        <p:spPr>
          <a:xfrm>
            <a:off x="38100" y="6064250"/>
            <a:ext cx="11315700" cy="692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2800" b="1" dirty="0" smtClean="0"/>
              <a:t>aika</a:t>
            </a:r>
            <a:endParaRPr lang="fi-FI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31878" y="2028904"/>
            <a:ext cx="2273222" cy="36977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2800" b="1" dirty="0"/>
              <a:t>Tavoite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59800" y="2024768"/>
            <a:ext cx="2296843" cy="37019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2800" b="1" dirty="0"/>
              <a:t>Tavoitteen </a:t>
            </a:r>
            <a:r>
              <a:rPr lang="fi-FI" sz="2800" b="1" dirty="0" smtClean="0"/>
              <a:t>arviointi</a:t>
            </a:r>
            <a:endParaRPr lang="fi-FI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140311" y="2921610"/>
            <a:ext cx="6806479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TOTEUTUS</a:t>
            </a:r>
            <a:endParaRPr lang="en-US" sz="11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>
                <a:solidFill>
                  <a:schemeClr val="bg1"/>
                </a:solidFill>
              </a:rPr>
              <a:t>t</a:t>
            </a:r>
            <a:r>
              <a:rPr lang="fi-FI" sz="5400" dirty="0" smtClean="0">
                <a:solidFill>
                  <a:schemeClr val="bg1"/>
                </a:solidFill>
              </a:rPr>
              <a:t>avoite &amp; sisältö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Tavoite, sisältö, arviointi (3-6 </a:t>
            </a:r>
            <a:r>
              <a:rPr lang="fi-FI" dirty="0" err="1" smtClean="0"/>
              <a:t>lk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Rounded Rectangle 2"/>
          <p:cNvSpPr/>
          <p:nvPr/>
        </p:nvSpPr>
        <p:spPr>
          <a:xfrm>
            <a:off x="203200" y="1826736"/>
            <a:ext cx="10909300" cy="41021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i-FI" sz="3200" b="1" dirty="0" smtClean="0"/>
              <a:t>						Sisältö: </a:t>
            </a:r>
          </a:p>
          <a:p>
            <a:r>
              <a:rPr lang="fi-FI" sz="3200" b="1" dirty="0"/>
              <a:t>	</a:t>
            </a:r>
            <a:r>
              <a:rPr lang="fi-FI" sz="3200" b="1" dirty="0" smtClean="0"/>
              <a:t>					</a:t>
            </a:r>
            <a:r>
              <a:rPr lang="fi-FI" sz="3200" dirty="0" smtClean="0"/>
              <a:t>Olomuodon muutokset (S5)</a:t>
            </a:r>
            <a:endParaRPr lang="fi-FI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431878" y="2028904"/>
            <a:ext cx="2273222" cy="36977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2800" b="1" dirty="0" smtClean="0"/>
              <a:t>Tavoite:</a:t>
            </a:r>
          </a:p>
          <a:p>
            <a:pPr algn="ctr"/>
            <a:r>
              <a:rPr lang="fi-FI" sz="2800" b="1" dirty="0" smtClean="0"/>
              <a:t> </a:t>
            </a:r>
            <a:r>
              <a:rPr lang="fi-FI" sz="2800" dirty="0" smtClean="0"/>
              <a:t>T5 Tutkimisen taidot: suunnittelu, havainnointi ja mittaukset</a:t>
            </a:r>
          </a:p>
          <a:p>
            <a:pPr algn="ctr"/>
            <a:endParaRPr lang="fi-FI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8559800" y="2024768"/>
            <a:ext cx="2296843" cy="37019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2800" b="1" dirty="0" smtClean="0"/>
              <a:t>Tavoitteen arviointi: </a:t>
            </a:r>
          </a:p>
          <a:p>
            <a:pPr algn="ctr"/>
            <a:r>
              <a:rPr lang="fi-FI" sz="2800" dirty="0" smtClean="0"/>
              <a:t>Miten oppilas suunnittelee ja tekee mittauksia ja havaintoja?</a:t>
            </a:r>
            <a:endParaRPr lang="fi-FI" sz="2800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>
                <a:solidFill>
                  <a:schemeClr val="bg1"/>
                </a:solidFill>
              </a:rPr>
              <a:t>t</a:t>
            </a:r>
            <a:r>
              <a:rPr lang="fi-FI" sz="5400" dirty="0" smtClean="0">
                <a:solidFill>
                  <a:schemeClr val="bg1"/>
                </a:solidFill>
              </a:rPr>
              <a:t>avoite &amp; sisältö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Tavoite, sisältö, arviointi (3-6 </a:t>
            </a:r>
            <a:r>
              <a:rPr lang="fi-FI" dirty="0" err="1" smtClean="0"/>
              <a:t>lk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Rounded Rectangle 2"/>
          <p:cNvSpPr/>
          <p:nvPr/>
        </p:nvSpPr>
        <p:spPr>
          <a:xfrm>
            <a:off x="203200" y="1826736"/>
            <a:ext cx="10909300" cy="41021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i-FI" sz="3200" b="1" dirty="0" smtClean="0"/>
              <a:t>					  	Sisältö: </a:t>
            </a:r>
          </a:p>
          <a:p>
            <a:r>
              <a:rPr lang="fi-FI" sz="3200" b="1" dirty="0"/>
              <a:t>	</a:t>
            </a:r>
            <a:r>
              <a:rPr lang="fi-FI" sz="3200" b="1" dirty="0" smtClean="0"/>
              <a:t>					</a:t>
            </a:r>
            <a:r>
              <a:rPr lang="fi-FI" sz="3200" dirty="0" smtClean="0"/>
              <a:t>Ihmisen rakenne ja </a:t>
            </a:r>
          </a:p>
          <a:p>
            <a:r>
              <a:rPr lang="fi-FI" sz="3200" dirty="0"/>
              <a:t>	</a:t>
            </a:r>
            <a:r>
              <a:rPr lang="fi-FI" sz="3200" dirty="0" smtClean="0"/>
              <a:t>					elintoiminnot (S1)</a:t>
            </a:r>
            <a:endParaRPr lang="fi-FI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431878" y="2028904"/>
            <a:ext cx="2273222" cy="36977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2800" b="1" dirty="0" smtClean="0"/>
              <a:t>Tavoite: </a:t>
            </a:r>
          </a:p>
          <a:p>
            <a:pPr algn="ctr"/>
            <a:endParaRPr lang="fi-FI" sz="2800" b="1" dirty="0"/>
          </a:p>
          <a:p>
            <a:pPr algn="ctr"/>
            <a:r>
              <a:rPr lang="fi-FI" sz="2800" dirty="0" err="1" smtClean="0"/>
              <a:t>Tavoitteelli-nen</a:t>
            </a:r>
            <a:r>
              <a:rPr lang="fi-FI" sz="2800" dirty="0" smtClean="0"/>
              <a:t> työskentely ja oppimaan oppiminen (T2)</a:t>
            </a:r>
            <a:endParaRPr lang="fi-FI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8559800" y="2024768"/>
            <a:ext cx="2296843" cy="37019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2800" b="1" dirty="0" smtClean="0"/>
              <a:t>Tavoitteen arviointi: </a:t>
            </a:r>
            <a:r>
              <a:rPr lang="fi-FI" sz="2800" dirty="0" smtClean="0"/>
              <a:t>Miten oppilas asettaa tavoitteita ja työskentelee niiden eteen?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>
                <a:solidFill>
                  <a:schemeClr val="bg1"/>
                </a:solidFill>
              </a:rPr>
              <a:t>t</a:t>
            </a:r>
            <a:r>
              <a:rPr lang="fi-FI" sz="5400" dirty="0" smtClean="0">
                <a:solidFill>
                  <a:schemeClr val="bg1"/>
                </a:solidFill>
              </a:rPr>
              <a:t>avoite &amp; sisältö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Tavoite, sisältö, arviointi (3-6 </a:t>
            </a:r>
            <a:r>
              <a:rPr lang="fi-FI" dirty="0" err="1" smtClean="0"/>
              <a:t>lk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Rounded Rectangle 2"/>
          <p:cNvSpPr/>
          <p:nvPr/>
        </p:nvSpPr>
        <p:spPr>
          <a:xfrm>
            <a:off x="203200" y="1826736"/>
            <a:ext cx="10909300" cy="41021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i-FI" sz="3200" b="1" dirty="0" smtClean="0"/>
              <a:t>					  	Sisältö: </a:t>
            </a:r>
            <a:br>
              <a:rPr lang="fi-FI" sz="3200" b="1" dirty="0" smtClean="0"/>
            </a:br>
            <a:r>
              <a:rPr lang="fi-FI" sz="3200" b="1" dirty="0" smtClean="0"/>
              <a:t>						</a:t>
            </a:r>
            <a:r>
              <a:rPr lang="fi-FI" sz="3200" dirty="0"/>
              <a:t>Euroopan maanosien </a:t>
            </a:r>
          </a:p>
          <a:p>
            <a:r>
              <a:rPr lang="fi-FI" sz="3200" dirty="0"/>
              <a:t>						luonnonympäristö (S3)</a:t>
            </a:r>
          </a:p>
          <a:p>
            <a:endParaRPr lang="fi-FI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431878" y="2028904"/>
            <a:ext cx="2273222" cy="36977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2800" b="1" dirty="0" smtClean="0"/>
              <a:t>Tavoite: </a:t>
            </a:r>
          </a:p>
          <a:p>
            <a:pPr algn="ctr"/>
            <a:endParaRPr lang="fi-FI" sz="2800" b="1" dirty="0"/>
          </a:p>
          <a:p>
            <a:pPr algn="ctr"/>
            <a:r>
              <a:rPr lang="fi-FI" sz="2800" dirty="0" smtClean="0"/>
              <a:t>Karttojen </a:t>
            </a:r>
            <a:r>
              <a:rPr lang="fi-FI" sz="2800" dirty="0" err="1" smtClean="0"/>
              <a:t>ymmärtä-minen</a:t>
            </a:r>
            <a:r>
              <a:rPr lang="fi-FI" sz="2800" dirty="0" smtClean="0"/>
              <a:t> ympäristön kuvaajana (T13)</a:t>
            </a:r>
            <a:endParaRPr lang="fi-FI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8559800" y="2024768"/>
            <a:ext cx="2296843" cy="37019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i-FI" sz="2800" b="1" dirty="0" smtClean="0"/>
              <a:t>Tavoitteen arviointi: </a:t>
            </a:r>
          </a:p>
          <a:p>
            <a:pPr algn="ctr"/>
            <a:r>
              <a:rPr lang="fi-FI" sz="2800" dirty="0" smtClean="0"/>
              <a:t>Miten oppilas ymmärtää kartan ympäristön kuvaajana? </a:t>
            </a:r>
            <a:endParaRPr lang="fi-FI" sz="2800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8374438" y="3033378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>
                <a:solidFill>
                  <a:schemeClr val="bg1"/>
                </a:solidFill>
              </a:rPr>
              <a:t>t</a:t>
            </a:r>
            <a:r>
              <a:rPr lang="fi-FI" sz="5400" dirty="0" smtClean="0">
                <a:solidFill>
                  <a:schemeClr val="bg1"/>
                </a:solidFill>
              </a:rPr>
              <a:t>avoite &amp; sisältö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72875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Clr>
                <a:schemeClr val="accent5"/>
              </a:buClr>
              <a:buSzPct val="90000"/>
              <a:buAutoNum type="arabicPeriod"/>
            </a:pPr>
            <a:r>
              <a:rPr lang="fi-FI" sz="2800" dirty="0" smtClean="0"/>
              <a:t>Ota yksi ympäristöopin 3-6 </a:t>
            </a:r>
            <a:r>
              <a:rPr lang="fi-FI" sz="2800" dirty="0" err="1" smtClean="0"/>
              <a:t>lk</a:t>
            </a:r>
            <a:r>
              <a:rPr lang="fi-FI" sz="2800" dirty="0" smtClean="0"/>
              <a:t> tavoite ja yksi sisältö</a:t>
            </a:r>
          </a:p>
          <a:p>
            <a:pPr marL="514350" indent="-514350">
              <a:buClr>
                <a:schemeClr val="accent5"/>
              </a:buClr>
              <a:buSzPct val="90000"/>
              <a:buAutoNum type="arabicPeriod"/>
            </a:pPr>
            <a:r>
              <a:rPr lang="fi-FI" sz="2800" dirty="0" smtClean="0"/>
              <a:t>Pohdi oppimiskokonaisuuden (15 min – 3 h) toteutus, jossa treenaatte oppilaiden  kanssa kyseistä tavoitetta kyseisen sisällön parissa. </a:t>
            </a:r>
          </a:p>
          <a:p>
            <a:pPr marL="514350" indent="-514350">
              <a:buClr>
                <a:schemeClr val="accent5"/>
              </a:buClr>
              <a:buSzPct val="90000"/>
              <a:buAutoNum type="arabicPeriod"/>
            </a:pPr>
            <a:r>
              <a:rPr lang="fi-FI" sz="2800" dirty="0" smtClean="0"/>
              <a:t>Suunnittele tälle toiminnalle arviointi, joka ilmaisee numerona oppilaan osaamistason kyseisessä </a:t>
            </a:r>
            <a:r>
              <a:rPr lang="fi-FI" sz="2800" i="1" dirty="0" smtClean="0"/>
              <a:t>tavoitteessa</a:t>
            </a:r>
            <a:r>
              <a:rPr lang="fi-FI" sz="2800" dirty="0" smtClean="0"/>
              <a:t>.</a:t>
            </a:r>
          </a:p>
          <a:p>
            <a:pPr lvl="2"/>
            <a:r>
              <a:rPr lang="fi-FI" sz="1900" dirty="0" smtClean="0"/>
              <a:t>Jos </a:t>
            </a:r>
            <a:r>
              <a:rPr lang="fi-FI" sz="1900" dirty="0"/>
              <a:t>kyseessä on koe tai testi, suunnittele se ihan oikeasti. Kerro miten muutat koetuloksen arvosanaksi.</a:t>
            </a:r>
          </a:p>
          <a:p>
            <a:pPr lvl="2"/>
            <a:r>
              <a:rPr lang="fi-FI" sz="1900" dirty="0"/>
              <a:t>Jos arvioit jonkin tuotoksen (esim. suullisen esityksen, </a:t>
            </a:r>
            <a:r>
              <a:rPr lang="fi-FI" sz="1900" dirty="0" smtClean="0"/>
              <a:t>kasvikansion, posterin jne.), </a:t>
            </a:r>
            <a:r>
              <a:rPr lang="fi-FI" sz="1900" dirty="0"/>
              <a:t>luo sille kriteerit tavoitteen näkökulmasta.</a:t>
            </a:r>
          </a:p>
          <a:p>
            <a:pPr lvl="2"/>
            <a:r>
              <a:rPr lang="fi-FI" sz="1900" dirty="0"/>
              <a:t>Jos käytät tavoitteen arviointiin havainnointia, luo sille kriteerit tavoitteen näkökulmasta ja kerro kuka havainnoin mitä ja milloin.</a:t>
            </a:r>
          </a:p>
          <a:p>
            <a:pPr lvl="2"/>
            <a:r>
              <a:rPr lang="fi-FI" sz="1900" dirty="0"/>
              <a:t>Voit käyttää mitä tahansa perusteltua arviointitapaa.</a:t>
            </a: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	</a:t>
            </a:r>
            <a:r>
              <a:rPr lang="fi-FI" dirty="0" smtClean="0"/>
              <a:t> </a:t>
            </a:r>
            <a:r>
              <a:rPr lang="fi-FI" sz="2200" dirty="0"/>
              <a:t>Käytit mitä tapaa hyvänsä, mieti, miten arvosana on perusteltu eli </a:t>
            </a:r>
            <a:r>
              <a:rPr lang="fi-FI" sz="2200" dirty="0" smtClean="0"/>
              <a:t>	liittyy muuhunkin </a:t>
            </a:r>
            <a:r>
              <a:rPr lang="fi-FI" sz="2200" dirty="0"/>
              <a:t>kuin opettajan näppituntumaan</a:t>
            </a:r>
            <a:r>
              <a:rPr lang="fi-FI" sz="2200" dirty="0" smtClean="0"/>
              <a:t>.</a:t>
            </a:r>
            <a:endParaRPr lang="fi-FI" sz="2200" dirty="0"/>
          </a:p>
          <a:p>
            <a:pPr marL="0" indent="0">
              <a:buClr>
                <a:schemeClr val="accent5"/>
              </a:buClr>
              <a:buSzPct val="90000"/>
              <a:buNone/>
            </a:pPr>
            <a:endParaRPr lang="fi-FI" sz="2800" dirty="0" smtClean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 smtClean="0">
                <a:solidFill>
                  <a:schemeClr val="bg1"/>
                </a:solidFill>
              </a:rPr>
              <a:t>Tehtävä</a:t>
            </a:r>
            <a:endParaRPr lang="fi-FI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0463" y="513347"/>
            <a:ext cx="144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T5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23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Keskustele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Miten ymmärrät sen, että arvioinnin kohteena on tavoitteet, ei sisällöt.</a:t>
            </a:r>
          </a:p>
          <a:p>
            <a:r>
              <a:rPr lang="fi-FI" sz="2000" dirty="0" smtClean="0"/>
              <a:t>Minkälaiset arviointitavat sopivat ympäristöoppiin?</a:t>
            </a:r>
          </a:p>
          <a:p>
            <a:r>
              <a:rPr lang="fi-FI" sz="2000" dirty="0" smtClean="0"/>
              <a:t>Onnistuitko luomaan tavoitteen arvioinnille toimivan suunnitelman? </a:t>
            </a:r>
          </a:p>
          <a:p>
            <a:pPr lvl="1"/>
            <a:r>
              <a:rPr lang="fi-FI" sz="1800" dirty="0" smtClean="0"/>
              <a:t>Mitä opit?</a:t>
            </a:r>
          </a:p>
          <a:p>
            <a:pPr lvl="1"/>
            <a:r>
              <a:rPr lang="fi-FI" sz="1800" dirty="0" smtClean="0"/>
              <a:t>Mitä haasteita havaitsit?</a:t>
            </a:r>
            <a:endParaRPr lang="fi-FI" sz="1800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 smtClean="0">
                <a:solidFill>
                  <a:schemeClr val="bg1"/>
                </a:solidFill>
              </a:rPr>
              <a:t>Tavoite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Oppitunnin tavoitteet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Ymmärtää, mitä tarkoittaa, että arvioinnin kohteena on tavoitteet, ei sisällöt.</a:t>
            </a:r>
          </a:p>
          <a:p>
            <a:r>
              <a:rPr lang="fi-FI" dirty="0" smtClean="0"/>
              <a:t>Pohtia ympäristöopin tavoitteiden erilaisia toteutustapoja ja valita niistä tarkoitukseen sopivia.</a:t>
            </a:r>
          </a:p>
          <a:p>
            <a:r>
              <a:rPr lang="fi-FI" dirty="0" smtClean="0"/>
              <a:t>Luoda perusteltu suunnitelma tavoitteen arvioinnille.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 smtClean="0">
                <a:solidFill>
                  <a:schemeClr val="bg1"/>
                </a:solidFill>
              </a:rPr>
              <a:t>Tavoite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Ensi kerran väittelystä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Aiheen vaihto tai päivän vaihto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400" dirty="0" smtClean="0">
                <a:sym typeface="Wingdings" panose="05000000000000000000" pitchFamily="2" charset="2"/>
              </a:rPr>
              <a:t>Väittely seuraavalle kerralle samalla aiheella</a:t>
            </a:r>
          </a:p>
          <a:p>
            <a:pPr>
              <a:buFont typeface="Wingdings" panose="05000000000000000000" pitchFamily="2" charset="2"/>
              <a:buChar char="à"/>
            </a:pPr>
            <a:endParaRPr lang="fi-FI" sz="24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44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Taitotasotaulukon taustoja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/>
              <a:t>Taitotasotaulukoilla on </a:t>
            </a:r>
            <a:r>
              <a:rPr lang="fi-FI" sz="2800" dirty="0" smtClean="0"/>
              <a:t>haluttu</a:t>
            </a:r>
          </a:p>
          <a:p>
            <a:r>
              <a:rPr lang="fi-FI" sz="2800" dirty="0"/>
              <a:t>kohdistaa arviointi tavoitteisiin</a:t>
            </a:r>
          </a:p>
          <a:p>
            <a:r>
              <a:rPr lang="fi-FI" sz="2800" dirty="0" smtClean="0"/>
              <a:t>yhdenmukaistaa </a:t>
            </a:r>
            <a:r>
              <a:rPr lang="fi-FI" sz="2800" dirty="0"/>
              <a:t>oppimisen ja osaamisen arviointia </a:t>
            </a:r>
          </a:p>
          <a:p>
            <a:r>
              <a:rPr lang="fi-FI" sz="2800" dirty="0"/>
              <a:t>sanallistaa oppimispolkua eli kuvata taitojen kehittymistä </a:t>
            </a:r>
            <a:endParaRPr lang="fi-FI" sz="2800" dirty="0" smtClean="0"/>
          </a:p>
          <a:p>
            <a:pPr marL="0" indent="0">
              <a:buNone/>
            </a:pP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Taitokuvaukset on johdettu </a:t>
            </a:r>
            <a:r>
              <a:rPr lang="fi-FI" sz="2800" dirty="0" err="1"/>
              <a:t>OPS:in</a:t>
            </a:r>
            <a:r>
              <a:rPr lang="fi-FI" sz="2800" dirty="0"/>
              <a:t> tavoitteesta ja hyvän osaamisen kriteeristä, apuna </a:t>
            </a:r>
            <a:r>
              <a:rPr lang="fi-FI" sz="2800" dirty="0" err="1"/>
              <a:t>OPH:n</a:t>
            </a:r>
            <a:r>
              <a:rPr lang="fi-FI" sz="2800" dirty="0"/>
              <a:t> </a:t>
            </a:r>
            <a:r>
              <a:rPr lang="fi-FI" sz="2800" dirty="0" smtClean="0"/>
              <a:t>tukimateriaaleja</a:t>
            </a:r>
            <a:endParaRPr lang="fi-FI" sz="28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>
                <a:solidFill>
                  <a:schemeClr val="bg1"/>
                </a:solidFill>
              </a:rPr>
              <a:t>t</a:t>
            </a:r>
            <a:r>
              <a:rPr lang="fi-FI" sz="5400" dirty="0" smtClean="0">
                <a:solidFill>
                  <a:schemeClr val="bg1"/>
                </a:solidFill>
              </a:rPr>
              <a:t>aitotasotaulukko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97" y="222941"/>
            <a:ext cx="9310386" cy="255215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687967"/>
              </p:ext>
            </p:extLst>
          </p:nvPr>
        </p:nvGraphicFramePr>
        <p:xfrm>
          <a:off x="1074820" y="2896806"/>
          <a:ext cx="9282063" cy="375917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26009">
                  <a:extLst>
                    <a:ext uri="{9D8B030D-6E8A-4147-A177-3AD203B41FA5}">
                      <a16:colId xmlns:a16="http://schemas.microsoft.com/office/drawing/2014/main" val="2847726826"/>
                    </a:ext>
                  </a:extLst>
                </a:gridCol>
                <a:gridCol w="1326009">
                  <a:extLst>
                    <a:ext uri="{9D8B030D-6E8A-4147-A177-3AD203B41FA5}">
                      <a16:colId xmlns:a16="http://schemas.microsoft.com/office/drawing/2014/main" val="336875865"/>
                    </a:ext>
                  </a:extLst>
                </a:gridCol>
                <a:gridCol w="1326009">
                  <a:extLst>
                    <a:ext uri="{9D8B030D-6E8A-4147-A177-3AD203B41FA5}">
                      <a16:colId xmlns:a16="http://schemas.microsoft.com/office/drawing/2014/main" val="3620870056"/>
                    </a:ext>
                  </a:extLst>
                </a:gridCol>
                <a:gridCol w="1326009">
                  <a:extLst>
                    <a:ext uri="{9D8B030D-6E8A-4147-A177-3AD203B41FA5}">
                      <a16:colId xmlns:a16="http://schemas.microsoft.com/office/drawing/2014/main" val="3548224107"/>
                    </a:ext>
                  </a:extLst>
                </a:gridCol>
                <a:gridCol w="1326009">
                  <a:extLst>
                    <a:ext uri="{9D8B030D-6E8A-4147-A177-3AD203B41FA5}">
                      <a16:colId xmlns:a16="http://schemas.microsoft.com/office/drawing/2014/main" val="3854295933"/>
                    </a:ext>
                  </a:extLst>
                </a:gridCol>
                <a:gridCol w="1326009">
                  <a:extLst>
                    <a:ext uri="{9D8B030D-6E8A-4147-A177-3AD203B41FA5}">
                      <a16:colId xmlns:a16="http://schemas.microsoft.com/office/drawing/2014/main" val="3787035452"/>
                    </a:ext>
                  </a:extLst>
                </a:gridCol>
                <a:gridCol w="1326009">
                  <a:extLst>
                    <a:ext uri="{9D8B030D-6E8A-4147-A177-3AD203B41FA5}">
                      <a16:colId xmlns:a16="http://schemas.microsoft.com/office/drawing/2014/main" val="383238796"/>
                    </a:ext>
                  </a:extLst>
                </a:gridCol>
              </a:tblGrid>
              <a:tr h="37591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b="1" i="1" dirty="0">
                          <a:effectLst/>
                        </a:rPr>
                        <a:t>T11 ohjata oppilasta käyttämään erilaisia malleja ilmiöiden kuvaamisessa ja selittämisessä sekä ennusteiden tekemisessä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b="1" i="1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i="1" dirty="0">
                          <a:effectLst/>
                        </a:rPr>
                        <a:t>Mallien käyttäminen</a:t>
                      </a:r>
                      <a:endParaRPr lang="fi-FI" sz="13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11" marR="46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Oppilas tietää, että fysiikan malli kuvaa todellisuutta tietyin rajoituksin.</a:t>
                      </a:r>
                      <a:endParaRPr lang="fi-FI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11" marR="46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Oppilas tunnistaa erilaisia fysiikan malleja (esim. kuvaaja, laskukaava, aurinkokunnan malli, simulaatiot)</a:t>
                      </a:r>
                      <a:endParaRPr lang="fi-FI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11" marR="46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Oppilas osaa tulkita erilaisia malleja (esim. kuvaaja, laskukaava, aurinkokunnan malli, simulaatiot)</a:t>
                      </a:r>
                      <a:endParaRPr lang="fi-FI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11" marR="46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b="1" dirty="0">
                          <a:effectLst/>
                        </a:rPr>
                        <a:t>Oppilas osaa käyttää yksinkertaisia malleja ja tehdä ennusteita sekä harjoittelee yksinkertaisten mallien muodostamista mittaustuloksista.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b="1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b="1" dirty="0">
                          <a:effectLst/>
                        </a:rPr>
                        <a:t>Oppilas osaa kuvata mallia ja nimetä mallin rajoituksia ja puutteita.</a:t>
                      </a:r>
                      <a:endParaRPr lang="fi-FI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11" marR="46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Oppilas muodostaa mallin mittaustulosten perusteella. </a:t>
                      </a:r>
                      <a:br>
                        <a:rPr lang="fi-FI" sz="1300" dirty="0">
                          <a:effectLst/>
                        </a:rPr>
                      </a:br>
                      <a:r>
                        <a:rPr lang="fi-FI" sz="1300" dirty="0">
                          <a:effectLst/>
                        </a:rPr>
                        <a:t>(esim. kuvaaja, animaatio, havainnollistava kuva)</a:t>
                      </a:r>
                      <a:endParaRPr lang="fi-FI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11" marR="46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Oppilas arvioi itse muodostamansa mallin toimivuutta.</a:t>
                      </a:r>
                      <a:endParaRPr lang="fi-FI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11" marR="46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19673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>
                <a:solidFill>
                  <a:schemeClr val="bg1"/>
                </a:solidFill>
              </a:rPr>
              <a:t>t</a:t>
            </a:r>
            <a:r>
              <a:rPr lang="fi-FI" sz="5400" dirty="0" smtClean="0">
                <a:solidFill>
                  <a:schemeClr val="bg1"/>
                </a:solidFill>
              </a:rPr>
              <a:t>aitotasotaulukko</a:t>
            </a:r>
            <a:endParaRPr lang="fi-FI" sz="5400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617777" y="1270861"/>
            <a:ext cx="3723608" cy="1488740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ounded Rectangle 5"/>
          <p:cNvSpPr/>
          <p:nvPr/>
        </p:nvSpPr>
        <p:spPr>
          <a:xfrm>
            <a:off x="6351723" y="2881308"/>
            <a:ext cx="1350935" cy="3550490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ounded Rectangle 6"/>
          <p:cNvSpPr/>
          <p:nvPr/>
        </p:nvSpPr>
        <p:spPr>
          <a:xfrm>
            <a:off x="1030999" y="1301858"/>
            <a:ext cx="3417015" cy="1100379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ounded Rectangle 8"/>
          <p:cNvSpPr/>
          <p:nvPr/>
        </p:nvSpPr>
        <p:spPr>
          <a:xfrm>
            <a:off x="1046497" y="2881306"/>
            <a:ext cx="1350935" cy="2031657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ounded Rectangle 9"/>
          <p:cNvSpPr/>
          <p:nvPr/>
        </p:nvSpPr>
        <p:spPr>
          <a:xfrm>
            <a:off x="5300419" y="1301857"/>
            <a:ext cx="1193371" cy="60443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ounded Rectangle 10"/>
          <p:cNvSpPr/>
          <p:nvPr/>
        </p:nvSpPr>
        <p:spPr>
          <a:xfrm>
            <a:off x="1080074" y="4943960"/>
            <a:ext cx="1167180" cy="61993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3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B96A95-DF5C-42D5-9AE1-B09D6C08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+mj-lt"/>
              </a:rPr>
              <a:t>Taitotasotaulukko</a:t>
            </a:r>
            <a:endParaRPr lang="fi-FI" dirty="0">
              <a:latin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BA6EE2-171F-4974-93A0-BD42A53EC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i-FI"/>
          </a:p>
          <a:p>
            <a:pPr>
              <a:buNone/>
            </a:pPr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1" y="1828800"/>
            <a:ext cx="11120175" cy="4816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>
                <a:solidFill>
                  <a:schemeClr val="bg1"/>
                </a:solidFill>
              </a:rPr>
              <a:t>t</a:t>
            </a:r>
            <a:r>
              <a:rPr lang="fi-FI" sz="5400" dirty="0" smtClean="0">
                <a:solidFill>
                  <a:schemeClr val="bg1"/>
                </a:solidFill>
              </a:rPr>
              <a:t>aitotasotaulukko</a:t>
            </a:r>
            <a:endParaRPr lang="fi-FI" sz="5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431" y="1828800"/>
            <a:ext cx="3877637" cy="550189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09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 2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Clr>
                <a:schemeClr val="accent5"/>
              </a:buClr>
              <a:buSzPct val="90000"/>
              <a:buAutoNum type="arabicPeriod"/>
            </a:pPr>
            <a:r>
              <a:rPr lang="fi-FI" sz="2800" dirty="0" smtClean="0"/>
              <a:t>Valitse jokin 3. – 6. luokan sisältö (tai sen osa)</a:t>
            </a:r>
          </a:p>
          <a:p>
            <a:pPr marL="514350" indent="-514350">
              <a:buClr>
                <a:schemeClr val="accent5"/>
              </a:buClr>
              <a:buSzPct val="90000"/>
              <a:buAutoNum type="arabicPeriod"/>
            </a:pPr>
            <a:r>
              <a:rPr lang="fi-FI" sz="2800" dirty="0" smtClean="0"/>
              <a:t>Valitse vähintään kaksi siihen sopivaa tavoitetta</a:t>
            </a:r>
          </a:p>
          <a:p>
            <a:pPr marL="514350" indent="-514350">
              <a:buClr>
                <a:schemeClr val="accent5"/>
              </a:buClr>
              <a:buSzPct val="90000"/>
              <a:buAutoNum type="arabicPeriod"/>
            </a:pPr>
            <a:r>
              <a:rPr lang="fi-FI" sz="2800" dirty="0" smtClean="0"/>
              <a:t>Tee karkea suunnitelma siitä, miten opiskelette luokan kanssa näitä tavoitteita ko. sisällön parissa. Kokonaisuuden kesto on melko pitkä - vähintään 3 tuntia.</a:t>
            </a:r>
          </a:p>
          <a:p>
            <a:pPr marL="514350" indent="-514350">
              <a:buClr>
                <a:schemeClr val="accent5"/>
              </a:buClr>
              <a:buSzPct val="90000"/>
              <a:buAutoNum type="arabicPeriod"/>
            </a:pPr>
            <a:r>
              <a:rPr lang="fi-FI" sz="2800" dirty="0" smtClean="0"/>
              <a:t>Suunnittele, miten arvioit näitä tavoitteita. </a:t>
            </a:r>
          </a:p>
          <a:p>
            <a:pPr marL="788670" lvl="1" indent="-514350">
              <a:buClr>
                <a:schemeClr val="accent5"/>
              </a:buClr>
              <a:buSzPct val="90000"/>
              <a:buFont typeface="+mj-lt"/>
              <a:buAutoNum type="alphaLcPeriod"/>
            </a:pPr>
            <a:r>
              <a:rPr lang="fi-FI" sz="2600" dirty="0" smtClean="0"/>
              <a:t>Miten arvioit tavoitteet summatiivisesti (esim. annat kyseisestä kokonaisuudesta arvosanan)?</a:t>
            </a:r>
          </a:p>
          <a:p>
            <a:pPr marL="788670" lvl="1" indent="-514350">
              <a:buClr>
                <a:schemeClr val="accent5"/>
              </a:buClr>
              <a:buSzPct val="90000"/>
              <a:buFont typeface="+mj-lt"/>
              <a:buAutoNum type="alphaLcPeriod"/>
            </a:pPr>
            <a:r>
              <a:rPr lang="fi-FI" sz="2600" dirty="0" smtClean="0"/>
              <a:t>Miten saat ja annat formatiivista palautetta osaamisesta ja edistymisestä?</a:t>
            </a:r>
          </a:p>
          <a:p>
            <a:pPr marL="514350" indent="-514350">
              <a:buClr>
                <a:schemeClr val="accent5"/>
              </a:buClr>
              <a:buSzPct val="90000"/>
              <a:buFont typeface="+mj-lt"/>
              <a:buAutoNum type="arabicPeriod"/>
            </a:pPr>
            <a:r>
              <a:rPr lang="fi-FI" sz="2800" dirty="0" smtClean="0"/>
              <a:t>Suunnittele arviointi</a:t>
            </a:r>
            <a:endParaRPr lang="fi-FI" sz="2600" dirty="0" smtClean="0"/>
          </a:p>
          <a:p>
            <a:pPr marL="274320" lvl="1" indent="0">
              <a:buClr>
                <a:schemeClr val="accent5"/>
              </a:buClr>
              <a:buSzPct val="90000"/>
              <a:buNone/>
            </a:pPr>
            <a:endParaRPr lang="fi-FI" sz="26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 smtClean="0">
                <a:solidFill>
                  <a:schemeClr val="bg1"/>
                </a:solidFill>
              </a:rPr>
              <a:t>Tehtävä – OSA 1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Arvosana tavoitteiden perusteella</a:t>
            </a:r>
            <a:endParaRPr lang="fi-F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60865" y="1691321"/>
          <a:ext cx="9939363" cy="4855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909">
                  <a:extLst>
                    <a:ext uri="{9D8B030D-6E8A-4147-A177-3AD203B41FA5}">
                      <a16:colId xmlns:a16="http://schemas.microsoft.com/office/drawing/2014/main" val="374508151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28318815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45346782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83629524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5020659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57218375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66306783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329815234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94665351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707059200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18124771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59383954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7633598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88423244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619879702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87910647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251131286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68772041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151553184"/>
                    </a:ext>
                  </a:extLst>
                </a:gridCol>
              </a:tblGrid>
              <a:tr h="725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effectLst/>
                        </a:rPr>
                        <a:t>Tavoite</a:t>
                      </a:r>
                      <a:endParaRPr lang="fi-FI" sz="2400" b="1" dirty="0">
                        <a:effectLst/>
                      </a:endParaRPr>
                    </a:p>
                  </a:txBody>
                  <a:tcPr marL="78065" marR="78065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effectLst/>
                        </a:rPr>
                        <a:t>Arvosanan kahdeksan</a:t>
                      </a:r>
                      <a:r>
                        <a:rPr lang="fi-FI" sz="1600" baseline="0" dirty="0" smtClean="0">
                          <a:effectLst/>
                        </a:rPr>
                        <a:t> osaaminen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07424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T1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35141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T2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992541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T3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10563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>
                          <a:effectLst/>
                        </a:rPr>
                        <a:t>T4</a:t>
                      </a:r>
                      <a:endParaRPr lang="fi-F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29116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>
                          <a:effectLst/>
                        </a:rPr>
                        <a:t>T5</a:t>
                      </a:r>
                      <a:endParaRPr lang="fi-F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338572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T6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679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 smtClean="0">
                <a:solidFill>
                  <a:schemeClr val="bg1"/>
                </a:solidFill>
              </a:rPr>
              <a:t>arvosana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Arvosana tavoitteiden perusteella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60865" y="1691321"/>
          <a:ext cx="9939363" cy="4855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909">
                  <a:extLst>
                    <a:ext uri="{9D8B030D-6E8A-4147-A177-3AD203B41FA5}">
                      <a16:colId xmlns:a16="http://schemas.microsoft.com/office/drawing/2014/main" val="374508151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28318815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45346782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83629524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5020659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57218375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66306783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329815234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94665351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707059200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18124771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59383954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7633598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88423244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619879702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87910647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251131286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68772041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151553184"/>
                    </a:ext>
                  </a:extLst>
                </a:gridCol>
              </a:tblGrid>
              <a:tr h="725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effectLst/>
                        </a:rPr>
                        <a:t>Tavoite</a:t>
                      </a:r>
                      <a:endParaRPr lang="fi-FI" sz="2400" b="1" dirty="0">
                        <a:effectLst/>
                      </a:endParaRPr>
                    </a:p>
                  </a:txBody>
                  <a:tcPr marL="78065" marR="78065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effectLst/>
                        </a:rPr>
                        <a:t>Arvosanan kahdeksan</a:t>
                      </a:r>
                      <a:r>
                        <a:rPr lang="fi-FI" sz="1600" baseline="0" dirty="0" smtClean="0">
                          <a:effectLst/>
                        </a:rPr>
                        <a:t> osaaminen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07424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T1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35141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T2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992541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T3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10563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T4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29116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>
                          <a:effectLst/>
                        </a:rPr>
                        <a:t>T5</a:t>
                      </a:r>
                      <a:endParaRPr lang="fi-F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338572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T6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679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 smtClean="0">
                <a:solidFill>
                  <a:schemeClr val="bg1"/>
                </a:solidFill>
              </a:rPr>
              <a:t>arvosana</a:t>
            </a:r>
            <a:endParaRPr lang="fi-FI" sz="5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708471" y="3583928"/>
            <a:ext cx="271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7. </a:t>
            </a:r>
            <a:r>
              <a:rPr lang="fi-FI" sz="2400" dirty="0"/>
              <a:t>l</a:t>
            </a:r>
            <a:r>
              <a:rPr lang="fi-FI" sz="2400" dirty="0" smtClean="0"/>
              <a:t>uokan tavoitteita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3715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Arvosana tavoitteiden perusteella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60865" y="1691321"/>
          <a:ext cx="9939363" cy="4855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909">
                  <a:extLst>
                    <a:ext uri="{9D8B030D-6E8A-4147-A177-3AD203B41FA5}">
                      <a16:colId xmlns:a16="http://schemas.microsoft.com/office/drawing/2014/main" val="374508151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28318815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45346782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83629524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5020659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57218375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66306783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329815234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94665351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707059200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18124771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59383954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7633598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88423244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619879702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87910647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251131286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68772041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151553184"/>
                    </a:ext>
                  </a:extLst>
                </a:gridCol>
              </a:tblGrid>
              <a:tr h="725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effectLst/>
                        </a:rPr>
                        <a:t>Tavoite</a:t>
                      </a:r>
                      <a:endParaRPr lang="fi-FI" sz="2400" b="1" dirty="0">
                        <a:effectLst/>
                      </a:endParaRPr>
                    </a:p>
                  </a:txBody>
                  <a:tcPr marL="78065" marR="78065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effectLst/>
                        </a:rPr>
                        <a:t>Arvosanan kahdeksan</a:t>
                      </a:r>
                      <a:r>
                        <a:rPr lang="fi-FI" sz="1600" baseline="0" dirty="0" smtClean="0">
                          <a:effectLst/>
                        </a:rPr>
                        <a:t> osaaminen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07424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T1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35141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T2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992541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T3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10563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T4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29116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>
                          <a:effectLst/>
                        </a:rPr>
                        <a:t>T5</a:t>
                      </a:r>
                      <a:endParaRPr lang="fi-F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338572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T6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679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 smtClean="0">
                <a:solidFill>
                  <a:schemeClr val="bg1"/>
                </a:solidFill>
              </a:rPr>
              <a:t>arvosana</a:t>
            </a:r>
            <a:endParaRPr lang="fi-FI" sz="5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2013" y="2457449"/>
            <a:ext cx="1848018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2000" dirty="0" smtClean="0"/>
              <a:t>Hyvä osaaminen </a:t>
            </a:r>
            <a:br>
              <a:rPr lang="fi-FI" sz="2000" dirty="0" smtClean="0"/>
            </a:br>
            <a:r>
              <a:rPr lang="fi-FI" sz="2000" dirty="0" smtClean="0"/>
              <a:t>7. luokalla</a:t>
            </a:r>
            <a:endParaRPr lang="fi-FI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36110" y="3814760"/>
            <a:ext cx="1829345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2000" dirty="0" smtClean="0"/>
              <a:t>Hyvä osaaminen </a:t>
            </a:r>
            <a:br>
              <a:rPr lang="fi-FI" sz="2000" dirty="0" smtClean="0"/>
            </a:br>
            <a:r>
              <a:rPr lang="fi-FI" sz="2000" dirty="0" smtClean="0"/>
              <a:t>7. luokalla</a:t>
            </a:r>
            <a:endParaRPr lang="fi-FI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3558" y="4511222"/>
            <a:ext cx="2000656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2000" dirty="0" smtClean="0"/>
              <a:t>Hyvä osaaminen </a:t>
            </a:r>
            <a:br>
              <a:rPr lang="fi-FI" sz="2000" dirty="0" smtClean="0"/>
            </a:br>
            <a:r>
              <a:rPr lang="fi-FI" sz="2000" dirty="0" smtClean="0"/>
              <a:t>7. luokalla</a:t>
            </a:r>
            <a:endParaRPr lang="fi-FI" sz="2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708471" y="3583928"/>
            <a:ext cx="271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7. </a:t>
            </a:r>
            <a:r>
              <a:rPr lang="fi-FI" sz="2400" dirty="0"/>
              <a:t>l</a:t>
            </a:r>
            <a:r>
              <a:rPr lang="fi-FI" sz="2400" dirty="0" smtClean="0"/>
              <a:t>uokan tavoitteita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281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Näyttöjen suunnittelu</a:t>
            </a:r>
            <a:endParaRPr lang="fi-F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98763"/>
              </p:ext>
            </p:extLst>
          </p:nvPr>
        </p:nvGraphicFramePr>
        <p:xfrm>
          <a:off x="960865" y="1691321"/>
          <a:ext cx="9939363" cy="4855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909">
                  <a:extLst>
                    <a:ext uri="{9D8B030D-6E8A-4147-A177-3AD203B41FA5}">
                      <a16:colId xmlns:a16="http://schemas.microsoft.com/office/drawing/2014/main" val="374508151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28318815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45346782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83629524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5020659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57218375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66306783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329815234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94665351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707059200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18124771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59383954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7633598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88423244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619879702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87910647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251131286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68772041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151553184"/>
                    </a:ext>
                  </a:extLst>
                </a:gridCol>
              </a:tblGrid>
              <a:tr h="725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effectLst/>
                        </a:rPr>
                        <a:t>Tavoite</a:t>
                      </a:r>
                      <a:endParaRPr lang="fi-FI" sz="2400" b="1" dirty="0">
                        <a:effectLst/>
                      </a:endParaRPr>
                    </a:p>
                  </a:txBody>
                  <a:tcPr marL="78065" marR="78065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effectLst/>
                        </a:rPr>
                        <a:t>Arvosanan kahdeksan</a:t>
                      </a:r>
                      <a:r>
                        <a:rPr lang="fi-FI" sz="1600" baseline="0" dirty="0" smtClean="0">
                          <a:effectLst/>
                        </a:rPr>
                        <a:t> osaaminen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07424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T1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35141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T2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992541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T3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10563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T4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29116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>
                          <a:effectLst/>
                        </a:rPr>
                        <a:t>T5</a:t>
                      </a:r>
                      <a:endParaRPr lang="fi-F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338572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T6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679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 smtClean="0">
                <a:solidFill>
                  <a:schemeClr val="bg1"/>
                </a:solidFill>
              </a:rPr>
              <a:t>arvosana</a:t>
            </a:r>
            <a:endParaRPr lang="fi-FI" sz="5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2013" y="2457449"/>
            <a:ext cx="1848018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2000" dirty="0" smtClean="0"/>
              <a:t>Hyvä osaaminen </a:t>
            </a:r>
            <a:br>
              <a:rPr lang="fi-FI" sz="2000" dirty="0" smtClean="0"/>
            </a:br>
            <a:r>
              <a:rPr lang="fi-FI" sz="2000" dirty="0" smtClean="0"/>
              <a:t>7. luokalla</a:t>
            </a:r>
            <a:endParaRPr lang="fi-FI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36110" y="3814760"/>
            <a:ext cx="1829345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2000" dirty="0" smtClean="0"/>
              <a:t>Hyvä osaaminen </a:t>
            </a:r>
            <a:br>
              <a:rPr lang="fi-FI" sz="2000" dirty="0" smtClean="0"/>
            </a:br>
            <a:r>
              <a:rPr lang="fi-FI" sz="2000" dirty="0" smtClean="0"/>
              <a:t>7. luokalla</a:t>
            </a:r>
            <a:endParaRPr lang="fi-FI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3558" y="4511222"/>
            <a:ext cx="2000656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2000" dirty="0" smtClean="0"/>
              <a:t>Hyvä osaaminen </a:t>
            </a:r>
            <a:br>
              <a:rPr lang="fi-FI" sz="2000" dirty="0" smtClean="0"/>
            </a:br>
            <a:r>
              <a:rPr lang="fi-FI" sz="2000" dirty="0" smtClean="0"/>
              <a:t>7. luokalla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3449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Näyttöjen suunnittelu</a:t>
            </a:r>
            <a:endParaRPr lang="fi-F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723889"/>
              </p:ext>
            </p:extLst>
          </p:nvPr>
        </p:nvGraphicFramePr>
        <p:xfrm>
          <a:off x="960865" y="1691321"/>
          <a:ext cx="9939363" cy="4855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909">
                  <a:extLst>
                    <a:ext uri="{9D8B030D-6E8A-4147-A177-3AD203B41FA5}">
                      <a16:colId xmlns:a16="http://schemas.microsoft.com/office/drawing/2014/main" val="374508151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28318815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45346782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83629524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5020659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57218375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66306783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329815234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94665351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707059200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18124771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59383954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7633598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88423244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619879702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87910647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251131286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68772041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151553184"/>
                    </a:ext>
                  </a:extLst>
                </a:gridCol>
              </a:tblGrid>
              <a:tr h="725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effectLst/>
                        </a:rPr>
                        <a:t>Tavoite</a:t>
                      </a:r>
                      <a:endParaRPr lang="fi-FI" sz="2400" b="1" dirty="0">
                        <a:effectLst/>
                      </a:endParaRPr>
                    </a:p>
                  </a:txBody>
                  <a:tcPr marL="78065" marR="78065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effectLst/>
                        </a:rPr>
                        <a:t>Arvosanan kahdeksan</a:t>
                      </a:r>
                      <a:r>
                        <a:rPr lang="fi-FI" sz="1600" baseline="0" dirty="0" smtClean="0">
                          <a:effectLst/>
                        </a:rPr>
                        <a:t> osaaminen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07424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T1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Havain-nointi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Havain-nointi</a:t>
                      </a: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Havain-nointi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Havain-nointi</a:t>
                      </a: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Havain-nointi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Havain-nointi</a:t>
                      </a: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35141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T2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992541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T3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Koe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Koe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Koe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Koe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Koe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10563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T4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Testi 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Testi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Tutkimus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Tutkimus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29116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>
                          <a:effectLst/>
                        </a:rPr>
                        <a:t>T5</a:t>
                      </a:r>
                      <a:endParaRPr lang="fi-F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338572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T6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679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 smtClean="0">
                <a:solidFill>
                  <a:schemeClr val="bg1"/>
                </a:solidFill>
              </a:rPr>
              <a:t>arvosana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3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Oppilaan näytöt</a:t>
            </a:r>
            <a:endParaRPr lang="fi-F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592859"/>
              </p:ext>
            </p:extLst>
          </p:nvPr>
        </p:nvGraphicFramePr>
        <p:xfrm>
          <a:off x="960865" y="1691321"/>
          <a:ext cx="9939363" cy="4855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909">
                  <a:extLst>
                    <a:ext uri="{9D8B030D-6E8A-4147-A177-3AD203B41FA5}">
                      <a16:colId xmlns:a16="http://schemas.microsoft.com/office/drawing/2014/main" val="374508151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28318815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45346782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83629524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5020659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57218375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66306783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3329815234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946653513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707059200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18124771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59383954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76335981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88423244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619879702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879106477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251131286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1687720418"/>
                    </a:ext>
                  </a:extLst>
                </a:gridCol>
                <a:gridCol w="473303">
                  <a:extLst>
                    <a:ext uri="{9D8B030D-6E8A-4147-A177-3AD203B41FA5}">
                      <a16:colId xmlns:a16="http://schemas.microsoft.com/office/drawing/2014/main" val="2151553184"/>
                    </a:ext>
                  </a:extLst>
                </a:gridCol>
              </a:tblGrid>
              <a:tr h="725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effectLst/>
                        </a:rPr>
                        <a:t>Tavoite</a:t>
                      </a:r>
                      <a:endParaRPr lang="fi-FI" sz="2400" b="1" dirty="0">
                        <a:effectLst/>
                      </a:endParaRPr>
                    </a:p>
                  </a:txBody>
                  <a:tcPr marL="78065" marR="78065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effectLst/>
                        </a:rPr>
                        <a:t>Arvosanan kahdeksan</a:t>
                      </a:r>
                      <a:r>
                        <a:rPr lang="fi-FI" sz="1600" baseline="0" dirty="0" smtClean="0">
                          <a:effectLst/>
                        </a:rPr>
                        <a:t> osaaminen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07424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T1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Havain-nointi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Havain-nointi</a:t>
                      </a: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Havain-nointi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Havain-nointi</a:t>
                      </a: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Havain-nointi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Havain-nointi</a:t>
                      </a: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35141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T2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992541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T3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Koe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Koe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Koe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Koe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Koe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Koe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10563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T4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Testi 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Testi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Tutkimus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Tutkimus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Tutkimus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Tutkimus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29116"/>
                  </a:ext>
                </a:extLst>
              </a:tr>
              <a:tr h="66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>
                          <a:effectLst/>
                        </a:rPr>
                        <a:t>T5</a:t>
                      </a:r>
                      <a:endParaRPr lang="fi-F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338572"/>
                  </a:ext>
                </a:extLst>
              </a:tr>
              <a:tr h="69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T6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5" marR="7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679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 smtClean="0">
                <a:solidFill>
                  <a:schemeClr val="bg1"/>
                </a:solidFill>
              </a:rPr>
              <a:t>arvosana</a:t>
            </a:r>
            <a:endParaRPr lang="fi-FI" sz="5400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277588" y="1319487"/>
            <a:ext cx="2481943" cy="125284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Osaaminen alle 8</a:t>
            </a:r>
            <a:endParaRPr lang="fi-FI" dirty="0"/>
          </a:p>
        </p:txBody>
      </p:sp>
      <p:sp>
        <p:nvSpPr>
          <p:cNvPr id="7" name="Down Arrow 6"/>
          <p:cNvSpPr/>
          <p:nvPr/>
        </p:nvSpPr>
        <p:spPr>
          <a:xfrm>
            <a:off x="6108192" y="2759567"/>
            <a:ext cx="2481943" cy="125284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Osaaminen yli 8</a:t>
            </a:r>
            <a:endParaRPr lang="fi-FI" dirty="0"/>
          </a:p>
        </p:txBody>
      </p:sp>
      <p:sp>
        <p:nvSpPr>
          <p:cNvPr id="10" name="Up Arrow 9"/>
          <p:cNvSpPr/>
          <p:nvPr/>
        </p:nvSpPr>
        <p:spPr>
          <a:xfrm>
            <a:off x="4689574" y="5080658"/>
            <a:ext cx="2481943" cy="1252846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Osaaminen yli 8</a:t>
            </a:r>
            <a:endParaRPr lang="fi-FI" dirty="0"/>
          </a:p>
        </p:txBody>
      </p:sp>
      <p:sp>
        <p:nvSpPr>
          <p:cNvPr id="11" name="Rounded Rectangle 10"/>
          <p:cNvSpPr/>
          <p:nvPr/>
        </p:nvSpPr>
        <p:spPr>
          <a:xfrm>
            <a:off x="9025247" y="5476502"/>
            <a:ext cx="2021585" cy="12528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Arvosana </a:t>
            </a:r>
          </a:p>
          <a:p>
            <a:pPr algn="ctr"/>
            <a:r>
              <a:rPr lang="fi-FI" dirty="0" smtClean="0"/>
              <a:t>todistukseen 8(?)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86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Demon 6 tavoitteet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Ymmärtää, että arvioinnin kohteena on tavoitteet, ei sisällöt.</a:t>
            </a:r>
          </a:p>
          <a:p>
            <a:r>
              <a:rPr lang="fi-FI" sz="2400" dirty="0" smtClean="0"/>
              <a:t>Pohtia erilaisia tapoja arvioida ympäristöopin tavoitteita ja valita niistä käyttötarkoitukseen sopivia. </a:t>
            </a:r>
          </a:p>
          <a:p>
            <a:r>
              <a:rPr lang="fi-FI" sz="2400" dirty="0" smtClean="0"/>
              <a:t>Luoda perusteltu suunnitelma tavoitteen arvioinnille.</a:t>
            </a:r>
            <a:endParaRPr lang="fi-FI" sz="2400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 smtClean="0">
                <a:solidFill>
                  <a:schemeClr val="bg1"/>
                </a:solidFill>
              </a:rPr>
              <a:t>Tavoite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 smtClean="0">
                <a:solidFill>
                  <a:schemeClr val="bg1"/>
                </a:solidFill>
              </a:rPr>
              <a:t>keskustelu</a:t>
            </a:r>
            <a:endParaRPr lang="fi-FI" sz="5400" dirty="0">
              <a:solidFill>
                <a:schemeClr val="bg1"/>
              </a:solidFill>
            </a:endParaRP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61FA8B2-D5C6-4C46-9D11-08BE3CED7A5F}"/>
              </a:ext>
            </a:extLst>
          </p:cNvPr>
          <p:cNvSpPr txBox="1">
            <a:spLocks/>
          </p:cNvSpPr>
          <p:nvPr/>
        </p:nvSpPr>
        <p:spPr>
          <a:xfrm>
            <a:off x="1031358" y="2326724"/>
            <a:ext cx="9307033" cy="16253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dirty="0" smtClean="0"/>
              <a:t>Mitä ajatuksia? </a:t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79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Hyvä osaaminen 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47" y="2163563"/>
            <a:ext cx="10543950" cy="4283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00000">
            <a:off x="8374438" y="2921167"/>
            <a:ext cx="6857997" cy="1015663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6600" dirty="0" smtClean="0">
                <a:solidFill>
                  <a:schemeClr val="bg1"/>
                </a:solidFill>
              </a:rPr>
              <a:t>esimerkki</a:t>
            </a:r>
            <a:endParaRPr lang="fi-FI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Uusi aihe väittelyyn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1145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1FA8B2-D5C6-4C46-9D11-08BE3CED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358" y="2326724"/>
            <a:ext cx="9307033" cy="769189"/>
          </a:xfrm>
        </p:spPr>
        <p:txBody>
          <a:bodyPr>
            <a:noAutofit/>
          </a:bodyPr>
          <a:lstStyle/>
          <a:p>
            <a:r>
              <a:rPr lang="fi-FI" dirty="0">
                <a:latin typeface="+mj-lt"/>
              </a:rPr>
              <a:t>Formatiivinen ja summatiivinen arviointi</a:t>
            </a:r>
          </a:p>
        </p:txBody>
      </p:sp>
      <p:sp>
        <p:nvSpPr>
          <p:cNvPr id="3" name="TextBox 2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>
                <a:solidFill>
                  <a:schemeClr val="bg1"/>
                </a:solidFill>
              </a:rPr>
              <a:t>a</a:t>
            </a:r>
            <a:r>
              <a:rPr lang="fi-FI" sz="5400" dirty="0" smtClean="0">
                <a:solidFill>
                  <a:schemeClr val="bg1"/>
                </a:solidFill>
              </a:rPr>
              <a:t>rvioinnin merkitys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2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Formatiivinen arviointi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6F6F74"/>
              </a:buClr>
              <a:buNone/>
            </a:pPr>
            <a:r>
              <a:rPr lang="fi-FI" sz="2800" dirty="0" err="1">
                <a:solidFill>
                  <a:srgbClr val="000000"/>
                </a:solidFill>
              </a:rPr>
              <a:t>Assessment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b="1" dirty="0">
                <a:solidFill>
                  <a:srgbClr val="000000"/>
                </a:solidFill>
              </a:rPr>
              <a:t>for</a:t>
            </a:r>
            <a:r>
              <a:rPr lang="fi-FI" sz="2800" dirty="0">
                <a:solidFill>
                  <a:srgbClr val="000000"/>
                </a:solidFill>
              </a:rPr>
              <a:t> Learning, oppimisen arviointi</a:t>
            </a:r>
            <a:br>
              <a:rPr lang="fi-FI" sz="2800" dirty="0">
                <a:solidFill>
                  <a:srgbClr val="000000"/>
                </a:solidFill>
              </a:rPr>
            </a:br>
            <a:r>
              <a:rPr lang="fi-FI" sz="2800" dirty="0">
                <a:solidFill>
                  <a:srgbClr val="000000"/>
                </a:solidFill>
              </a:rPr>
              <a:t/>
            </a:r>
            <a:br>
              <a:rPr lang="fi-FI" sz="2800" dirty="0">
                <a:solidFill>
                  <a:srgbClr val="000000"/>
                </a:solidFill>
              </a:rPr>
            </a:br>
            <a:r>
              <a:rPr lang="fi-FI" sz="3200" dirty="0">
                <a:solidFill>
                  <a:srgbClr val="000000"/>
                </a:solidFill>
              </a:rPr>
              <a:t>”</a:t>
            </a:r>
            <a:r>
              <a:rPr lang="fi-FI" sz="2800" dirty="0">
                <a:solidFill>
                  <a:srgbClr val="000000"/>
                </a:solidFill>
              </a:rPr>
              <a:t>Palaute</a:t>
            </a:r>
            <a:r>
              <a:rPr lang="fi-FI" sz="3200" dirty="0">
                <a:solidFill>
                  <a:srgbClr val="000000"/>
                </a:solidFill>
              </a:rPr>
              <a:t>”</a:t>
            </a:r>
            <a:br>
              <a:rPr lang="fi-FI" sz="3200" dirty="0">
                <a:solidFill>
                  <a:srgbClr val="000000"/>
                </a:solidFill>
              </a:rPr>
            </a:br>
            <a:r>
              <a:rPr lang="fi-FI" sz="3200" dirty="0">
                <a:solidFill>
                  <a:srgbClr val="000000"/>
                </a:solidFill>
              </a:rPr>
              <a:t/>
            </a:r>
            <a:br>
              <a:rPr lang="fi-FI" sz="3200" dirty="0">
                <a:solidFill>
                  <a:srgbClr val="000000"/>
                </a:solidFill>
              </a:rPr>
            </a:br>
            <a:r>
              <a:rPr lang="fi-FI" sz="2800" i="1" dirty="0" smtClean="0">
                <a:solidFill>
                  <a:srgbClr val="000000"/>
                </a:solidFill>
              </a:rPr>
              <a:t>Formatiivisen </a:t>
            </a:r>
            <a:r>
              <a:rPr lang="fi-FI" sz="2800" i="1" dirty="0">
                <a:solidFill>
                  <a:srgbClr val="000000"/>
                </a:solidFill>
              </a:rPr>
              <a:t>arvioinnin tehtävänä on antaa sekä oppilaalle että opettajalle tietoa oppimisprosessin aikana siitä, miten oppilas edistyy.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>
                <a:solidFill>
                  <a:schemeClr val="bg1"/>
                </a:solidFill>
              </a:rPr>
              <a:t>a</a:t>
            </a:r>
            <a:r>
              <a:rPr lang="fi-FI" sz="5400" dirty="0" smtClean="0">
                <a:solidFill>
                  <a:schemeClr val="bg1"/>
                </a:solidFill>
              </a:rPr>
              <a:t>rvioinnin merkitys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Summatiivinen </a:t>
            </a:r>
            <a:r>
              <a:rPr lang="fi-FI" dirty="0" smtClean="0"/>
              <a:t>arviointi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i-FI" sz="2800" spc="0" dirty="0" err="1">
                <a:solidFill>
                  <a:srgbClr val="000000"/>
                </a:solidFill>
                <a:cs typeface="Segoe UI"/>
              </a:rPr>
              <a:t>Assessment</a:t>
            </a:r>
            <a:r>
              <a:rPr lang="fi-FI" sz="2800" spc="0" dirty="0">
                <a:solidFill>
                  <a:srgbClr val="000000"/>
                </a:solidFill>
                <a:cs typeface="Segoe UI"/>
              </a:rPr>
              <a:t> </a:t>
            </a:r>
            <a:r>
              <a:rPr lang="fi-FI" sz="2800" b="1" spc="0" dirty="0">
                <a:solidFill>
                  <a:srgbClr val="000000"/>
                </a:solidFill>
                <a:cs typeface="Segoe UI"/>
              </a:rPr>
              <a:t>of</a:t>
            </a:r>
            <a:r>
              <a:rPr lang="fi-FI" sz="2800" spc="0" dirty="0">
                <a:solidFill>
                  <a:srgbClr val="000000"/>
                </a:solidFill>
                <a:cs typeface="Segoe UI"/>
              </a:rPr>
              <a:t> Learning, osaamisen arviointi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800" spc="0" dirty="0">
              <a:solidFill>
                <a:srgbClr val="000000"/>
              </a:solidFill>
              <a:ea typeface="ＭＳ Ｐゴシック"/>
              <a:cs typeface="Segoe UI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fi-FI" sz="2800" i="1" spc="0" dirty="0" smtClean="0">
                <a:solidFill>
                  <a:srgbClr val="000000"/>
                </a:solidFill>
                <a:cs typeface="Segoe UI"/>
              </a:rPr>
              <a:t>Summatiivisella</a:t>
            </a:r>
            <a:r>
              <a:rPr lang="fi-FI" sz="2800" i="1" spc="0" dirty="0">
                <a:solidFill>
                  <a:srgbClr val="000000"/>
                </a:solidFill>
                <a:cs typeface="Segoe UI"/>
              </a:rPr>
              <a:t> arvioinnilla kootaan jälkeenpäin (esim. opintokokonaisuuden jälkeen) tietoa siitä, miten asetetut tavoitteet on saavutettu.</a:t>
            </a:r>
            <a:r>
              <a:rPr lang="fi-FI" sz="2800" spc="0" dirty="0">
                <a:solidFill>
                  <a:srgbClr val="000000"/>
                </a:solidFill>
                <a:cs typeface="Segoe UI"/>
              </a:rPr>
              <a:t>​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>
                <a:solidFill>
                  <a:schemeClr val="bg1"/>
                </a:solidFill>
              </a:rPr>
              <a:t>a</a:t>
            </a:r>
            <a:r>
              <a:rPr lang="fi-FI" sz="5400" dirty="0" smtClean="0">
                <a:solidFill>
                  <a:schemeClr val="bg1"/>
                </a:solidFill>
              </a:rPr>
              <a:t>rvioinnin merkitys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9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1FA8B2-D5C6-4C46-9D11-08BE3CED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83" y="274639"/>
            <a:ext cx="8229600" cy="769189"/>
          </a:xfrm>
        </p:spPr>
        <p:txBody>
          <a:bodyPr/>
          <a:lstStyle/>
          <a:p>
            <a:pPr algn="l"/>
            <a:r>
              <a:rPr lang="fi-FI" sz="3600" dirty="0"/>
              <a:t>Formatiivinen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079" y="3983300"/>
            <a:ext cx="6866799" cy="27288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253" y="485286"/>
            <a:ext cx="5568029" cy="2264178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561FA8B2-D5C6-4C46-9D11-08BE3CED7A5F}"/>
              </a:ext>
            </a:extLst>
          </p:cNvPr>
          <p:cNvSpPr txBox="1">
            <a:spLocks/>
          </p:cNvSpPr>
          <p:nvPr/>
        </p:nvSpPr>
        <p:spPr>
          <a:xfrm>
            <a:off x="960783" y="3214111"/>
            <a:ext cx="8229600" cy="769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 smtClean="0"/>
              <a:t>Summatiivinen</a:t>
            </a:r>
            <a:endParaRPr lang="fi-FI" sz="36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8374438" y="3013500"/>
            <a:ext cx="6857997" cy="830997"/>
          </a:xfrm>
          <a:prstGeom prst="rect">
            <a:avLst/>
          </a:prstGeom>
          <a:noFill/>
        </p:spPr>
        <p:txBody>
          <a:bodyPr wrap="square" lIns="0" tIns="0" rIns="36000" bIns="0" rtlCol="0" anchor="ctr" anchorCtr="0">
            <a:spAutoFit/>
          </a:bodyPr>
          <a:lstStyle/>
          <a:p>
            <a:pPr algn="ctr"/>
            <a:r>
              <a:rPr lang="fi-FI" sz="5400" dirty="0">
                <a:solidFill>
                  <a:schemeClr val="bg1"/>
                </a:solidFill>
              </a:rPr>
              <a:t>a</a:t>
            </a:r>
            <a:r>
              <a:rPr lang="fi-FI" sz="5400" dirty="0" smtClean="0">
                <a:solidFill>
                  <a:schemeClr val="bg1"/>
                </a:solidFill>
              </a:rPr>
              <a:t>rvioinnin merkitys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CD637-B9F5-4989-BF1B-296B50D6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+mj-lt"/>
              </a:rPr>
              <a:t>Opetussuunnitelman </a:t>
            </a:r>
            <a:r>
              <a:rPr lang="fi-FI" b="1" dirty="0" smtClean="0">
                <a:latin typeface="+mj-lt"/>
              </a:rPr>
              <a:t>tavoitteet</a:t>
            </a:r>
            <a:endParaRPr lang="fi-FI" b="1" dirty="0">
              <a:latin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3494AF-8616-4BFE-AE4F-3DFD5072B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800" dirty="0">
                <a:latin typeface="+mj-lt"/>
              </a:rPr>
              <a:t>Pääpaino on opetuksen tavoitteissa.</a:t>
            </a:r>
          </a:p>
          <a:p>
            <a:r>
              <a:rPr lang="fi-FI" sz="2800" dirty="0" smtClean="0">
                <a:latin typeface="+mj-lt"/>
              </a:rPr>
              <a:t>Tavoitteita </a:t>
            </a:r>
            <a:r>
              <a:rPr lang="fi-FI" sz="2800" dirty="0">
                <a:latin typeface="+mj-lt"/>
              </a:rPr>
              <a:t>on </a:t>
            </a:r>
            <a:r>
              <a:rPr lang="fi-FI" sz="2800" dirty="0" smtClean="0">
                <a:latin typeface="+mj-lt"/>
              </a:rPr>
              <a:t>kolmea lajia: </a:t>
            </a:r>
            <a:endParaRPr lang="fi-FI" sz="2800" dirty="0">
              <a:latin typeface="+mj-lt"/>
            </a:endParaRPr>
          </a:p>
          <a:p>
            <a:pPr lvl="1"/>
            <a:r>
              <a:rPr lang="fi-FI" sz="2600" i="1" dirty="0" smtClean="0">
                <a:latin typeface="+mj-lt"/>
              </a:rPr>
              <a:t>merkitystavoitteet </a:t>
            </a:r>
            <a:r>
              <a:rPr lang="fi-FI" sz="2600" i="1" dirty="0">
                <a:latin typeface="+mj-lt"/>
              </a:rPr>
              <a:t>(arvot ja </a:t>
            </a:r>
            <a:r>
              <a:rPr lang="fi-FI" sz="2600" i="1" dirty="0" smtClean="0">
                <a:latin typeface="+mj-lt"/>
              </a:rPr>
              <a:t>asenteet)</a:t>
            </a:r>
          </a:p>
          <a:p>
            <a:pPr lvl="1"/>
            <a:r>
              <a:rPr lang="fi-FI" sz="2600" i="1" dirty="0" smtClean="0">
                <a:latin typeface="+mj-lt"/>
              </a:rPr>
              <a:t>taitotavoitteet</a:t>
            </a:r>
            <a:endParaRPr lang="fi-FI" sz="2600" dirty="0">
              <a:latin typeface="+mj-lt"/>
            </a:endParaRPr>
          </a:p>
          <a:p>
            <a:pPr lvl="1"/>
            <a:r>
              <a:rPr lang="fi-FI" sz="2600" i="1" dirty="0" smtClean="0">
                <a:latin typeface="+mj-lt"/>
              </a:rPr>
              <a:t>tietotavoitteet</a:t>
            </a:r>
            <a:endParaRPr lang="fi-FI" sz="2600" dirty="0">
              <a:latin typeface="+mj-lt"/>
            </a:endParaRPr>
          </a:p>
          <a:p>
            <a:r>
              <a:rPr lang="fi-FI" sz="2800" dirty="0">
                <a:latin typeface="+mj-lt"/>
              </a:rPr>
              <a:t>Tavoitteet on </a:t>
            </a:r>
            <a:r>
              <a:rPr lang="fi-FI" sz="2800" dirty="0" err="1">
                <a:latin typeface="+mj-lt"/>
              </a:rPr>
              <a:t>vuosiluokkaistettu</a:t>
            </a:r>
            <a:r>
              <a:rPr lang="fi-FI" sz="2800" dirty="0">
                <a:latin typeface="+mj-lt"/>
              </a:rPr>
              <a:t> paikallisesti.</a:t>
            </a:r>
          </a:p>
          <a:p>
            <a:r>
              <a:rPr lang="fi-FI" sz="2800" dirty="0">
                <a:latin typeface="+mj-lt"/>
              </a:rPr>
              <a:t>Arviointi suoritetaan tavoitteiden pohjalta. Jokaiseen tavoitteeseen on määritelty sitä koskeva hyvän osaamisen kriteeri.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8374438" y="2921167"/>
            <a:ext cx="6857997" cy="1015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sz="6600" dirty="0" smtClean="0">
                <a:solidFill>
                  <a:schemeClr val="bg1"/>
                </a:solidFill>
              </a:rPr>
              <a:t>tavoitteet</a:t>
            </a:r>
            <a:endParaRPr lang="fi-FI" sz="6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7" t="648"/>
          <a:stretch/>
        </p:blipFill>
        <p:spPr>
          <a:xfrm>
            <a:off x="202473" y="228600"/>
            <a:ext cx="8299367" cy="3775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58" t="184" r="33098"/>
          <a:stretch/>
        </p:blipFill>
        <p:spPr>
          <a:xfrm>
            <a:off x="1737359" y="1606730"/>
            <a:ext cx="8290419" cy="8195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54" t="369" r="-1"/>
          <a:stretch/>
        </p:blipFill>
        <p:spPr>
          <a:xfrm>
            <a:off x="3402874" y="2867297"/>
            <a:ext cx="8297680" cy="91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CD637-B9F5-4989-BF1B-296B50D6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+mj-lt"/>
              </a:rPr>
              <a:t>Opetussuunnitelman </a:t>
            </a:r>
            <a:r>
              <a:rPr lang="fi-FI" b="1" dirty="0" smtClean="0">
                <a:latin typeface="+mj-lt"/>
              </a:rPr>
              <a:t>tavoitteet</a:t>
            </a:r>
            <a:endParaRPr lang="fi-FI" b="1" dirty="0">
              <a:latin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3494AF-8616-4BFE-AE4F-3DFD5072B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800" dirty="0">
                <a:latin typeface="+mj-lt"/>
              </a:rPr>
              <a:t>Pääpaino on opetuksen tavoitteissa.</a:t>
            </a:r>
          </a:p>
          <a:p>
            <a:r>
              <a:rPr lang="fi-FI" sz="2800" dirty="0" smtClean="0">
                <a:latin typeface="+mj-lt"/>
              </a:rPr>
              <a:t>Tavoitteita </a:t>
            </a:r>
            <a:r>
              <a:rPr lang="fi-FI" sz="2800" dirty="0">
                <a:latin typeface="+mj-lt"/>
              </a:rPr>
              <a:t>on </a:t>
            </a:r>
            <a:r>
              <a:rPr lang="fi-FI" sz="2800" dirty="0" smtClean="0">
                <a:latin typeface="+mj-lt"/>
              </a:rPr>
              <a:t>kolmea lajia: </a:t>
            </a:r>
            <a:endParaRPr lang="fi-FI" sz="2800" dirty="0">
              <a:latin typeface="+mj-lt"/>
            </a:endParaRPr>
          </a:p>
          <a:p>
            <a:pPr lvl="1"/>
            <a:r>
              <a:rPr lang="fi-FI" sz="2600" i="1" dirty="0" smtClean="0">
                <a:latin typeface="+mj-lt"/>
              </a:rPr>
              <a:t>merkitystavoitteet </a:t>
            </a:r>
            <a:r>
              <a:rPr lang="fi-FI" sz="2600" i="1" dirty="0">
                <a:latin typeface="+mj-lt"/>
              </a:rPr>
              <a:t>(arvot ja </a:t>
            </a:r>
            <a:r>
              <a:rPr lang="fi-FI" sz="2600" i="1" dirty="0" smtClean="0">
                <a:latin typeface="+mj-lt"/>
              </a:rPr>
              <a:t>asenteet)</a:t>
            </a:r>
          </a:p>
          <a:p>
            <a:pPr lvl="1"/>
            <a:r>
              <a:rPr lang="fi-FI" sz="2600" i="1" dirty="0" smtClean="0">
                <a:latin typeface="+mj-lt"/>
              </a:rPr>
              <a:t>taitotavoitteet</a:t>
            </a:r>
            <a:endParaRPr lang="fi-FI" sz="2600" dirty="0">
              <a:latin typeface="+mj-lt"/>
            </a:endParaRPr>
          </a:p>
          <a:p>
            <a:pPr lvl="1"/>
            <a:r>
              <a:rPr lang="fi-FI" sz="2600" i="1" dirty="0" smtClean="0">
                <a:latin typeface="+mj-lt"/>
              </a:rPr>
              <a:t>tietotavoitteet</a:t>
            </a:r>
            <a:endParaRPr lang="fi-FI" sz="2600" dirty="0">
              <a:latin typeface="+mj-lt"/>
            </a:endParaRPr>
          </a:p>
          <a:p>
            <a:r>
              <a:rPr lang="fi-FI" sz="2800" dirty="0">
                <a:latin typeface="+mj-lt"/>
              </a:rPr>
              <a:t>Tavoitteet on </a:t>
            </a:r>
            <a:r>
              <a:rPr lang="fi-FI" sz="2800" dirty="0" err="1">
                <a:latin typeface="+mj-lt"/>
              </a:rPr>
              <a:t>vuosiluokkaistettu</a:t>
            </a:r>
            <a:r>
              <a:rPr lang="fi-FI" sz="2800" dirty="0">
                <a:latin typeface="+mj-lt"/>
              </a:rPr>
              <a:t> paikallisesti.</a:t>
            </a:r>
          </a:p>
          <a:p>
            <a:r>
              <a:rPr lang="fi-FI" sz="2800" dirty="0">
                <a:latin typeface="+mj-lt"/>
              </a:rPr>
              <a:t>Arviointi suoritetaan tavoitteiden pohjalta. Jokaiseen </a:t>
            </a:r>
            <a:r>
              <a:rPr lang="fi-FI" sz="2800" dirty="0" smtClean="0">
                <a:latin typeface="+mj-lt"/>
              </a:rPr>
              <a:t>3-6 luokan tavoitteeseen </a:t>
            </a:r>
            <a:r>
              <a:rPr lang="fi-FI" sz="2800" dirty="0">
                <a:latin typeface="+mj-lt"/>
              </a:rPr>
              <a:t>on määritelty sitä koskeva hyvän osaamisen kriteeri.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8374438" y="2921167"/>
            <a:ext cx="6857997" cy="1015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sz="6600" dirty="0" smtClean="0">
                <a:solidFill>
                  <a:schemeClr val="bg1"/>
                </a:solidFill>
              </a:rPr>
              <a:t>tavoitteet</a:t>
            </a:r>
            <a:endParaRPr lang="fi-FI" sz="6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62" y="226275"/>
            <a:ext cx="10543950" cy="428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869CD8A43E2E499F073301C86C307A" ma:contentTypeVersion="4" ma:contentTypeDescription="Create a new document." ma:contentTypeScope="" ma:versionID="a467808619dc2ff1681d773120486246">
  <xsd:schema xmlns:xsd="http://www.w3.org/2001/XMLSchema" xmlns:xs="http://www.w3.org/2001/XMLSchema" xmlns:p="http://schemas.microsoft.com/office/2006/metadata/properties" xmlns:ns2="dc9ec528-d42a-45a0-85b6-115ea67caa27" xmlns:ns3="1e9a0ae4-7343-47e9-8227-14a774bac33f" targetNamespace="http://schemas.microsoft.com/office/2006/metadata/properties" ma:root="true" ma:fieldsID="e1b7b049fcd269e63f2bd723b8e975ec" ns2:_="" ns3:_="">
    <xsd:import namespace="dc9ec528-d42a-45a0-85b6-115ea67caa27"/>
    <xsd:import namespace="1e9a0ae4-7343-47e9-8227-14a774bac33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ec528-d42a-45a0-85b6-115ea67caa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9a0ae4-7343-47e9-8227-14a774bac3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2DECD27-D3B0-4F81-A362-59DE0FE603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0729D3-A155-4028-8495-5FEE39732259}">
  <ds:schemaRefs>
    <ds:schemaRef ds:uri="1e9a0ae4-7343-47e9-8227-14a774bac33f"/>
    <ds:schemaRef ds:uri="dc9ec528-d42a-45a0-85b6-115ea67caa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12033A4-FF2A-4B3D-A7DF-5E05238199C0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dc9ec528-d42a-45a0-85b6-115ea67caa27"/>
    <ds:schemaRef ds:uri="1e9a0ae4-7343-47e9-8227-14a774bac33f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12293</TotalTime>
  <Words>912</Words>
  <Application>Microsoft Office PowerPoint</Application>
  <PresentationFormat>Widescreen</PresentationFormat>
  <Paragraphs>312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Calibri</vt:lpstr>
      <vt:lpstr>Segoe UI</vt:lpstr>
      <vt:lpstr>Times New Roman</vt:lpstr>
      <vt:lpstr>Wingdings</vt:lpstr>
      <vt:lpstr>Wingdings 2</vt:lpstr>
      <vt:lpstr>View</vt:lpstr>
      <vt:lpstr>Väittely</vt:lpstr>
      <vt:lpstr>Ensi kerran väittelystä</vt:lpstr>
      <vt:lpstr>Demon 6 tavoitteet</vt:lpstr>
      <vt:lpstr>Formatiivinen ja summatiivinen arviointi</vt:lpstr>
      <vt:lpstr>Formatiivinen arviointi</vt:lpstr>
      <vt:lpstr>Summatiivinen arviointi</vt:lpstr>
      <vt:lpstr>Formatiivinen</vt:lpstr>
      <vt:lpstr>Opetussuunnitelman tavoitteet</vt:lpstr>
      <vt:lpstr>Opetussuunnitelman tavoitteet</vt:lpstr>
      <vt:lpstr>Opetussuunnitelman sisällöt</vt:lpstr>
      <vt:lpstr>Yhtäläisyydet</vt:lpstr>
      <vt:lpstr>Rakenteelliset erot</vt:lpstr>
      <vt:lpstr>Tavoite, sisältö, arviointi</vt:lpstr>
      <vt:lpstr>Tavoite, sisältö, arviointi (3-6 lk)</vt:lpstr>
      <vt:lpstr>Tavoite, sisältö, arviointi (3-6 lk)</vt:lpstr>
      <vt:lpstr>Tavoite, sisältö, arviointi (3-6 lk)</vt:lpstr>
      <vt:lpstr>Tehtävä</vt:lpstr>
      <vt:lpstr>Keskustele</vt:lpstr>
      <vt:lpstr>Oppitunnin tavoitteet</vt:lpstr>
      <vt:lpstr>Taitotasotaulukon taustoja</vt:lpstr>
      <vt:lpstr>PowerPoint Presentation</vt:lpstr>
      <vt:lpstr>Taitotasotaulukko</vt:lpstr>
      <vt:lpstr>Tehtävä 2</vt:lpstr>
      <vt:lpstr>Arvosana tavoitteiden perusteella</vt:lpstr>
      <vt:lpstr>Arvosana tavoitteiden perusteella</vt:lpstr>
      <vt:lpstr>Arvosana tavoitteiden perusteella</vt:lpstr>
      <vt:lpstr>Näyttöjen suunnittelu</vt:lpstr>
      <vt:lpstr>Näyttöjen suunnittelu</vt:lpstr>
      <vt:lpstr>Oppilaan näytöt</vt:lpstr>
      <vt:lpstr>PowerPoint Presentation</vt:lpstr>
      <vt:lpstr>Hyvä osaaminen </vt:lpstr>
      <vt:lpstr>Uusi aihe väittelyyn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 2016 koulujen vanhempainiltoihin</dc:title>
  <dc:creator>JKL</dc:creator>
  <cp:lastModifiedBy>Ketonen, Laura</cp:lastModifiedBy>
  <cp:revision>576</cp:revision>
  <dcterms:created xsi:type="dcterms:W3CDTF">1601-01-01T00:00:00Z</dcterms:created>
  <dcterms:modified xsi:type="dcterms:W3CDTF">2018-11-01T12:34:59Z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0x01010073869CD8A43E2E499F073301C86C307A</vt:lpwstr>
  </property>
</Properties>
</file>