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8" r:id="rId6"/>
    <p:sldId id="261" r:id="rId7"/>
    <p:sldId id="264" r:id="rId8"/>
    <p:sldId id="263" r:id="rId9"/>
    <p:sldId id="262" r:id="rId10"/>
    <p:sldId id="266" r:id="rId11"/>
    <p:sldId id="267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" d="2"/>
          <a:sy n="1" d="2"/>
        </p:scale>
        <p:origin x="-1906" y="-8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FF961-3E69-4978-A40C-096098FFDCBB}" type="datetimeFigureOut">
              <a:rPr lang="fi-FI"/>
              <a:t>21.11.2016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6556D-D91A-43B1-B403-DCC32828EC5F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3496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439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772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969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0563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8513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3368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19566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8582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615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6556D-D91A-43B1-B403-DCC32828EC5F}" type="slidenum">
              <a:rPr lang="fi-FI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5504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5859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011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5732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7064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3099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88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1435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432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35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937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858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6067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63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65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123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496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21.11.2016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3917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S2 opetuksen tilannekatsaus / Kuopio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/>
              <a:t>Rehtorikokous 17.11.2016</a:t>
            </a:r>
          </a:p>
          <a:p>
            <a:r>
              <a:rPr lang="fi-FI">
                <a:solidFill>
                  <a:srgbClr val="595959"/>
                </a:solidFill>
              </a:rPr>
              <a:t>FM, KM, </a:t>
            </a:r>
            <a:r>
              <a:rPr lang="fi-FI" err="1">
                <a:solidFill>
                  <a:srgbClr val="595959"/>
                </a:solidFill>
              </a:rPr>
              <a:t>eo</a:t>
            </a:r>
            <a:r>
              <a:rPr lang="fi-FI">
                <a:solidFill>
                  <a:srgbClr val="595959"/>
                </a:solidFill>
              </a:rPr>
              <a:t>, S2 opettaja Kirsi </a:t>
            </a:r>
            <a:r>
              <a:rPr lang="fi-FI" err="1">
                <a:solidFill>
                  <a:srgbClr val="595959"/>
                </a:solidFill>
              </a:rPr>
              <a:t>Helistö</a:t>
            </a:r>
            <a:r>
              <a:rPr lang="fi-FI">
                <a:solidFill>
                  <a:srgbClr val="595959"/>
                </a:solidFill>
              </a:rPr>
              <a:t>/ Pyörön koulu</a:t>
            </a:r>
          </a:p>
          <a:p>
            <a:r>
              <a:rPr lang="fi-FI">
                <a:solidFill>
                  <a:srgbClr val="595959"/>
                </a:solidFill>
              </a:rPr>
              <a:t>KM , </a:t>
            </a:r>
            <a:r>
              <a:rPr lang="fi-FI" err="1">
                <a:solidFill>
                  <a:srgbClr val="595959"/>
                </a:solidFill>
              </a:rPr>
              <a:t>keo</a:t>
            </a:r>
            <a:r>
              <a:rPr lang="fi-FI">
                <a:solidFill>
                  <a:srgbClr val="595959"/>
                </a:solidFill>
              </a:rPr>
              <a:t> Kristiina Hyvärinen/ Alavan koulu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….... asiakokonaisuudet lyhyesti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Oppilaan oikeus S2-opetukseen järjestelyiltään parhaalla mahdollisella tavalla</a:t>
            </a:r>
          </a:p>
          <a:p>
            <a:pPr lvl="1"/>
            <a:r>
              <a:rPr lang="fi-FI">
                <a:solidFill>
                  <a:srgbClr val="404040"/>
                </a:solidFill>
              </a:rPr>
              <a:t>Opetuksen järjestämisen toimintamalli yhteneväiseksi </a:t>
            </a:r>
          </a:p>
          <a:p>
            <a:pPr lvl="1"/>
            <a:r>
              <a:rPr lang="fi-FI">
                <a:solidFill>
                  <a:srgbClr val="404040"/>
                </a:solidFill>
              </a:rPr>
              <a:t>Ennakointi työjärjestykseen</a:t>
            </a:r>
          </a:p>
          <a:p>
            <a:pPr lvl="1"/>
            <a:r>
              <a:rPr lang="fi-FI">
                <a:solidFill>
                  <a:srgbClr val="404040"/>
                </a:solidFill>
              </a:rPr>
              <a:t>Tiedonsiirto </a:t>
            </a:r>
          </a:p>
          <a:p>
            <a:pPr lvl="1"/>
            <a:r>
              <a:rPr lang="fi-FI">
                <a:solidFill>
                  <a:srgbClr val="404040"/>
                </a:solidFill>
              </a:rPr>
              <a:t>Opettajuuden järjestelyt, yhteistyön- ja suunnittelun mahdollistamien</a:t>
            </a:r>
          </a:p>
          <a:p>
            <a:pPr lvl="1"/>
            <a:r>
              <a:rPr lang="fi-FI">
                <a:solidFill>
                  <a:srgbClr val="404040"/>
                </a:solidFill>
              </a:rPr>
              <a:t>Ryhmien muodostuminen tarkoituksenmukaisiksi </a:t>
            </a:r>
          </a:p>
          <a:p>
            <a:r>
              <a:rPr lang="fi-FI">
                <a:solidFill>
                  <a:srgbClr val="404040"/>
                </a:solidFill>
              </a:rPr>
              <a:t>Koulutustarve, arviointimateriaalit ja oppimisen materiaalihankinnat</a:t>
            </a:r>
          </a:p>
          <a:p>
            <a:r>
              <a:rPr lang="fi-FI">
                <a:solidFill>
                  <a:schemeClr val="tx1"/>
                </a:solidFill>
              </a:rPr>
              <a:t>Kirjausten linjaus (Primus, Wilma, </a:t>
            </a:r>
            <a:r>
              <a:rPr lang="fi-FI" err="1">
                <a:solidFill>
                  <a:schemeClr val="tx1"/>
                </a:solidFill>
              </a:rPr>
              <a:t>hops</a:t>
            </a:r>
            <a:r>
              <a:rPr lang="fi-FI">
                <a:solidFill>
                  <a:schemeClr val="tx1"/>
                </a:solidFill>
              </a:rPr>
              <a:t>, </a:t>
            </a:r>
            <a:r>
              <a:rPr lang="fi-FI" err="1">
                <a:solidFill>
                  <a:schemeClr val="tx1"/>
                </a:solidFill>
              </a:rPr>
              <a:t>hojks</a:t>
            </a:r>
            <a:r>
              <a:rPr lang="fi-FI">
                <a:solidFill>
                  <a:schemeClr val="tx1"/>
                </a:solidFill>
              </a:rPr>
              <a:t>)</a:t>
            </a:r>
          </a:p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189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Toiminnallinen osuus</a:t>
            </a:r>
            <a:endParaRPr lang="fi-FI">
              <a:solidFill>
                <a:srgbClr val="A5301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/>
              <a:t>Ryhmiin jakautuminen </a:t>
            </a:r>
          </a:p>
          <a:p>
            <a:r>
              <a:rPr lang="fi-FI"/>
              <a:t>pj: Taina (1), Esa (2), Saila (3), Mika(4), Erja (5), Titta (6)</a:t>
            </a:r>
            <a:endParaRPr lang="fi-FI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/>
              <a:t>                                             &gt; ryhmiin jakautuminen numeron mukaan</a:t>
            </a:r>
            <a:endParaRPr lang="fi-FI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/>
              <a:t>                                             &gt; ryhmän kirjurin valinta</a:t>
            </a:r>
          </a:p>
          <a:p>
            <a:r>
              <a:rPr lang="fi-FI">
                <a:solidFill>
                  <a:srgbClr val="404040"/>
                </a:solidFill>
              </a:rPr>
              <a:t>Keskustelu 15 min &gt; muistiinpanot (kerätään lopuksi) </a:t>
            </a:r>
            <a:endParaRPr lang="fi-FI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sz="2000" b="1">
                <a:solidFill>
                  <a:srgbClr val="000000"/>
                </a:solidFill>
              </a:rPr>
              <a:t>1. MITKÄ SEIKAT OVAT REHTORIEN TYÖN KANNALTA KEHITETTÄVIÄ ASIOITA S2- OPETUKSEN JÄRJESTÄMISESSÄ ?</a:t>
            </a:r>
          </a:p>
          <a:p>
            <a:pPr marL="0" indent="0">
              <a:buNone/>
            </a:pPr>
            <a:r>
              <a:rPr lang="fi-FI" sz="2000" b="1">
                <a:solidFill>
                  <a:schemeClr val="tx1"/>
                </a:solidFill>
              </a:rPr>
              <a:t>2. MITEN VARAUDUT/ VOIT VARAUTUA SEURAAVAN LUKUVUODEN  S2 –OPETUKSEN JÄRJESTÄMISEEN? Kokemusten ja ideoiden koonti.  </a:t>
            </a:r>
          </a:p>
          <a:p>
            <a:pPr marL="0" indent="0">
              <a:buNone/>
            </a:pPr>
            <a:r>
              <a:rPr lang="fi-FI" sz="2000" b="1">
                <a:solidFill>
                  <a:schemeClr val="tx1"/>
                </a:solidFill>
              </a:rPr>
              <a:t>3. MITEN TOIVOTTE ASIAKOKONAISUUTTA KEHITETTÄVÄN?</a:t>
            </a:r>
          </a:p>
          <a:p>
            <a:r>
              <a:rPr lang="fi-FI">
                <a:solidFill>
                  <a:schemeClr val="tx1"/>
                </a:solidFill>
              </a:rPr>
              <a:t>Ryhmien ajatusten ja ideoiden avaaminen kaikille </a:t>
            </a:r>
          </a:p>
          <a:p>
            <a:r>
              <a:rPr lang="fi-FI">
                <a:solidFill>
                  <a:schemeClr val="tx1"/>
                </a:solidFill>
              </a:rPr>
              <a:t>Koonti ja loppupäätelmät </a:t>
            </a:r>
          </a:p>
          <a:p>
            <a:pPr marL="0" indent="0">
              <a:buNone/>
            </a:pPr>
            <a:endParaRPr lang="fi-FI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30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S2 oppilas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Maahanmuuttajataustainen, paluumuuttaja tai ulkomailta adoptoitu oppilas, jonka suomen kielen taito ei ole äidinkielen tasoinen kaikilla kielen osa-alueilla</a:t>
            </a:r>
          </a:p>
          <a:p>
            <a:r>
              <a:rPr lang="fi-FI">
                <a:solidFill>
                  <a:srgbClr val="404040"/>
                </a:solidFill>
              </a:rPr>
              <a:t>Oppilaan toinen vanhempi puhuu äidinkielenään muuta kuin suomea</a:t>
            </a:r>
          </a:p>
          <a:p>
            <a:endParaRPr lang="fi-FI">
              <a:solidFill>
                <a:schemeClr val="tx1"/>
              </a:solidFill>
            </a:endParaRPr>
          </a:p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806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S2-opetuksen järjestämisen perusperiaatteet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endParaRPr lang="fi-FI"/>
          </a:p>
          <a:p>
            <a:r>
              <a:rPr lang="fi-FI">
                <a:solidFill>
                  <a:schemeClr val="tx1"/>
                </a:solidFill>
              </a:rPr>
              <a:t>Ryhmäkoko ja valtionavustus &gt; valtionavustusta suoritetaan neljän oppilaan laskennallista ryhmää kohti  kolmesta opetustunnista viikossa </a:t>
            </a:r>
          </a:p>
          <a:p>
            <a:r>
              <a:rPr lang="fi-FI">
                <a:solidFill>
                  <a:srgbClr val="404040"/>
                </a:solidFill>
              </a:rPr>
              <a:t>Kaikki S2-oppilaan opiskelu ja opetus on S2-oppimäärän suorittamista riippumatta siitä, saako hän opetuksensa kokonaan tai osittain S2 –opetuksessa</a:t>
            </a:r>
          </a:p>
          <a:p>
            <a:r>
              <a:rPr lang="fi-FI">
                <a:solidFill>
                  <a:srgbClr val="404040"/>
                </a:solidFill>
              </a:rPr>
              <a:t>S2-opetukselle ei voi asettaa aikarajaa Suomessa asumisen tai kouluvuosien perusteella</a:t>
            </a:r>
          </a:p>
          <a:p>
            <a:r>
              <a:rPr lang="fi-FI">
                <a:solidFill>
                  <a:srgbClr val="404040"/>
                </a:solidFill>
              </a:rPr>
              <a:t>Opettajat arvioivat yhdessä tarpeen S2-opetukselle, oppimäärä neuvotellaan yhdessä huoltajien kanssa</a:t>
            </a:r>
          </a:p>
          <a:p>
            <a:r>
              <a:rPr lang="fi-FI">
                <a:solidFill>
                  <a:schemeClr val="tx1"/>
                </a:solidFill>
              </a:rPr>
              <a:t>Opetusneuvos </a:t>
            </a:r>
            <a:r>
              <a:rPr lang="fi-FI" err="1">
                <a:solidFill>
                  <a:schemeClr val="tx1"/>
                </a:solidFill>
              </a:rPr>
              <a:t>Rönnberg</a:t>
            </a:r>
            <a:r>
              <a:rPr lang="fi-FI">
                <a:solidFill>
                  <a:schemeClr val="tx1"/>
                </a:solidFill>
              </a:rPr>
              <a:t> (</a:t>
            </a:r>
            <a:r>
              <a:rPr lang="fi-FI" err="1">
                <a:solidFill>
                  <a:schemeClr val="tx1"/>
                </a:solidFill>
              </a:rPr>
              <a:t>Oph</a:t>
            </a:r>
            <a:r>
              <a:rPr lang="fi-FI">
                <a:solidFill>
                  <a:schemeClr val="tx1"/>
                </a:solidFill>
              </a:rPr>
              <a:t>): " Jos vanhemmat vastustavat ehdottomasti S2-oppimäärän valintaa, koulu joutunee sopeutumaan tilanteeseen niin, että oppilasta tuetaan suomen kielen oppimisessa kaikin käytettävissä olevin keinoin."</a:t>
            </a:r>
          </a:p>
        </p:txBody>
      </p:sp>
    </p:spTree>
    <p:extLst>
      <p:ext uri="{BB962C8B-B14F-4D97-AF65-F5344CB8AC3E}">
        <p14:creationId xmlns:p14="http://schemas.microsoft.com/office/powerpoint/2010/main" val="12586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S2-opetuksen järjestämisen tavat 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3" y="1749553"/>
            <a:ext cx="8915400" cy="416229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>
                <a:solidFill>
                  <a:srgbClr val="000000"/>
                </a:solidFill>
              </a:rPr>
              <a:t>Oppilas opiskelee koko suomen kielen ja kirjallisuuden tuntimäärän S2-ryhmässä. S2-opettaja vastaa koko oppimäärän tavoitteiden ja sisältöjen toteutumisesta sekä oppilaan oppimisen arvioinnista.</a:t>
            </a:r>
            <a:r>
              <a:rPr lang="en-US">
                <a:solidFill>
                  <a:srgbClr val="000000"/>
                </a:solidFill>
              </a:rPr>
              <a:t> </a:t>
            </a:r>
          </a:p>
          <a:p>
            <a:r>
              <a:rPr lang="fi-FI">
                <a:solidFill>
                  <a:schemeClr val="tx1"/>
                </a:solidFill>
              </a:rPr>
              <a:t>Oppilas opiskelee osan suomen kielen ja kirjallisuuden tunneista S2-ryhmässä ja osan suomen kielen ja kirjallisuuden ryhmässä. Tällöin luokanopettaja tai äidinkielen opettaja ja S2-opettaja suunnittelevat opetuksen yhdessä. He myös vastaavat oppilaan oppimisen arvioinnista yhdessä. </a:t>
            </a:r>
          </a:p>
          <a:p>
            <a:r>
              <a:rPr lang="fi-FI">
                <a:solidFill>
                  <a:schemeClr val="tx1"/>
                </a:solidFill>
              </a:rPr>
              <a:t>Oppilas opiskelee kaikki suomen kielen ja kirjallisuuden tunnit suomen kielen ja kirjallisuuden ryhmässä S2-tavotteiden mukaan, jolloin S2-opettajalla on ainoastaan konsultoiva rooli. Arvioinnista vastaa oppilaan luokanopettaja tai äidinkielen opettaja.</a:t>
            </a:r>
          </a:p>
          <a:p>
            <a:r>
              <a:rPr lang="fi-FI">
                <a:solidFill>
                  <a:schemeClr val="tx1"/>
                </a:solidFill>
              </a:rPr>
              <a:t>Ylemmillä vuosiluokilla voidaan hyödyntää myös jaksojärjestelmää: oppilas voi opiskella joissakin jaksoissa kokonaan suomen kielen ja kirjallisuuden ryhmässä ja joissakin jaksoissa taas kokonaan S2-ryhmässä.</a:t>
            </a:r>
            <a:r>
              <a:rPr lang="en-US">
                <a:solidFill>
                  <a:schemeClr val="tx1"/>
                </a:solidFill>
              </a:rPr>
              <a:t> </a:t>
            </a:r>
          </a:p>
          <a:p>
            <a:r>
              <a:rPr lang="fi-FI">
                <a:solidFill>
                  <a:schemeClr val="tx1"/>
                </a:solidFill>
              </a:rPr>
              <a:t>S2-opetusta voidaan antaa myös luokanopettajan tai äidinkielen opettajan ja S2-opettajan samanaikaisopetuksena. Opetuksen suunnittelu ja oppilaan oppimisen arviointi tehdään opettajien yhteistyönä.</a:t>
            </a:r>
            <a:r>
              <a:rPr lang="en-US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</a:pPr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733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S2-opetuksen järjestämisen tavat/ esimerkkejä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Oppilas opiskelee S2-opettajalla luokkatasoisessa ryhmässä samaan aikaan, kuin suomen kieli ja kirjallisuustunnit toteutuvat tai osan näistä tunneista</a:t>
            </a:r>
          </a:p>
          <a:p>
            <a:r>
              <a:rPr lang="fi-FI">
                <a:solidFill>
                  <a:srgbClr val="404040"/>
                </a:solidFill>
              </a:rPr>
              <a:t>S2-opettaja työskentelee samanaikaisopettajana oppitunnilla</a:t>
            </a:r>
          </a:p>
          <a:p>
            <a:r>
              <a:rPr lang="fi-FI">
                <a:solidFill>
                  <a:srgbClr val="404040"/>
                </a:solidFill>
              </a:rPr>
              <a:t>Osa S2-opetuksesta on pienryhmäopetusta tai jaksottaista pienryhmäopetusta</a:t>
            </a:r>
          </a:p>
          <a:p>
            <a:r>
              <a:rPr lang="fi-FI">
                <a:solidFill>
                  <a:srgbClr val="404040"/>
                </a:solidFill>
              </a:rPr>
              <a:t>Oppilas opiskelee yläkoulun Nivelryhmässä valmistavan vaiheen jälkeen, mikäli hän tarvitsee vielä runsaasti kielellistä tukea (Tampere, Pyörön koulu)</a:t>
            </a:r>
          </a:p>
          <a:p>
            <a:r>
              <a:rPr lang="fi-FI">
                <a:solidFill>
                  <a:srgbClr val="404040"/>
                </a:solidFill>
              </a:rPr>
              <a:t>Kauko-suomalainen nettipulpetti (Jyväskylä); ostettava palvelu</a:t>
            </a:r>
          </a:p>
          <a:p>
            <a:pPr marL="0" indent="0">
              <a:buNone/>
            </a:pPr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645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S2 oppilaan 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Monipuoliset arviointimenetelmät </a:t>
            </a:r>
          </a:p>
          <a:p>
            <a:r>
              <a:rPr lang="fi-FI">
                <a:solidFill>
                  <a:srgbClr val="404040"/>
                </a:solidFill>
              </a:rPr>
              <a:t>Oppilasta arvioidaan S2-oppimäärän tavoitteiden mukaisesti</a:t>
            </a:r>
          </a:p>
          <a:p>
            <a:r>
              <a:rPr lang="fi-FI">
                <a:solidFill>
                  <a:srgbClr val="404040"/>
                </a:solidFill>
              </a:rPr>
              <a:t>S2 huomioidaan kaikkien oppiaineiden arvioinnissa </a:t>
            </a:r>
          </a:p>
          <a:p>
            <a:r>
              <a:rPr lang="fi-FI">
                <a:solidFill>
                  <a:srgbClr val="404040"/>
                </a:solidFill>
              </a:rPr>
              <a:t>Arviointi voi olla sanallista koko peruskoulun ajan lukuun ottamatta päättöarviointia</a:t>
            </a:r>
          </a:p>
          <a:p>
            <a:r>
              <a:rPr lang="fi-FI">
                <a:solidFill>
                  <a:srgbClr val="404040"/>
                </a:solidFill>
              </a:rPr>
              <a:t>Arviointi ei nojaa enää taitotasoasteikkoon (opettajan apuväline) vaan hyvän osaamisen kuvaukseen ja päättöarvioinnin kriteereihin </a:t>
            </a:r>
          </a:p>
          <a:p>
            <a:r>
              <a:rPr lang="fi-FI">
                <a:solidFill>
                  <a:srgbClr val="404040"/>
                </a:solidFill>
              </a:rPr>
              <a:t>Mikäli oppilaalla ei ole S2-oppimäärää huoltajien kiellon vuoksi tarpeesta huolimatta &gt; arviointi suomen kielen ja kirjallisuuden mukaan &gt; myös muut oppiaineet arvioidaan samoin </a:t>
            </a:r>
          </a:p>
          <a:p>
            <a:endParaRPr lang="fi-FI">
              <a:solidFill>
                <a:schemeClr val="tx1"/>
              </a:solidFill>
            </a:endParaRPr>
          </a:p>
          <a:p>
            <a:endParaRPr lang="fi-FI">
              <a:solidFill>
                <a:schemeClr val="tx1"/>
              </a:solidFill>
            </a:endParaRPr>
          </a:p>
          <a:p>
            <a:endParaRPr lang="fi-FI">
              <a:solidFill>
                <a:schemeClr val="tx1"/>
              </a:solidFill>
            </a:endParaRPr>
          </a:p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34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S2-oppilaan Primus-merkinnät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"Tiedot" -lehdellä kirjaukset: äidinkieli ja opetuskieli (esim. venäjä - suomi )</a:t>
            </a:r>
          </a:p>
          <a:p>
            <a:r>
              <a:rPr lang="fi-FI"/>
              <a:t> "Opinnot" -lehdellä on rastitettava kohta "Suomi toisena kielenä", mikäli tarve todetaan</a:t>
            </a:r>
            <a:endParaRPr lang="fi-FI">
              <a:solidFill>
                <a:schemeClr val="tx1"/>
              </a:solidFill>
            </a:endParaRPr>
          </a:p>
          <a:p>
            <a:r>
              <a:rPr lang="fi-FI">
                <a:solidFill>
                  <a:srgbClr val="404040"/>
                </a:solidFill>
              </a:rPr>
              <a:t>Oppiainevalinnoissa  Suomi toisena kielenä -oppiaine, mikäli S2 tarve todetaan</a:t>
            </a:r>
          </a:p>
          <a:p>
            <a:r>
              <a:rPr lang="fi-FI">
                <a:solidFill>
                  <a:srgbClr val="404040"/>
                </a:solidFill>
              </a:rPr>
              <a:t>"Huomio" -lehdellä (osalla) maininta osallistumisesta valmistavaan opetukseen (VA)</a:t>
            </a:r>
          </a:p>
          <a:p>
            <a:r>
              <a:rPr lang="fi-FI">
                <a:solidFill>
                  <a:srgbClr val="404040"/>
                </a:solidFill>
              </a:rPr>
              <a:t>"Koulunkäynti"-lehdellä koululuettelossa tulee esille osallistuminen VA opetukseen (aloitus ja loppumispäivämäärät)</a:t>
            </a:r>
          </a:p>
          <a:p>
            <a:r>
              <a:rPr lang="fi-FI">
                <a:solidFill>
                  <a:srgbClr val="404040"/>
                </a:solidFill>
              </a:rPr>
              <a:t>"Kieli ja kulttuuri" -lehdelle siirtyy automaattisesti Suomi toisena kielenä -maininta</a:t>
            </a:r>
          </a:p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831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S2-oppilaan </a:t>
            </a:r>
            <a:r>
              <a:rPr lang="fi-FI" err="1"/>
              <a:t>hopsit</a:t>
            </a:r>
            <a:r>
              <a:rPr lang="fi-FI"/>
              <a:t>, </a:t>
            </a:r>
            <a:r>
              <a:rPr lang="fi-FI" err="1"/>
              <a:t>hojksit</a:t>
            </a:r>
            <a:r>
              <a:rPr lang="fi-FI"/>
              <a:t>, tuen tarve, siirtymävaiheet, luokkasuunnitelmat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S2-oppilas on oikeutettu tarvittavaan oppimisen tukeen kaikissa tuen vaiheissa</a:t>
            </a:r>
          </a:p>
          <a:p>
            <a:r>
              <a:rPr lang="fi-FI">
                <a:solidFill>
                  <a:srgbClr val="404040"/>
                </a:solidFill>
              </a:rPr>
              <a:t>S2 ei ole erityisopetusta eikä tukiopetusta</a:t>
            </a:r>
          </a:p>
          <a:p>
            <a:r>
              <a:rPr lang="fi-FI">
                <a:solidFill>
                  <a:srgbClr val="404040"/>
                </a:solidFill>
              </a:rPr>
              <a:t>Valmistavassa vaiheessa olleelle oppilaalle on tehty pedagoginen arvio &gt; tämän pohjalta vastaanottava koulu tekee oppimissuunnitelman (maahanmuuttajaoppilaan prosessikaavio/Kuopio)</a:t>
            </a:r>
          </a:p>
          <a:p>
            <a:r>
              <a:rPr lang="fi-FI">
                <a:solidFill>
                  <a:srgbClr val="404040"/>
                </a:solidFill>
              </a:rPr>
              <a:t>Tehostetun tuen oppimissuunnitelmassa ja erityisen tuen </a:t>
            </a:r>
            <a:r>
              <a:rPr lang="fi-FI" err="1">
                <a:solidFill>
                  <a:srgbClr val="404040"/>
                </a:solidFill>
              </a:rPr>
              <a:t>hojksissa</a:t>
            </a:r>
            <a:r>
              <a:rPr lang="fi-FI">
                <a:solidFill>
                  <a:srgbClr val="404040"/>
                </a:solidFill>
              </a:rPr>
              <a:t> S2- opetukselle tulee tehdä tavoitteet, toteutustapa, arviointi</a:t>
            </a:r>
          </a:p>
          <a:p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562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Kouluista tulleita pohdintoja, toiveita ja haasteita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fi-FI"/>
              <a:t>Toive: Tuntien ennakointi lukujärjestykseen, toiveena mahdollisuus rinnakkaisopetukseen ja  samanaikaisopetukseen    </a:t>
            </a:r>
          </a:p>
          <a:p>
            <a:r>
              <a:rPr lang="fi-FI">
                <a:solidFill>
                  <a:srgbClr val="404040"/>
                </a:solidFill>
              </a:rPr>
              <a:t>Toive: Opetusta toteuttavien opettajien suunnittelu seuraavaa lukuvuotta varten jo keväällä</a:t>
            </a:r>
          </a:p>
          <a:p>
            <a:r>
              <a:rPr lang="fi-FI">
                <a:solidFill>
                  <a:srgbClr val="404040"/>
                </a:solidFill>
              </a:rPr>
              <a:t>Toive: Selkeä tietopaketti opettajalle, joka ottaa vastaan S2 oppilaan </a:t>
            </a:r>
          </a:p>
          <a:p>
            <a:r>
              <a:rPr lang="fi-FI">
                <a:solidFill>
                  <a:srgbClr val="404040"/>
                </a:solidFill>
              </a:rPr>
              <a:t>Toiveena S2-opettaja/t koulujen käyttöön ; keskittäminen omassa koulussa tai kiertävä opettaja/ alueellinen opettaja &gt; samanaikaisopetuksen/rinnakkaisopetuksen mahdollistaminen</a:t>
            </a:r>
          </a:p>
          <a:p>
            <a:r>
              <a:rPr lang="fi-FI">
                <a:solidFill>
                  <a:srgbClr val="404040"/>
                </a:solidFill>
              </a:rPr>
              <a:t>Toive: Mahdollisuus aloittaa opetus heti lukukauden alussa </a:t>
            </a:r>
          </a:p>
          <a:p>
            <a:r>
              <a:rPr lang="fi-FI">
                <a:solidFill>
                  <a:srgbClr val="404040"/>
                </a:solidFill>
              </a:rPr>
              <a:t>Tarkasteltava: Valmistavasta siirtyvien oppilaiden tiedonsiirto, luokkatasosuunnittelu, arviointi kielitaidosta</a:t>
            </a:r>
          </a:p>
          <a:p>
            <a:r>
              <a:rPr lang="fi-FI">
                <a:solidFill>
                  <a:srgbClr val="404040"/>
                </a:solidFill>
              </a:rPr>
              <a:t>Haaste: Suuret - pienet ryhmäkoot, eri luokkatasojen oppilaat, eri taitotasolla olevat oppilaat</a:t>
            </a:r>
          </a:p>
          <a:p>
            <a:r>
              <a:rPr lang="fi-FI">
                <a:solidFill>
                  <a:srgbClr val="404040"/>
                </a:solidFill>
              </a:rPr>
              <a:t>Linjaus tarpeen määrittelyssä ja määrän suunnittelussa huoltajien kanssa &gt; vapaaehtoisuuden rajaus </a:t>
            </a:r>
          </a:p>
          <a:p>
            <a:r>
              <a:rPr lang="fi-FI">
                <a:solidFill>
                  <a:srgbClr val="404040"/>
                </a:solidFill>
              </a:rPr>
              <a:t>Linjaus oppimissuunnitelmien teossa, yksilöllinen huomiointi tarpeessa </a:t>
            </a:r>
          </a:p>
          <a:p>
            <a:r>
              <a:rPr lang="fi-FI">
                <a:solidFill>
                  <a:srgbClr val="404040"/>
                </a:solidFill>
              </a:rPr>
              <a:t>Toive: Arviointitapojen, arviointimenetelmien yhtenäistäminen (sanallinen/numeerinen/ yhdistelmä)</a:t>
            </a:r>
          </a:p>
          <a:p>
            <a:r>
              <a:rPr lang="fi-FI">
                <a:solidFill>
                  <a:srgbClr val="404040"/>
                </a:solidFill>
              </a:rPr>
              <a:t>Koulutustarve opetuksesta, arvioinnista ja linjauksista </a:t>
            </a:r>
          </a:p>
          <a:p>
            <a:r>
              <a:rPr lang="fi-FI">
                <a:solidFill>
                  <a:srgbClr val="404040"/>
                </a:solidFill>
              </a:rPr>
              <a:t>Primus-merkintöjen ja Wilma-merkintöjen yhteinen linjaus</a:t>
            </a:r>
          </a:p>
          <a:p>
            <a:r>
              <a:rPr lang="fi-FI">
                <a:solidFill>
                  <a:srgbClr val="404040"/>
                </a:solidFill>
              </a:rPr>
              <a:t>Opettajien palkkauksellinen eriarvoisuus; vuosiviikkotunti - tukiopetustuntipalkkio</a:t>
            </a:r>
          </a:p>
        </p:txBody>
      </p:sp>
    </p:spTree>
    <p:extLst>
      <p:ext uri="{BB962C8B-B14F-4D97-AF65-F5344CB8AC3E}">
        <p14:creationId xmlns:p14="http://schemas.microsoft.com/office/powerpoint/2010/main" val="1266950263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Mukautettu</PresentationFormat>
  <Paragraphs>92</Paragraphs>
  <Slides>11</Slides>
  <Notes>11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Kuiskaus</vt:lpstr>
      <vt:lpstr>S2 opetuksen tilannekatsaus / Kuopio</vt:lpstr>
      <vt:lpstr>S2 oppilas</vt:lpstr>
      <vt:lpstr>S2-opetuksen järjestämisen perusperiaatteet</vt:lpstr>
      <vt:lpstr>S2-opetuksen järjestämisen tavat </vt:lpstr>
      <vt:lpstr>S2-opetuksen järjestämisen tavat/ esimerkkejä</vt:lpstr>
      <vt:lpstr>S2 oppilaan arviointi</vt:lpstr>
      <vt:lpstr>S2-oppilaan Primus-merkinnät</vt:lpstr>
      <vt:lpstr>S2-oppilaan hopsit, hojksit, tuen tarve, siirtymävaiheet, luokkasuunnitelmat</vt:lpstr>
      <vt:lpstr>Kouluista tulleita pohdintoja, toiveita ja haasteita</vt:lpstr>
      <vt:lpstr>….... asiakokonaisuudet lyhyesti</vt:lpstr>
      <vt:lpstr>Toiminnallinen osuus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 opetuksen tilannekatsaus / Kuopio</dc:title>
  <dc:creator>Peltola Karoliina</dc:creator>
  <cp:lastModifiedBy>Leinonen Karoliina</cp:lastModifiedBy>
  <cp:revision>2</cp:revision>
  <dcterms:modified xsi:type="dcterms:W3CDTF">2016-11-21T13:29:24Z</dcterms:modified>
</cp:coreProperties>
</file>