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2" r:id="rId3"/>
    <p:sldId id="258" r:id="rId4"/>
    <p:sldId id="500" r:id="rId5"/>
    <p:sldId id="501" r:id="rId6"/>
    <p:sldId id="373" r:id="rId7"/>
    <p:sldId id="502" r:id="rId8"/>
    <p:sldId id="503" r:id="rId9"/>
    <p:sldId id="505" r:id="rId10"/>
    <p:sldId id="374" r:id="rId11"/>
    <p:sldId id="504" r:id="rId12"/>
    <p:sldId id="506" r:id="rId13"/>
    <p:sldId id="507" r:id="rId14"/>
    <p:sldId id="508" r:id="rId15"/>
    <p:sldId id="509" r:id="rId16"/>
    <p:sldId id="375" r:id="rId17"/>
    <p:sldId id="510" r:id="rId18"/>
    <p:sldId id="511" r:id="rId19"/>
    <p:sldId id="512" r:id="rId20"/>
    <p:sldId id="513" r:id="rId21"/>
    <p:sldId id="376" r:id="rId22"/>
    <p:sldId id="514" r:id="rId23"/>
    <p:sldId id="515" r:id="rId24"/>
    <p:sldId id="516" r:id="rId25"/>
    <p:sldId id="517" r:id="rId26"/>
    <p:sldId id="377" r:id="rId27"/>
    <p:sldId id="518" r:id="rId28"/>
    <p:sldId id="519" r:id="rId29"/>
    <p:sldId id="520" r:id="rId30"/>
    <p:sldId id="521" r:id="rId31"/>
    <p:sldId id="522" r:id="rId32"/>
    <p:sldId id="523" r:id="rId33"/>
    <p:sldId id="524" r:id="rId34"/>
    <p:sldId id="525" r:id="rId35"/>
    <p:sldId id="526" r:id="rId36"/>
    <p:sldId id="527" r:id="rId37"/>
    <p:sldId id="528" r:id="rId38"/>
    <p:sldId id="378" r:id="rId39"/>
    <p:sldId id="529" r:id="rId40"/>
    <p:sldId id="530" r:id="rId41"/>
    <p:sldId id="531" r:id="rId42"/>
    <p:sldId id="379" r:id="rId43"/>
    <p:sldId id="532" r:id="rId44"/>
    <p:sldId id="533" r:id="rId45"/>
    <p:sldId id="534" r:id="rId46"/>
    <p:sldId id="535" r:id="rId47"/>
    <p:sldId id="536" r:id="rId48"/>
    <p:sldId id="537" r:id="rId49"/>
    <p:sldId id="538" r:id="rId50"/>
    <p:sldId id="539" r:id="rId51"/>
    <p:sldId id="540" r:id="rId52"/>
    <p:sldId id="541" r:id="rId53"/>
    <p:sldId id="542" r:id="rId54"/>
    <p:sldId id="381" r:id="rId55"/>
    <p:sldId id="543" r:id="rId56"/>
    <p:sldId id="544" r:id="rId57"/>
    <p:sldId id="545" r:id="rId58"/>
    <p:sldId id="546" r:id="rId59"/>
    <p:sldId id="547" r:id="rId60"/>
    <p:sldId id="550" r:id="rId61"/>
    <p:sldId id="551" r:id="rId62"/>
    <p:sldId id="483" r:id="rId63"/>
    <p:sldId id="552" r:id="rId64"/>
    <p:sldId id="553" r:id="rId65"/>
    <p:sldId id="492" r:id="rId66"/>
    <p:sldId id="491" r:id="rId67"/>
    <p:sldId id="554" r:id="rId68"/>
    <p:sldId id="383" r:id="rId69"/>
    <p:sldId id="493" r:id="rId70"/>
    <p:sldId id="556" r:id="rId71"/>
    <p:sldId id="557" r:id="rId72"/>
    <p:sldId id="559" r:id="rId73"/>
    <p:sldId id="494" r:id="rId74"/>
    <p:sldId id="558" r:id="rId75"/>
    <p:sldId id="495" r:id="rId76"/>
    <p:sldId id="560" r:id="rId77"/>
    <p:sldId id="561" r:id="rId78"/>
    <p:sldId id="496" r:id="rId79"/>
    <p:sldId id="343" r:id="rId80"/>
    <p:sldId id="344" r:id="rId81"/>
    <p:sldId id="345" r:id="rId82"/>
    <p:sldId id="348" r:id="rId83"/>
    <p:sldId id="562" r:id="rId84"/>
    <p:sldId id="563" r:id="rId85"/>
    <p:sldId id="564" r:id="rId86"/>
    <p:sldId id="497" r:id="rId87"/>
    <p:sldId id="565" r:id="rId88"/>
    <p:sldId id="498" r:id="rId89"/>
    <p:sldId id="395" r:id="rId90"/>
    <p:sldId id="566" r:id="rId91"/>
    <p:sldId id="499" r:id="rId92"/>
    <p:sldId id="567" r:id="rId93"/>
    <p:sldId id="399" r:id="rId94"/>
    <p:sldId id="400" r:id="rId95"/>
    <p:sldId id="401" r:id="rId96"/>
    <p:sldId id="365" r:id="rId97"/>
    <p:sldId id="366" r:id="rId9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05640-FF7D-0C2D-A617-ACAE114838E2}" v="323" dt="2025-02-05T12:11:48.300"/>
    <p1510:client id="{BFD1970C-8904-B228-9897-BF80BF435002}" v="80" dt="2025-02-06T08:42:08.026"/>
    <p1510:client id="{CECD0796-2935-20FC-22D0-970ADED3DC4C}" v="292" dt="2025-02-04T11:54:10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6.2.2025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4B1EAEE6-57D7-5CFC-2CCB-EFBF382F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875" b="2187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Yhdenvertaisuus- </a:t>
            </a:r>
            <a:br>
              <a:rPr lang="fi-FI">
                <a:solidFill>
                  <a:srgbClr val="FFFFFF"/>
                </a:solidFill>
                <a:cs typeface="Calibri Light"/>
              </a:rPr>
            </a:br>
            <a:r>
              <a:rPr lang="fi-FI">
                <a:solidFill>
                  <a:srgbClr val="FFFFFF"/>
                </a:solidFill>
                <a:cs typeface="Calibri Light"/>
              </a:rPr>
              <a:t>ja tasa-arvokysely 2024</a:t>
            </a:r>
            <a:br>
              <a:rPr lang="fi-FI">
                <a:solidFill>
                  <a:srgbClr val="FFFFFF"/>
                </a:solidFill>
                <a:cs typeface="Calibri Light"/>
              </a:rPr>
            </a:br>
            <a:r>
              <a:rPr lang="fi-FI">
                <a:solidFill>
                  <a:srgbClr val="FFFFFF"/>
                </a:solidFill>
                <a:cs typeface="Calibri Light"/>
              </a:rPr>
              <a:t>tulokset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"/>
              </a:rPr>
              <a:t>Simon lukio</a:t>
            </a:r>
          </a:p>
        </p:txBody>
      </p:sp>
    </p:spTree>
    <p:extLst>
      <p:ext uri="{BB962C8B-B14F-4D97-AF65-F5344CB8AC3E}">
        <p14:creationId xmlns:p14="http://schemas.microsoft.com/office/powerpoint/2010/main" val="292478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A4D5ED-035F-5D6D-772B-21EEF9319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2200">
                <a:ea typeface="+mj-lt"/>
                <a:cs typeface="+mj-lt"/>
              </a:rPr>
              <a:t>Saavutettavuuden ja esteettömyyden toteutuminen</a:t>
            </a:r>
            <a:endParaRPr lang="fi-FI" sz="22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C0B2EF-BF6A-50DC-9C43-0C9501C57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fi-FI"/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BD247407-6A74-5123-DB7A-E198B5F4D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54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tilat ovat fyysisesti esteettömiä ja saavutettavia. Vastausten määrä: 35 vastausta.">
            <a:extLst>
              <a:ext uri="{FF2B5EF4-FFF2-40B4-BE49-F238E27FC236}">
                <a16:creationId xmlns:a16="http://schemas.microsoft.com/office/drawing/2014/main" id="{95EC8317-8014-5368-FA64-3752764A2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Pystyn vaikuttamaan istumapaikkaani luokassa/ryhmässä.. Vastausten määrä: 35 vastausta.">
            <a:extLst>
              <a:ext uri="{FF2B5EF4-FFF2-40B4-BE49-F238E27FC236}">
                <a16:creationId xmlns:a16="http://schemas.microsoft.com/office/drawing/2014/main" id="{2C0947D2-0E79-9885-4985-B9DA35C4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8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iskelijan henkilökohtaiset fyysiset ominaisuudet, tarpeet ja rajoitteet huomioidaan riittävästi opetuksen järjestämisessä.. Vastausten määrä: 35 vastausta.">
            <a:extLst>
              <a:ext uri="{FF2B5EF4-FFF2-40B4-BE49-F238E27FC236}">
                <a16:creationId xmlns:a16="http://schemas.microsoft.com/office/drawing/2014/main" id="{CEE9F969-97A7-1AEC-CAC9-BDD278DD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5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69A52-D2F4-AA0E-8DAC-2685CE6D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4F3C-B678-18CC-A473-A13F186C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3100">
                <a:ea typeface="Calibri Light"/>
                <a:cs typeface="Calibri Light"/>
              </a:rPr>
              <a:t>Onko sinulla saavutettavuuteen ja esteettömyyteen liittyviä kommentteja tai kehitysideoita?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5FE5-F147-474F-072B-0E291A3EF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Roboto"/>
                <a:ea typeface="Roboto"/>
                <a:cs typeface="Roboto"/>
              </a:rPr>
              <a:t>Esimerkiksi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pyörätuolia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käyttävä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ihminen</a:t>
            </a:r>
            <a:r>
              <a:rPr lang="en-US" sz="2000" dirty="0">
                <a:latin typeface="Roboto"/>
                <a:ea typeface="Roboto"/>
                <a:cs typeface="Roboto"/>
              </a:rPr>
              <a:t> on </a:t>
            </a:r>
            <a:r>
              <a:rPr lang="en-US" sz="2000" dirty="0" err="1">
                <a:latin typeface="Roboto"/>
                <a:ea typeface="Roboto"/>
                <a:cs typeface="Roboto"/>
              </a:rPr>
              <a:t>vaikea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liikkua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lukion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tiloissa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koska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hissi</a:t>
            </a:r>
            <a:r>
              <a:rPr lang="en-US" sz="2000" dirty="0">
                <a:latin typeface="Roboto"/>
                <a:ea typeface="Roboto"/>
                <a:cs typeface="Roboto"/>
              </a:rPr>
              <a:t> on </a:t>
            </a:r>
            <a:r>
              <a:rPr lang="en-US" sz="2000" dirty="0" err="1">
                <a:latin typeface="Roboto"/>
                <a:ea typeface="Roboto"/>
                <a:cs typeface="Roboto"/>
              </a:rPr>
              <a:t>kaukana</a:t>
            </a:r>
            <a:r>
              <a:rPr lang="en-US" sz="2000" dirty="0">
                <a:latin typeface="Roboto"/>
                <a:ea typeface="Roboto"/>
                <a:cs typeface="Roboto"/>
              </a:rPr>
              <a:t>. </a:t>
            </a:r>
            <a:r>
              <a:rPr lang="en-US" sz="2000" dirty="0" err="1">
                <a:latin typeface="Roboto"/>
                <a:ea typeface="Roboto"/>
                <a:cs typeface="Roboto"/>
              </a:rPr>
              <a:t>Myöskin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ruokailu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voisi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suunitella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saavutettavammaksi</a:t>
            </a:r>
            <a:r>
              <a:rPr lang="en-US" sz="2000" dirty="0">
                <a:latin typeface="Roboto"/>
                <a:ea typeface="Roboto"/>
                <a:cs typeface="Roboto"/>
              </a:rPr>
              <a:t>.</a:t>
            </a:r>
          </a:p>
          <a:p>
            <a:r>
              <a:rPr lang="en-US" sz="2000" dirty="0">
                <a:latin typeface="Roboto"/>
                <a:ea typeface="Roboto"/>
                <a:cs typeface="Roboto"/>
              </a:rPr>
              <a:t>Nuo </a:t>
            </a:r>
            <a:r>
              <a:rPr lang="en-US" sz="2000" dirty="0" err="1">
                <a:latin typeface="Roboto"/>
                <a:ea typeface="Roboto"/>
                <a:cs typeface="Roboto"/>
              </a:rPr>
              <a:t>portaat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vois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vaikka</a:t>
            </a:r>
            <a:r>
              <a:rPr lang="en-US" sz="2000" dirty="0">
                <a:latin typeface="Roboto"/>
                <a:ea typeface="Roboto"/>
                <a:cs typeface="Roboto"/>
              </a:rPr>
              <a:t> </a:t>
            </a:r>
            <a:r>
              <a:rPr lang="en-US" sz="2000" dirty="0" err="1">
                <a:latin typeface="Roboto"/>
                <a:ea typeface="Roboto"/>
                <a:cs typeface="Roboto"/>
              </a:rPr>
              <a:t>räjäyttää</a:t>
            </a:r>
          </a:p>
          <a:p>
            <a:endParaRPr lang="en-US" sz="20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3159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1D414C-662D-46DA-C50B-502FB739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A077DE1-2F78-BF72-FC40-5B9EACBCD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2171F-3787-25B9-C884-2AE167CA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BE8B4-4D20-028E-E1CC-9BAA8B6A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193600-7FF1-F15C-74DA-2C8BAE617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Ei </a:t>
            </a:r>
            <a:r>
              <a:rPr lang="en-US" dirty="0" err="1">
                <a:ea typeface="Calibri"/>
                <a:cs typeface="Calibri"/>
              </a:rPr>
              <a:t>juuri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mitään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muutoksia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viime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vuoden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tuloksiin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verrattuna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67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2697BB0A-57AB-FE8F-F215-5C7D3EF2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33" r="9089" b="1154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>
                <a:ea typeface="+mj-lt"/>
                <a:cs typeface="+mj-lt"/>
              </a:rPr>
              <a:t>Viestinnän avoimuus</a:t>
            </a:r>
            <a:endParaRPr lang="fi-FI" sz="48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viestintä on avointa, toimivaa ja tavoittaa kaikki oppilaitosyhteisön jäsenet.. Vastausten määrä: 35 vastausta.">
            <a:extLst>
              <a:ext uri="{FF2B5EF4-FFF2-40B4-BE49-F238E27FC236}">
                <a16:creationId xmlns:a16="http://schemas.microsoft.com/office/drawing/2014/main" id="{085348CD-A196-9181-DC9A-CE8122571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opiskelijakunnan toiminta on avointa ja tasapuolista kaikille.. Vastausten määrä: 35 vastausta.">
            <a:extLst>
              <a:ext uri="{FF2B5EF4-FFF2-40B4-BE49-F238E27FC236}">
                <a16:creationId xmlns:a16="http://schemas.microsoft.com/office/drawing/2014/main" id="{D048453D-BC2C-CAE3-0F3A-E170F5851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3820B-F0FC-6827-7359-AB1E3ACD9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FABB0AB9-9C8F-2B41-6CCE-CB2D12089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FE9CF9-4D87-D0D8-ABFE-990EA88A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9DE0DA-6A0D-E1CD-D026-F0819868A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2369C-3FA7-6DDD-740E-AECF6454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tx2"/>
                </a:solidFill>
                <a:ea typeface="Calibri Light"/>
                <a:cs typeface="Calibri Light"/>
              </a:rPr>
              <a:t>Onko sinulla viestinnän avoimuuteen liittyviä kommentteja tai kehitysideoita?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F5238-ADA0-451B-CCEB-012611BE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Informaatio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esimerkiksi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erilaisista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tapahtumista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ei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saavuta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kaikkia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opiskelijoita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jos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niistä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on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ilmoitettu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vain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wilman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tiedotteet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osiolla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.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Voisiko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poikkeuksellisista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koulupäivistä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(ja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niiden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aikataulusta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)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ilmoittaa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wilma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viesteillä</a:t>
            </a:r>
            <a:r>
              <a:rPr lang="en-US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?</a:t>
            </a:r>
            <a:endParaRPr lang="en-US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476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ABB84C-5BDD-FED8-FC5A-8AAEED67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>
                <a:cs typeface="Calibri Light"/>
              </a:rPr>
              <a:t>Kyselyn toteutus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3B42FB-FDDB-B433-4559-C762D2DFD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8448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>
                <a:cs typeface="Calibri"/>
              </a:rPr>
              <a:t>Kysely toteutettiin tammikuussa 2025.</a:t>
            </a:r>
            <a:endParaRPr lang="fi-FI" sz="2200">
              <a:ea typeface="Calibri" panose="020F0502020204030204"/>
              <a:cs typeface="Calibri" panose="020F0502020204030204"/>
            </a:endParaRPr>
          </a:p>
          <a:p>
            <a:r>
              <a:rPr lang="fi-FI" sz="2200" dirty="0">
                <a:cs typeface="Calibri"/>
              </a:rPr>
              <a:t>Omat kyselyt opiskelijoille ja opettajille.</a:t>
            </a:r>
            <a:endParaRPr lang="fi-FI" sz="2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 dirty="0">
                <a:cs typeface="Calibri"/>
              </a:rPr>
              <a:t>Opiskelijoiden kyselyssä vastaajia 35</a:t>
            </a:r>
            <a:endParaRPr lang="fi-FI" sz="2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fi-FI" sz="2200" dirty="0">
                <a:cs typeface="Calibri"/>
              </a:rPr>
              <a:t>Opettajien kyselyssä vastaajia 6</a:t>
            </a:r>
            <a:endParaRPr lang="fi-FI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fi-FI" sz="2200">
              <a:cs typeface="Calibri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AF9E25DD-E170-2039-B5AA-69150926B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" b="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2691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9E81A-B6E9-5C1E-25F0-0830898B2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CB017A-248A-261A-A415-902459370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92A74-668E-84EC-95F5-6538A744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AE71F2-3DD8-0EB2-E978-99482A90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ECE9AB-CB59-8F14-5086-3CB6B6F5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Opiskelijakunnan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toiminnan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avoimuuteen</a:t>
            </a:r>
            <a:r>
              <a:rPr lang="en-US" dirty="0">
                <a:ea typeface="Calibri"/>
                <a:cs typeface="Calibri"/>
              </a:rPr>
              <a:t> ja </a:t>
            </a:r>
            <a:r>
              <a:rPr lang="en-US" dirty="0" err="1">
                <a:ea typeface="Calibri"/>
                <a:cs typeface="Calibri"/>
              </a:rPr>
              <a:t>tasapuolisuuteen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oltiin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tyytyväisempiä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viime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vuonna</a:t>
            </a:r>
            <a:r>
              <a:rPr lang="en-US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16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EB7D5CE-8ACD-C712-55E6-74605EC94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5" b="2187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  <a:ea typeface="+mj-lt"/>
                <a:cs typeface="+mj-lt"/>
              </a:rPr>
              <a:t>Opiskelun tuen toteutuminen</a:t>
            </a:r>
            <a:endParaRPr lang="fi-FI" sz="520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7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ssa opettajat ovat tietoisia oppimisen tuen tarpeistani.. Vastausten määrä: 35 vastausta.">
            <a:extLst>
              <a:ext uri="{FF2B5EF4-FFF2-40B4-BE49-F238E27FC236}">
                <a16:creationId xmlns:a16="http://schemas.microsoft.com/office/drawing/2014/main" id="{DBC5082C-252B-70D2-69FE-A5382C0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ssa on riittävästi saatavilla opiskelun henkilökohtaista tukea, esimerkiksi tukiopetusta.. Vastausten määrä: 35 vastausta.">
            <a:extLst>
              <a:ext uri="{FF2B5EF4-FFF2-40B4-BE49-F238E27FC236}">
                <a16:creationId xmlns:a16="http://schemas.microsoft.com/office/drawing/2014/main" id="{0F809C82-4D1F-6668-62D4-8F2C29A4D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78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7DCD8-01FF-6D34-2DC0-D448214D1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CEB831C-B540-B0CF-C2BA-5AA2C2A52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86D2D-7CBC-69A6-9E03-364E6BF4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638753-3692-31D8-9588-1BB1355E3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01757-14AB-2FB0-4DA3-70D7FA099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tx2"/>
                </a:solidFill>
                <a:ea typeface="Calibri Light"/>
                <a:cs typeface="Calibri Light"/>
              </a:rPr>
              <a:t>Onko sinulla opiskelun tukeen liittyviä kommentteja tai kehitysideoita?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50DF-5F8F-5A05-24FC-2E8E2968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Jotkin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opettajat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eivät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ymmärrä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tai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huomioi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hitaasti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oppivia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opiskelijoita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Osa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opettajista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täysin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ymmärrä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että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välillä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tarvita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apua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/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kertausta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ihan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perusasioissa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joita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on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voitu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kerrata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jo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monen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kurssin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ajan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.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Tämmöisissä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tilanteissa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avun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pyytäminen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olla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hankalaa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joten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jos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näin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tekee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tulisi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apua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tarjota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eikä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torjua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avun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pyytäjää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.</a:t>
            </a:r>
            <a:endParaRPr lang="en-US" sz="20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sz="1100" dirty="0">
              <a:solidFill>
                <a:srgbClr val="202124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endParaRPr lang="en-US" sz="1100" dirty="0">
              <a:solidFill>
                <a:srgbClr val="202124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9649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D5350-9EB0-53B2-1F8F-4948586F1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6AF739-71BF-3438-9E95-58952D35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85778-52D0-BF49-1C1C-AEB11D28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A7A375-4EC0-9717-3B7E-23133A9F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44CD1E-E55C-1A28-5D1C-3445919B4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vuona</a:t>
            </a:r>
            <a:r>
              <a:rPr lang="en-US" sz="2000" dirty="0">
                <a:latin typeface="Aptos"/>
                <a:ea typeface="Calibri"/>
                <a:cs typeface="Calibri"/>
              </a:rPr>
              <a:t> 69 %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oli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sitä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mieltä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että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opettajat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ovat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tietoisia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heidän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tuen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tarpeistaan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nyt</a:t>
            </a:r>
            <a:r>
              <a:rPr lang="en-US" sz="2000" dirty="0">
                <a:latin typeface="Aptos"/>
                <a:ea typeface="Calibri"/>
                <a:cs typeface="Calibri"/>
              </a:rPr>
              <a:t> 63 %</a:t>
            </a:r>
          </a:p>
          <a:p>
            <a:r>
              <a:rPr lang="en-US" sz="20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2000" dirty="0">
                <a:latin typeface="Aptos"/>
                <a:ea typeface="Calibri"/>
                <a:cs typeface="Calibri"/>
              </a:rPr>
              <a:t> 81 %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koki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että</a:t>
            </a:r>
            <a:r>
              <a:rPr lang="en-US" sz="2000" dirty="0">
                <a:latin typeface="Aptos"/>
                <a:ea typeface="Calibri"/>
                <a:cs typeface="Calibri"/>
              </a:rPr>
              <a:t> Simon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lukiossa</a:t>
            </a:r>
            <a:r>
              <a:rPr lang="en-US" sz="2000" dirty="0">
                <a:latin typeface="Aptos"/>
                <a:ea typeface="Calibri"/>
                <a:cs typeface="Calibri"/>
              </a:rPr>
              <a:t> on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riittävästi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saatavilla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opiskelun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henkilökohtaista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tukea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esimerkiksi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tukiopetusta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nyt</a:t>
            </a:r>
            <a:r>
              <a:rPr lang="en-US" sz="2000" dirty="0">
                <a:latin typeface="Aptos"/>
                <a:ea typeface="Calibri"/>
                <a:cs typeface="Calibri"/>
              </a:rPr>
              <a:t> 77 %</a:t>
            </a:r>
          </a:p>
          <a:p>
            <a:r>
              <a:rPr lang="en-US" sz="2000" dirty="0">
                <a:latin typeface="Aptos"/>
                <a:ea typeface="Calibri"/>
                <a:cs typeface="Calibri"/>
              </a:rPr>
              <a:t>Tuen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tarpeiden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osalta</a:t>
            </a:r>
            <a:r>
              <a:rPr lang="en-US" sz="2000" dirty="0">
                <a:latin typeface="Aptos"/>
                <a:ea typeface="Calibri"/>
                <a:cs typeface="Calibri"/>
              </a:rPr>
              <a:t> on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menty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huonompaan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suuntaan</a:t>
            </a:r>
            <a:r>
              <a:rPr lang="en-US" sz="2000" dirty="0">
                <a:latin typeface="Aptos"/>
                <a:ea typeface="Calibri"/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2279935B-9F2E-C8B1-4284-B3F86086E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5" t="11307" r="-93" b="32376"/>
          <a:stretch/>
        </p:blipFill>
        <p:spPr>
          <a:xfrm>
            <a:off x="-3047" y="10"/>
            <a:ext cx="12206409" cy="6866098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>
                <a:solidFill>
                  <a:srgbClr val="FFFFFF"/>
                </a:solidFill>
                <a:ea typeface="+mj-lt"/>
                <a:cs typeface="+mj-lt"/>
              </a:rPr>
              <a:t>Tasa-arvon toteutuminen</a:t>
            </a:r>
            <a:endParaRPr lang="fi-FI" sz="520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iskelijat saavat opettajilta palautetta tasa-arvoisesti sukupuolesta riippumatta.. Vastausten määrä: 35 vastausta.">
            <a:extLst>
              <a:ext uri="{FF2B5EF4-FFF2-40B4-BE49-F238E27FC236}">
                <a16:creationId xmlns:a16="http://schemas.microsoft.com/office/drawing/2014/main" id="{B7D7C449-5C87-6810-829E-8CD2D1B4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4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iskelijoiden opintosuorituksia arvioidaan tasa-arvoisesti sukupuolesta riippumatta.. Vastausten määrä: 35 vastausta.">
            <a:extLst>
              <a:ext uri="{FF2B5EF4-FFF2-40B4-BE49-F238E27FC236}">
                <a16:creationId xmlns:a16="http://schemas.microsoft.com/office/drawing/2014/main" id="{AD105E4A-8103-56AF-84B3-80DAAD78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18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ettajat asettavat samanlaiset vaatimukset kaikille opiskelijoille sukupuolesta riippumatta.. Vastausten määrä: 35 vastausta.">
            <a:extLst>
              <a:ext uri="{FF2B5EF4-FFF2-40B4-BE49-F238E27FC236}">
                <a16:creationId xmlns:a16="http://schemas.microsoft.com/office/drawing/2014/main" id="{C65D9D4C-BB07-ECC6-3969-0FD63542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76DC958E-350C-A31B-B4DE-3F7E8988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8" b="39112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45D490-90F1-8FE1-4448-B47B8863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fi-FI" sz="36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Opiskelijoiden kyselyn tuloksia</a:t>
            </a:r>
            <a:endParaRPr lang="fi-FI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1C6DB5-8C5D-807A-5DCA-809C0AD4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i-FI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8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ettajat kannustavat opiskelijoita sukupuolesta riippumatta yhtä paljon.. Vastausten määrä: 35 vastausta.">
            <a:extLst>
              <a:ext uri="{FF2B5EF4-FFF2-40B4-BE49-F238E27FC236}">
                <a16:creationId xmlns:a16="http://schemas.microsoft.com/office/drawing/2014/main" id="{5E22E4BC-8FFD-59C3-E4CD-8B3F2366D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tavat ja käytänteet ovat samanlaisia eri sukupuolille.. Vastausten määrä: 35 vastausta.">
            <a:extLst>
              <a:ext uri="{FF2B5EF4-FFF2-40B4-BE49-F238E27FC236}">
                <a16:creationId xmlns:a16="http://schemas.microsoft.com/office/drawing/2014/main" id="{5CEB9ED6-D54E-EB3A-A1FF-9DE24C91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1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tavat ja käytänteet ovat samanlaisia eri vuosikurssien opiskelijoille.. Vastausten määrä: 35 vastausta.">
            <a:extLst>
              <a:ext uri="{FF2B5EF4-FFF2-40B4-BE49-F238E27FC236}">
                <a16:creationId xmlns:a16="http://schemas.microsoft.com/office/drawing/2014/main" id="{89733F64-10A9-9BBC-7821-551C9046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03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yhteiset tilat ovat kaikkien käytössä.. Vastausten määrä: 35 vastausta.">
            <a:extLst>
              <a:ext uri="{FF2B5EF4-FFF2-40B4-BE49-F238E27FC236}">
                <a16:creationId xmlns:a16="http://schemas.microsoft.com/office/drawing/2014/main" id="{22795739-89E6-646B-47A0-9AFBD92A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93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opinto-ohjaus on sukupuolineutraalia.. Vastausten määrä: 35 vastausta.">
            <a:extLst>
              <a:ext uri="{FF2B5EF4-FFF2-40B4-BE49-F238E27FC236}">
                <a16:creationId xmlns:a16="http://schemas.microsoft.com/office/drawing/2014/main" id="{3D424F10-48B2-2879-D5DC-03614416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55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iskelijat saavat sukupuolestaan riippumatta informaatiota eri ammattialoista riittävän monipuolisesti.. Vastausten määrä: 35 vastausta.">
            <a:extLst>
              <a:ext uri="{FF2B5EF4-FFF2-40B4-BE49-F238E27FC236}">
                <a16:creationId xmlns:a16="http://schemas.microsoft.com/office/drawing/2014/main" id="{B45AB3B2-CA7D-9A15-9639-41F81FEB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85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77611-FE0C-98F8-8265-CEF4C9BDE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728AF91-6964-F4DC-6E20-666D2B5FD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2D7A3-7CBC-E65D-3898-BFC63946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A2D930B-09A0-0E9D-4E6C-1BE94EDFB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0A77-A656-E5D3-F894-655BCA5F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tx2"/>
                </a:solidFill>
                <a:ea typeface="Calibri Light"/>
                <a:cs typeface="Calibri Light"/>
              </a:rPr>
              <a:t>Onko sinulla tasa-arvon toteutumiseen liittyviä kommentteja tai kehitysideoita?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A5CF-AE81-75B8-4E44-C490675D5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Opiskelijoita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harvoin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kannustetaan</a:t>
            </a:r>
            <a:endParaRPr lang="en-US" sz="2000">
              <a:solidFill>
                <a:srgbClr val="202124"/>
              </a:solidFill>
              <a:latin typeface="Calibri Light"/>
              <a:ea typeface="Roboto"/>
              <a:cs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1.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vuosikurssilaisia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kannustetaan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ja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tuetaan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enemmän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mutta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heti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kun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siirtyy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ylemmille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vuosikursseille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oletetaan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että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yhtäkkiä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opiskelija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osaa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kaikki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perusasiat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ja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tuki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loppuu</a:t>
            </a:r>
            <a:endParaRPr lang="en-US" sz="2000">
              <a:solidFill>
                <a:srgbClr val="000000"/>
              </a:solidFill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Roboto"/>
              <a:cs typeface="Roboto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ne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saakelin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yyläiset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valtaa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koko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rakennuksen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eikä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täällä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tavalliset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ihmiset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voi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 olla.</a:t>
            </a:r>
            <a:endParaRPr lang="en-US" sz="2000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5435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9DCB1-8D80-5F96-F80D-03DD09BCE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F5C92F-5817-2C93-DAE9-8ACD8397A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B4918-39D1-1369-DA55-9EDE397E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B33EFF-ABAC-5B69-FFA3-C793AEA3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469F06-F351-9720-EAFD-9F569AC4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1800" dirty="0">
                <a:latin typeface="Aptos"/>
                <a:ea typeface="Calibri"/>
                <a:cs typeface="Calibri"/>
              </a:rPr>
              <a:t> 71 %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koki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että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opiskelijat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saavat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palautetta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tasa-arvoisesti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sukupuolesta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riippumatta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nyt</a:t>
            </a:r>
            <a:r>
              <a:rPr lang="en-US" sz="1800" dirty="0">
                <a:latin typeface="Aptos"/>
                <a:ea typeface="Calibri"/>
                <a:cs typeface="Calibri"/>
              </a:rPr>
              <a:t> 89 %</a:t>
            </a:r>
          </a:p>
          <a:p>
            <a:r>
              <a:rPr lang="en-US" sz="18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1800" dirty="0">
                <a:latin typeface="Aptos"/>
                <a:ea typeface="Calibri"/>
                <a:cs typeface="Calibri"/>
              </a:rPr>
              <a:t> 81 %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koki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että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opintosuorituksia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arvioidaan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tasa-arvoisesti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sukupuolesta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riippumatta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nyt</a:t>
            </a:r>
            <a:r>
              <a:rPr lang="en-US" sz="1800" dirty="0">
                <a:latin typeface="Aptos"/>
                <a:ea typeface="Calibri"/>
                <a:cs typeface="Calibri"/>
              </a:rPr>
              <a:t> 94 %</a:t>
            </a:r>
          </a:p>
          <a:p>
            <a:r>
              <a:rPr lang="en-US" sz="18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1800" dirty="0">
                <a:latin typeface="Aptos"/>
                <a:ea typeface="Calibri"/>
                <a:cs typeface="Calibri"/>
              </a:rPr>
              <a:t> 69 %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koki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opettajien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kannustavan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opiskelijoita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yhtä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paljon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sukupuolesta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riippumatta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nyt</a:t>
            </a:r>
            <a:r>
              <a:rPr lang="en-US" sz="1800" dirty="0">
                <a:latin typeface="Aptos"/>
                <a:ea typeface="Calibri"/>
                <a:cs typeface="Calibri"/>
              </a:rPr>
              <a:t> 83 %</a:t>
            </a:r>
          </a:p>
          <a:p>
            <a:r>
              <a:rPr lang="en-US" sz="1800" dirty="0">
                <a:latin typeface="Aptos"/>
                <a:ea typeface="Calibri"/>
                <a:cs typeface="Calibri"/>
              </a:rPr>
              <a:t>Tasa-</a:t>
            </a:r>
            <a:r>
              <a:rPr lang="en-US" sz="1800" dirty="0" err="1">
                <a:latin typeface="Aptos"/>
                <a:ea typeface="Calibri"/>
                <a:cs typeface="Calibri"/>
              </a:rPr>
              <a:t>arvon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toteutumisen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suhteen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kehitys</a:t>
            </a:r>
            <a:r>
              <a:rPr lang="en-US" sz="1800" dirty="0">
                <a:latin typeface="Aptos"/>
                <a:ea typeface="Calibri"/>
                <a:cs typeface="Calibri"/>
              </a:rPr>
              <a:t> on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ollut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positiivista</a:t>
            </a:r>
            <a:r>
              <a:rPr lang="en-US" sz="1800" dirty="0">
                <a:latin typeface="Aptos"/>
                <a:ea typeface="Calibri"/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52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8662"/>
            <a:ext cx="3785513" cy="3728853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2500">
                <a:ea typeface="+mj-lt"/>
                <a:cs typeface="+mj-lt"/>
              </a:rPr>
              <a:t>Sukupuolisensitiivisyyden toteutuminen</a:t>
            </a:r>
            <a:endParaRPr lang="fi-FI" sz="2500"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29235"/>
            <a:ext cx="3785514" cy="168029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BAE7668-1A2C-1341-6B67-233C3C329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517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1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Toteutuuko mielestäsi Simon lukiossa opetuksen sukupuolisensitiivisyys?. Vastausten määrä: 35 vastausta.">
            <a:extLst>
              <a:ext uri="{FF2B5EF4-FFF2-40B4-BE49-F238E27FC236}">
                <a16:creationId xmlns:a16="http://schemas.microsoft.com/office/drawing/2014/main" id="{C261A889-408E-9C21-8513-7C64A3BA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8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ormsin vastausdiagrammi. Kysymyksen otsikko: Sukupuoli. Vastausten määrä: 35 vastausta.">
            <a:extLst>
              <a:ext uri="{FF2B5EF4-FFF2-40B4-BE49-F238E27FC236}">
                <a16:creationId xmlns:a16="http://schemas.microsoft.com/office/drawing/2014/main" id="{56547D37-2823-72B9-E64B-B8A9AA109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15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249D5-27E6-5F78-2900-98833B6DE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DE1E5C9-360C-82B4-9F6C-2FA0E2A16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ED7DE-DC9E-5901-C783-A15EAF8E8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29890F-8C8B-4CED-A3B8-06F49192D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DE21A-4F13-81B2-CDBA-E61C20B0E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fi-FI" sz="3600" dirty="0">
                <a:solidFill>
                  <a:schemeClr val="tx2"/>
                </a:solidFill>
                <a:ea typeface="Calibri Light"/>
                <a:cs typeface="Calibri Light"/>
              </a:rPr>
              <a:t>Onko sinulla sukupuolisensitiivisyyden toteutumiseen liittyviä kommentteja tai kehitysideoita?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CA25-3BA4-CA65-8C43-4CB6691F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Tytöttely</a:t>
            </a:r>
            <a:r>
              <a:rPr lang="en-US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pojittelu</a:t>
            </a:r>
            <a:r>
              <a:rPr lang="en-US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pois!</a:t>
            </a:r>
            <a:endParaRPr lang="en-US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8900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685E07-3017-206E-C8D4-F4FA36C5B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975C9A-EC6D-4FE3-EF67-C40F87830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7A2D6-CAE7-237B-690C-267E1F97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09A88B-6B12-2336-5382-BB2455E2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5ED4DB-9370-8C39-3373-22F7B59AA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latin typeface="Aptos"/>
                <a:ea typeface="Calibri"/>
                <a:cs typeface="Calibri"/>
              </a:rPr>
              <a:t>86 %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vastaajista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oli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sitä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mieltä</a:t>
            </a:r>
            <a:r>
              <a:rPr lang="en-US" sz="1800" dirty="0">
                <a:latin typeface="Aptos"/>
                <a:ea typeface="Calibri"/>
                <a:cs typeface="Calibri"/>
              </a:rPr>
              <a:t>,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että</a:t>
            </a:r>
            <a:r>
              <a:rPr lang="en-US" sz="1800" dirty="0">
                <a:latin typeface="Aptos"/>
                <a:ea typeface="Calibri"/>
                <a:cs typeface="Calibri"/>
              </a:rPr>
              <a:t> Simo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lukiossa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opetuksen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sukupuolisensitiivisyys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toteutuu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ainakn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jossain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määrin</a:t>
            </a:r>
            <a:r>
              <a:rPr lang="en-US" sz="1800" dirty="0">
                <a:latin typeface="Aptos"/>
                <a:ea typeface="Calibri"/>
                <a:cs typeface="Calibri"/>
              </a:rPr>
              <a:t>.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tätä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mieltä</a:t>
            </a:r>
            <a:r>
              <a:rPr lang="en-US" sz="1800" dirty="0">
                <a:latin typeface="Aptos"/>
                <a:ea typeface="Calibri"/>
                <a:cs typeface="Calibri"/>
              </a:rPr>
              <a:t> </a:t>
            </a:r>
            <a:r>
              <a:rPr lang="en-US" sz="1800" dirty="0" err="1">
                <a:latin typeface="Aptos"/>
                <a:ea typeface="Calibri"/>
                <a:cs typeface="Calibri"/>
              </a:rPr>
              <a:t>oli</a:t>
            </a:r>
            <a:r>
              <a:rPr lang="en-US" sz="1800" dirty="0">
                <a:latin typeface="Aptos"/>
                <a:ea typeface="Calibri"/>
                <a:cs typeface="Calibri"/>
              </a:rPr>
              <a:t> 81 %</a:t>
            </a:r>
          </a:p>
        </p:txBody>
      </p:sp>
    </p:spTree>
    <p:extLst>
      <p:ext uri="{BB962C8B-B14F-4D97-AF65-F5344CB8AC3E}">
        <p14:creationId xmlns:p14="http://schemas.microsoft.com/office/powerpoint/2010/main" val="4111378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8662"/>
            <a:ext cx="3785513" cy="3728853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5200">
                <a:ea typeface="+mj-lt"/>
                <a:cs typeface="+mj-lt"/>
              </a:rPr>
              <a:t>Syrjinnän kokemukset</a:t>
            </a:r>
            <a:endParaRPr lang="fi-FI" sz="5200"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629235"/>
            <a:ext cx="3785514" cy="168029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2EE1E7E-BC05-2386-07E9-4CEA374E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8" r="-1" b="-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Koetko kuuluvasi johonkin syrjimisvaarassa olevaan ryhmään (esimerkiksi seksuaalisen suuntautumisen, vakaumuksen tai vammaisuuden perusteella)?. Vastausten määrä: 35 vastausta.">
            <a:extLst>
              <a:ext uri="{FF2B5EF4-FFF2-40B4-BE49-F238E27FC236}">
                <a16:creationId xmlns:a16="http://schemas.microsoft.com/office/drawing/2014/main" id="{7005F76D-BA75-E500-1D15-9D1C5588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87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Jos vastasit &quot;kyllä&quot;, koetko voivasi Simon lukiossa ilmaista kuuluvasi kyseiseen ryhmään ilman pelkoa syrjinnästä?. Vastausten määrä: 35 vastausta.">
            <a:extLst>
              <a:ext uri="{FF2B5EF4-FFF2-40B4-BE49-F238E27FC236}">
                <a16:creationId xmlns:a16="http://schemas.microsoft.com/office/drawing/2014/main" id="{79E1475D-9367-75EC-8E7C-170B67829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95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letko kokenut ITSEESI kohdistuvaa syrjintää Simon lukiossa kuluneen vuoden aikana?. Vastausten määrä: 35 vastausta.">
            <a:extLst>
              <a:ext uri="{FF2B5EF4-FFF2-40B4-BE49-F238E27FC236}">
                <a16:creationId xmlns:a16="http://schemas.microsoft.com/office/drawing/2014/main" id="{04CCCFA8-C43C-0291-8806-C039659E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82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Jos vastasit edelliseen kysymykseen &quot;kyllä&quot;, mikä mielestäsi oli syrjinnän syy? (Voit valita useita). Vastausten määrä: 2 vastausta.">
            <a:extLst>
              <a:ext uri="{FF2B5EF4-FFF2-40B4-BE49-F238E27FC236}">
                <a16:creationId xmlns:a16="http://schemas.microsoft.com/office/drawing/2014/main" id="{09E9BC4C-47A6-3FFE-6E6F-BA25DCDD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3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Kenen taholta kokemasi syrjintä on tapahtunut? (Vapaaehtoinen). Vastausten määrä: 4 vastausta.">
            <a:extLst>
              <a:ext uri="{FF2B5EF4-FFF2-40B4-BE49-F238E27FC236}">
                <a16:creationId xmlns:a16="http://schemas.microsoft.com/office/drawing/2014/main" id="{92C42511-6788-1BCC-2EDB-54F1703B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0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Kenelle kerroit kokemastasi syrjinnästä?. Vastausten määrä: 6 vastausta.">
            <a:extLst>
              <a:ext uri="{FF2B5EF4-FFF2-40B4-BE49-F238E27FC236}">
                <a16:creationId xmlns:a16="http://schemas.microsoft.com/office/drawing/2014/main" id="{C11BC5F9-7EFF-6D5A-4E5E-F7849293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9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Puututtiinko kokemaasi syrjintään? (Vapaaehtoinen). Vastausten määrä: 4 vastausta.">
            <a:extLst>
              <a:ext uri="{FF2B5EF4-FFF2-40B4-BE49-F238E27FC236}">
                <a16:creationId xmlns:a16="http://schemas.microsoft.com/office/drawing/2014/main" id="{E074B0E4-DA48-5179-F67E-C10F160DA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4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ormsin vastausdiagrammi. Kysymyksen otsikko: Vuosikurssi. Vastausten määrä: 35 vastausta.">
            <a:extLst>
              <a:ext uri="{FF2B5EF4-FFF2-40B4-BE49-F238E27FC236}">
                <a16:creationId xmlns:a16="http://schemas.microsoft.com/office/drawing/2014/main" id="{8A3282A0-0ABF-6C8C-C5A9-B6F47F509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4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letko HAVAINNUT koulussamme (muihin kuin itseesi kohdistuvaa) syrjivää menettelyä viimeisen vuoden aikana koskien. Vastausten määrä: 35 vastausta.">
            <a:extLst>
              <a:ext uri="{FF2B5EF4-FFF2-40B4-BE49-F238E27FC236}">
                <a16:creationId xmlns:a16="http://schemas.microsoft.com/office/drawing/2014/main" id="{57BF92B2-733A-550F-1DF1-9E05053A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26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Kenen taholta havaitsemasi syrjintä on tapahtunut?. Vastausten määrä: 11 vastausta.">
            <a:extLst>
              <a:ext uri="{FF2B5EF4-FFF2-40B4-BE49-F238E27FC236}">
                <a16:creationId xmlns:a16="http://schemas.microsoft.com/office/drawing/2014/main" id="{90330785-A0CA-B29E-221D-5A75FFBE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515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nko tiedossasi, että havaitsemaasi syrjintään on puututtu? (Vapaaehtoinen). Vastausten määrä: 8 vastausta.">
            <a:extLst>
              <a:ext uri="{FF2B5EF4-FFF2-40B4-BE49-F238E27FC236}">
                <a16:creationId xmlns:a16="http://schemas.microsoft.com/office/drawing/2014/main" id="{6875D864-A743-19F0-F49A-1F1F185BE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2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51E3F-0B8D-732C-570D-11092DA8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F56CA0-A250-5FE3-0216-BAA2B2793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EB22E-D493-6056-A4BB-332BC8BA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F0072E-8026-86FC-2082-4E1B5D5D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796719-B4A5-8BE9-89CC-378B69BA7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Aptos"/>
                <a:ea typeface="Calibri"/>
                <a:cs typeface="Calibri"/>
              </a:rPr>
              <a:t>Sekä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koettu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että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havaittu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syrjintä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oli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vähentynyt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viime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vuoden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kyselyyn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verrattuna</a:t>
            </a:r>
            <a:r>
              <a:rPr lang="en-US" sz="2000" dirty="0">
                <a:latin typeface="Aptos"/>
                <a:ea typeface="Calibri"/>
                <a:cs typeface="Calibri"/>
              </a:rPr>
              <a:t>.</a:t>
            </a:r>
          </a:p>
          <a:p>
            <a:r>
              <a:rPr lang="en-US" sz="2000" err="1">
                <a:latin typeface="Aptos"/>
                <a:ea typeface="Calibri"/>
                <a:cs typeface="Calibri"/>
              </a:rPr>
              <a:t>Itseensä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kohdistuvaa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syrjintää</a:t>
            </a:r>
            <a:r>
              <a:rPr lang="en-US" sz="2000" dirty="0">
                <a:latin typeface="Aptos"/>
                <a:ea typeface="Calibri"/>
                <a:cs typeface="Calibri"/>
              </a:rPr>
              <a:t> on </a:t>
            </a:r>
            <a:r>
              <a:rPr lang="en-US" sz="2000" err="1">
                <a:latin typeface="Aptos"/>
                <a:ea typeface="Calibri"/>
                <a:cs typeface="Calibri"/>
              </a:rPr>
              <a:t>kokenut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yksi</a:t>
            </a:r>
            <a:r>
              <a:rPr lang="en-US" sz="2000" dirty="0">
                <a:latin typeface="Aptos"/>
                <a:ea typeface="Calibri"/>
                <a:cs typeface="Calibri"/>
              </a:rPr>
              <a:t> </a:t>
            </a:r>
            <a:r>
              <a:rPr lang="en-US" sz="2000" err="1">
                <a:latin typeface="Aptos"/>
                <a:ea typeface="Calibri"/>
                <a:cs typeface="Calibri"/>
              </a:rPr>
              <a:t>vastaaja</a:t>
            </a:r>
            <a:r>
              <a:rPr lang="en-US" sz="2000" dirty="0">
                <a:latin typeface="Aptos"/>
                <a:ea typeface="Calibri"/>
                <a:cs typeface="Calibri"/>
              </a:rPr>
              <a:t> (</a:t>
            </a:r>
            <a:r>
              <a:rPr lang="en-US" sz="2000" err="1">
                <a:latin typeface="Aptos"/>
                <a:ea typeface="Calibri"/>
                <a:cs typeface="Calibri"/>
              </a:rPr>
              <a:t>viime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err="1">
                <a:latin typeface="Aptos"/>
                <a:ea typeface="Calibri"/>
                <a:cs typeface="Calibri"/>
              </a:rPr>
              <a:t>vuonna</a:t>
            </a:r>
            <a:r>
              <a:rPr lang="en-US" sz="2000" dirty="0">
                <a:latin typeface="Aptos"/>
                <a:ea typeface="Calibri"/>
                <a:cs typeface="Calibri"/>
              </a:rPr>
              <a:t> 6).</a:t>
            </a:r>
          </a:p>
          <a:p>
            <a:r>
              <a:rPr lang="en-US" sz="2000" dirty="0" err="1">
                <a:latin typeface="Aptos"/>
                <a:ea typeface="Calibri"/>
                <a:cs typeface="Calibri"/>
              </a:rPr>
              <a:t>Tänä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2000" dirty="0">
                <a:latin typeface="Aptos"/>
                <a:ea typeface="Calibri"/>
                <a:cs typeface="Calibri"/>
              </a:rPr>
              <a:t> 67 %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vastaajista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ei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ollut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havainnut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muihin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kohdistuvaa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syrjintää</a:t>
            </a:r>
            <a:r>
              <a:rPr lang="en-US" sz="2000" dirty="0">
                <a:latin typeface="Aptos"/>
                <a:ea typeface="Calibri"/>
                <a:cs typeface="Calibri"/>
              </a:rPr>
              <a:t> (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viime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vuonna</a:t>
            </a:r>
            <a:r>
              <a:rPr lang="en-US" sz="2000" dirty="0">
                <a:latin typeface="Aptos"/>
                <a:ea typeface="Calibri"/>
                <a:cs typeface="Calibri"/>
              </a:rPr>
              <a:t> 50 %).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6270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31D86A1-2175-A044-0CB5-91F1DED8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433" b="263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A257A60-F1E4-E5D1-3546-CFAE03EF6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ea typeface="+mj-lt"/>
                <a:cs typeface="+mj-lt"/>
              </a:rPr>
              <a:t>Seksuaalisen häirinnän kokemukset</a:t>
            </a:r>
            <a:endParaRPr lang="fi-FI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5D0C10-CDE0-77CA-AFAB-CFAA784B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FFFFFF"/>
                </a:solidFill>
                <a:latin typeface="Calibri Light"/>
                <a:cs typeface="Calibri Light"/>
              </a:rPr>
              <a:t>Onko joku oppilaitosyhteisömme jäsen (opiskelija tai henkilökunnan jäsen) viimeisen vuoden aikana...</a:t>
            </a: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57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esittänyt vartaloosi tai seksuaalisuuteesi kohdistuvia ikäviä kommentteja?. Vastausten määrä: 35 vastausta.">
            <a:extLst>
              <a:ext uri="{FF2B5EF4-FFF2-40B4-BE49-F238E27FC236}">
                <a16:creationId xmlns:a16="http://schemas.microsoft.com/office/drawing/2014/main" id="{7D57ECA3-6FAD-675E-9FF7-ABEBE5860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puhunut kaksimielisyyksiä tai kertonut vitsejä, jotka olet kokenut loukkaavaksi?. Vastausten määrä: 35 vastausta.">
            <a:extLst>
              <a:ext uri="{FF2B5EF4-FFF2-40B4-BE49-F238E27FC236}">
                <a16:creationId xmlns:a16="http://schemas.microsoft.com/office/drawing/2014/main" id="{64772714-21A5-3123-9B43-D842DA36E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82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pitänyt esillä kuvia tai muuta materiaalia, jonka olet kokenut loukkaavaksi?. Vastausten määrä: 35 vastausta.">
            <a:extLst>
              <a:ext uri="{FF2B5EF4-FFF2-40B4-BE49-F238E27FC236}">
                <a16:creationId xmlns:a16="http://schemas.microsoft.com/office/drawing/2014/main" id="{3FA6322A-33C5-9EE8-5EE1-C1A7B1C2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5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lähettänyt sinulle epäasiallista postia, sähköpostia tai soitellut puhelimella ahdistavalla tavalla?. Vastausten määrä: 35 vastausta.">
            <a:extLst>
              <a:ext uri="{FF2B5EF4-FFF2-40B4-BE49-F238E27FC236}">
                <a16:creationId xmlns:a16="http://schemas.microsoft.com/office/drawing/2014/main" id="{9AE64017-23A1-C25D-D0FC-4826D985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428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lähennellyt tai kosketellut sinua fyysisesti epämiellyttävällä/ahdistavalla tavalla?. Vastausten määrä: 35 vastausta.">
            <a:extLst>
              <a:ext uri="{FF2B5EF4-FFF2-40B4-BE49-F238E27FC236}">
                <a16:creationId xmlns:a16="http://schemas.microsoft.com/office/drawing/2014/main" id="{65011F1D-7A8B-C434-B8D5-77C20A31F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5D490-90F1-8FE1-4448-B47B8863A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fi-FI" sz="5400">
                <a:ea typeface="+mj-lt"/>
                <a:cs typeface="+mj-lt"/>
              </a:rPr>
              <a:t>Simon lukion yleinen ilmapiiri</a:t>
            </a:r>
            <a:endParaRPr lang="fi-FI" sz="540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1C6DB5-8C5D-807A-5DCA-809C0AD4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i-FI" sz="2000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A4A5ACF-417B-01EF-B346-8BB205C9F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7" b="1227"/>
          <a:stretch/>
        </p:blipFill>
        <p:spPr>
          <a:xfrm>
            <a:off x="1" y="10"/>
            <a:ext cx="7030460" cy="685799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1512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8EAEB-B6B4-7729-11A7-266151EC5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1D4FB5AC-5A75-148B-D071-B80360D70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ACFA7-3192-7287-32A9-D35DCD099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157E03-FE5C-B6DA-A2E2-731A3B1A9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4B637-96D6-4519-8AD2-42871246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202124"/>
                </a:solidFill>
                <a:ea typeface="Calibri Light"/>
                <a:cs typeface="Calibri Light"/>
              </a:rPr>
              <a:t>Jos vastasit "kyllä" johonkin edelliseen väitteeseen, voit halutessasi kertoa tilanteesta tarkemmin.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81EA0-CBA0-FDC1-407E-313027E6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Muutama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opiskelija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on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heittänyt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vitsiä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esim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portaissa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kun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naisia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on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mennyt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portaissa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ylös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raiskaamisesta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ja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lähentelystä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joka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on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tuntunut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todella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pahalta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Tapahtui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koulun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ulkopuolella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,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mutta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oli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silti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pitkäksi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aikaa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sulateltava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tapahtunutta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2000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4601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93292-01A5-5B6F-1503-D3A6EF3D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1E22F6-5F4A-E994-BC29-8C487E01E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3545E1-33FF-ADD5-63C3-FF9A1B24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4DEF47-6C8D-86F5-914F-BDFB276B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D00FA1-FAA1-913E-5848-A2E4456A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Aptos"/>
                <a:ea typeface="Calibri"/>
                <a:cs typeface="Calibri"/>
              </a:rPr>
              <a:t>Seksuaalisen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häirinnän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kokemukset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ovat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vähentyneet</a:t>
            </a:r>
            <a:r>
              <a:rPr lang="en-US" sz="2000" dirty="0">
                <a:latin typeface="Aptos"/>
                <a:ea typeface="Calibri"/>
                <a:cs typeface="Calibri"/>
              </a:rPr>
              <a:t>,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mutta</a:t>
            </a:r>
            <a:r>
              <a:rPr lang="en-US" sz="2000" dirty="0">
                <a:latin typeface="Aptos"/>
                <a:ea typeface="Calibri"/>
                <a:cs typeface="Calibri"/>
              </a:rPr>
              <a:t>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yksittäistapauksia</a:t>
            </a:r>
            <a:r>
              <a:rPr lang="en-US" sz="2000" dirty="0">
                <a:latin typeface="Aptos"/>
                <a:ea typeface="Calibri"/>
                <a:cs typeface="Calibri"/>
              </a:rPr>
              <a:t> on </a:t>
            </a:r>
            <a:r>
              <a:rPr lang="en-US" sz="2000" dirty="0" err="1">
                <a:latin typeface="Aptos"/>
                <a:ea typeface="Calibri"/>
                <a:cs typeface="Calibri"/>
              </a:rPr>
              <a:t>edelleen</a:t>
            </a:r>
            <a:r>
              <a:rPr lang="en-US" sz="2000" dirty="0">
                <a:latin typeface="Aptos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1689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45235F6-2973-4393-476B-4B2EDB15F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5" b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B44095-09CB-1664-D24C-D6C76BA2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Yhdenvertaisuuden ja tasa-arvon kehittämistarpeet Simon lukiossa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39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08EE7-F9C4-D273-B540-A3CE7E37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21B80698-38E6-EA35-0FB5-7DABC0698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27F07-ABD7-D4BC-0D19-5CC08180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D29304-E0F1-FF86-1C40-0C1BAEF89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3340B1-B2D5-259F-4562-2996F448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202124"/>
                </a:solidFill>
                <a:ea typeface="+mj-lt"/>
                <a:cs typeface="+mj-lt"/>
              </a:rPr>
              <a:t>Millä toimenpiteillä yhdenvertaisuuden ja tasa-arvon toteutumista voisi edistää Simon lukiossa? Mihin kysymyksiin tulisi erityisesti kiinnittää huomiota?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C974D-B2B6-BCB9-7021-561A758A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Esim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puhua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siitä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ettei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lähentelystä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raiskaamisesta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tai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muista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ikävistä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asioista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tehdä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vitsiä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koska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ne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voi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loukata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2000" dirty="0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Entiiä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bodypositiveä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esiin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enemmän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2000" dirty="0">
              <a:solidFill>
                <a:srgbClr val="000000"/>
              </a:solidFill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Ehkä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siihen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tasa-arvoon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liittyen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että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kaikki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opiskelijat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ovat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eri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”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tahtisia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” tai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erilaisia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oppimaan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niin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voi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olettaa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kaikkien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olevan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samaan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aikaan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valmiita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esimerkiksi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tehtävien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tekemisessä</a:t>
            </a:r>
            <a:r>
              <a:rPr lang="en-US" sz="2000" dirty="0">
                <a:solidFill>
                  <a:srgbClr val="202124"/>
                </a:solidFill>
                <a:latin typeface="Calibri Light"/>
                <a:ea typeface="+mn-lt"/>
                <a:cs typeface="+mn-lt"/>
              </a:rPr>
              <a:t>.</a:t>
            </a:r>
            <a:endParaRPr lang="en-US" sz="2000" dirty="0" err="1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83964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5519EA-712D-F71B-747D-6EF6A4CD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DD4AAD61-418B-0CB1-57AA-F17D3DF61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F83-A029-3968-1A60-57AD5B963E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1E060F-0039-4CE5-248E-02EA4E99B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49DDC-D7B4-1F78-D7F8-17FC25D5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202124"/>
                </a:solidFill>
                <a:ea typeface="Calibri Light"/>
                <a:cs typeface="Calibri Light"/>
              </a:rPr>
              <a:t>Haluatko antaa palautetta tästä kyselystä? Miten kyselyä voisi kehittää?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E46-E161-1036-5A98-6FA063CFE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err="1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Kaikki</a:t>
            </a:r>
            <a:r>
              <a:rPr lang="en-US" sz="2000" dirty="0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menny</a:t>
            </a:r>
            <a:r>
              <a:rPr lang="en-US" sz="2000" dirty="0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ihan</a:t>
            </a:r>
            <a:r>
              <a:rPr lang="en-US" sz="2000" dirty="0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hyvin</a:t>
            </a:r>
            <a:r>
              <a:rPr lang="en-US" sz="2000">
                <a:solidFill>
                  <a:srgbClr val="202124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202124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ea typeface="Calibri"/>
                <a:cs typeface="Calibri"/>
              </a:rPr>
              <a:t>Liian</a:t>
            </a:r>
            <a:r>
              <a:rPr lang="en-US" sz="2000" dirty="0">
                <a:solidFill>
                  <a:srgbClr val="202124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202124"/>
                </a:solidFill>
                <a:ea typeface="Calibri"/>
                <a:cs typeface="Calibri"/>
              </a:rPr>
              <a:t>pitkä</a:t>
            </a:r>
            <a:r>
              <a:rPr lang="en-US" sz="2000" dirty="0">
                <a:solidFill>
                  <a:srgbClr val="202124"/>
                </a:solidFill>
                <a:ea typeface="Calibri"/>
                <a:cs typeface="Calibri"/>
              </a:rPr>
              <a:t>.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550448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8D115-57E4-EEF5-AF95-0DFD3842F3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3513" b="202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6A4BF-415F-726E-3B4A-3208FD3E5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Opettajien kyselyn tuloksia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332AF-8703-2593-D17F-A07CD967F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87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673BC-E1D5-6C31-C5AB-D1A2AFC4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dirty="0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 sz="2600" dirty="0">
                <a:solidFill>
                  <a:srgbClr val="FFFFFF"/>
                </a:solidFill>
                <a:ea typeface="Calibri Light"/>
                <a:cs typeface="Calibri Light"/>
              </a:rPr>
              <a:t>Simon </a:t>
            </a:r>
            <a:r>
              <a:rPr lang="en-US" sz="2600" dirty="0" err="1">
                <a:solidFill>
                  <a:srgbClr val="FFFFFF"/>
                </a:solidFill>
                <a:ea typeface="Calibri Light"/>
                <a:cs typeface="Calibri Light"/>
              </a:rPr>
              <a:t>lukion</a:t>
            </a:r>
            <a:r>
              <a:rPr lang="en-US" sz="2600" dirty="0">
                <a:solidFill>
                  <a:srgbClr val="FFFFFF"/>
                </a:solidFill>
                <a:ea typeface="Calibri Light"/>
                <a:cs typeface="Calibri Light"/>
              </a:rPr>
              <a:t> yleinen </a:t>
            </a:r>
            <a:r>
              <a:rPr lang="en-US" sz="2600" dirty="0" err="1">
                <a:solidFill>
                  <a:srgbClr val="FFFFFF"/>
                </a:solidFill>
                <a:ea typeface="Calibri Light"/>
                <a:cs typeface="Calibri Light"/>
              </a:rPr>
              <a:t>ilmapiiri</a:t>
            </a:r>
            <a:endParaRPr lang="en-US" sz="2600" kern="1200" err="1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9BC7AF-8B2F-0745-D4FF-0977D40B0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Yhdenvertaisuuden ja tasa-arvon toteuttaminen on tärkeä työskentelyäni ohjaava arvo.. Vastausten määrä: 6 vastausta.">
            <a:extLst>
              <a:ext uri="{FF2B5EF4-FFF2-40B4-BE49-F238E27FC236}">
                <a16:creationId xmlns:a16="http://schemas.microsoft.com/office/drawing/2014/main" id="{1ED4D343-974E-9EAF-E4FA-C31B9B91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02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Formsin vastausdiagrammi. Kysymyksen otsikko: Olen työssäni sitoutunut yhdenvertaisuuden ja tasa-arvon toteuttamiseen.. Vastausten määrä: 10 vastausta.">
            <a:extLst>
              <a:ext uri="{FF2B5EF4-FFF2-40B4-BE49-F238E27FC236}">
                <a16:creationId xmlns:a16="http://schemas.microsoft.com/office/drawing/2014/main" id="{D0E7D7B2-C5C9-61E8-8D50-DADAB51F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52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E9F03-D98B-E191-1F36-5F03AAEB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0FB803-3BE5-4F28-3BB4-29847234B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B4B7F-91BB-91C1-6232-3EEC6DFE3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12EDB-325D-0A16-8F21-8CDE0CE7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err="1">
                <a:solidFill>
                  <a:srgbClr val="FFFFFF"/>
                </a:solidFill>
                <a:ea typeface="Calibri Light"/>
                <a:cs typeface="Calibri Light"/>
              </a:rPr>
              <a:t>Saavutettavuuden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ja </a:t>
            </a:r>
            <a:r>
              <a:rPr lang="en-US" sz="2400" err="1">
                <a:solidFill>
                  <a:srgbClr val="FFFFFF"/>
                </a:solidFill>
                <a:ea typeface="Calibri Light"/>
                <a:cs typeface="Calibri Light"/>
              </a:rPr>
              <a:t>esteettömyyden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err="1">
                <a:solidFill>
                  <a:srgbClr val="FFFFFF"/>
                </a:solidFill>
                <a:ea typeface="Calibri Light"/>
                <a:cs typeface="Calibri Light"/>
              </a:rPr>
              <a:t>totetuminen</a:t>
            </a:r>
            <a:endParaRPr lang="en-US" sz="24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94D4BC-8C61-2AC0-0E20-629F85FC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ormsin vastausdiagrammi. Kysymyksen otsikko: Simon lukiossa yhdenvertaisuuden ja tasa-arvon toteuttaminen on tärkeä toimintaa ohjaava arvo.. Vastausten määrä: 35 vastausta.">
            <a:extLst>
              <a:ext uri="{FF2B5EF4-FFF2-40B4-BE49-F238E27FC236}">
                <a16:creationId xmlns:a16="http://schemas.microsoft.com/office/drawing/2014/main" id="{E1FEDFAE-768A-0181-4287-3C986440B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53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tilat ovat fyysisesti esteettömiä ja saavutettavia. Vastausten määrä: 6 vastausta.">
            <a:extLst>
              <a:ext uri="{FF2B5EF4-FFF2-40B4-BE49-F238E27FC236}">
                <a16:creationId xmlns:a16="http://schemas.microsoft.com/office/drawing/2014/main" id="{A2F0F84A-F137-A8AC-7EB4-DEF1796E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20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Huomioin riittävästi opiskelijan henkilökohtaiset fyysiset ominaisuudet, tarpeet ja rajoitteet opetuksen järjestämisessä.. Vastausten määrä: 6 vastausta.">
            <a:extLst>
              <a:ext uri="{FF2B5EF4-FFF2-40B4-BE49-F238E27FC236}">
                <a16:creationId xmlns:a16="http://schemas.microsoft.com/office/drawing/2014/main" id="{5223FAA0-7084-1674-B91C-3E994B753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74504"/>
            <a:ext cx="9951041" cy="4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94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1B5D1-4F95-BCEB-957F-14DE362FB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595FBAB-8A0A-30A2-417A-D11E93812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54674-CFB2-4BDF-B2C5-D18E9FB9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8" r="545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2277ED-ADC4-1DFF-A09D-F71C3A65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E1D5A-E389-EC8F-C9EF-403399C83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202124"/>
                </a:solidFill>
                <a:latin typeface="Calibri Light"/>
                <a:ea typeface="Roboto"/>
                <a:cs typeface="Roboto"/>
              </a:rPr>
              <a:t>Onko sinulla saavutettavuuteen ja esteettömyyteen liittyviä kommentteja tai kehitysideoita?</a:t>
            </a:r>
            <a:endParaRPr lang="en-US" sz="28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110F-02D9-6172-D4B1-72B3DD60C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202124"/>
                </a:solidFill>
                <a:ea typeface="Calibri"/>
                <a:cs typeface="Calibri"/>
              </a:rPr>
              <a:t>Hissi</a:t>
            </a:r>
            <a:r>
              <a:rPr lang="en-US" sz="2000" dirty="0">
                <a:solidFill>
                  <a:srgbClr val="202124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202124"/>
                </a:solidFill>
                <a:ea typeface="Calibri"/>
                <a:cs typeface="Calibri"/>
              </a:rPr>
              <a:t>hankalasti</a:t>
            </a:r>
            <a:r>
              <a:rPr lang="en-US" sz="2000" dirty="0">
                <a:solidFill>
                  <a:srgbClr val="202124"/>
                </a:solidFill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202124"/>
                </a:solidFill>
                <a:ea typeface="Calibri"/>
                <a:cs typeface="Calibri"/>
              </a:rPr>
              <a:t>saavutettavissa</a:t>
            </a:r>
            <a:r>
              <a:rPr lang="en-US" sz="2000" dirty="0">
                <a:solidFill>
                  <a:srgbClr val="202124"/>
                </a:solidFill>
                <a:ea typeface="Calibri"/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029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666BA6-D00C-602C-04EE-5121C0CC0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99E6FA-45AE-8D7F-27A7-AC362E834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C954BA-F37B-FD4D-09E6-58C54E557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E7932-1CA7-CE2C-D650-1686C6A95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269" y="2280309"/>
            <a:ext cx="3123055" cy="2843139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Viestinnän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avoimuus</a:t>
            </a:r>
            <a:endParaRPr lang="en-US" sz="2400" kern="1200" dirty="0" err="1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832319-A07E-A164-F1C9-4310501F2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05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n viestintä on avointa, toimivaa ja tavoittaa kaikki oppilaitosyhteisön jäsenet.. Vastausten määrä: 6 vastausta.">
            <a:extLst>
              <a:ext uri="{FF2B5EF4-FFF2-40B4-BE49-F238E27FC236}">
                <a16:creationId xmlns:a16="http://schemas.microsoft.com/office/drawing/2014/main" id="{05E3ACE8-AE3E-3B29-F896-FCE6E62A6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985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DE00D-5F93-9265-FBDB-0F8D13291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98294-965D-FC48-5073-40BB78CB3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AAF9A3-8531-C318-DA1B-C49DB7ABC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78685-D134-3DBC-B6C1-67A20A31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Opiskelun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tuen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totetuminen</a:t>
            </a:r>
            <a:endParaRPr lang="en-US" sz="24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BBECB8-FC96-06B4-69E2-308D8EF08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71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len tietoinen opiskelijoiden oppimisen tuen tarpeista.. Vastausten määrä: 6 vastausta.">
            <a:extLst>
              <a:ext uri="{FF2B5EF4-FFF2-40B4-BE49-F238E27FC236}">
                <a16:creationId xmlns:a16="http://schemas.microsoft.com/office/drawing/2014/main" id="{B85BFF80-AD49-3DD8-9723-9AA2660C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83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Tarjoan tarpeen mukaan opiskelun henkilökohtaista tukea, esimerkiksi tukiopetusta.. Vastausten määrä: 6 vastausta.">
            <a:extLst>
              <a:ext uri="{FF2B5EF4-FFF2-40B4-BE49-F238E27FC236}">
                <a16:creationId xmlns:a16="http://schemas.microsoft.com/office/drawing/2014/main" id="{47E54D6E-0595-CD72-3264-FEA75FD9F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54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F8CEE-A882-9BC7-9673-2F5623784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3E17FF-E218-C77D-87B1-0C210C75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484BF3-607F-0CDC-9B44-20610B534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80C514-3D36-CF5A-E68B-6A48D713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Tasa-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arvon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totetuminen</a:t>
            </a:r>
            <a:endParaRPr lang="en-US" sz="2400" kern="1200" dirty="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0948E1-2D47-BF4A-7B0E-67035A0EB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20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945C4920-AB10-595D-117C-BFC0E37F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7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Simon lukiossa henkilökunta on sitoutunut yhdenvertaisuuden ja tasa-arvon toteuttamiseen.. Vastausten määrä: 35 vastausta.">
            <a:extLst>
              <a:ext uri="{FF2B5EF4-FFF2-40B4-BE49-F238E27FC236}">
                <a16:creationId xmlns:a16="http://schemas.microsoft.com/office/drawing/2014/main" id="{1A567CE1-0764-0669-5AB2-D57837090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38937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66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787F7106-BC1A-D94F-3F6F-9800C47E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93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538C1DF8-24E2-ADB0-1A92-B2C81912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57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BB6EB548-45EB-DBE0-C4B5-AD3D5F212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694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tavat ja käytänteet ovat samanlaisia eri sukupuolille.. Vastausten määrä: 6 vastausta.">
            <a:extLst>
              <a:ext uri="{FF2B5EF4-FFF2-40B4-BE49-F238E27FC236}">
                <a16:creationId xmlns:a16="http://schemas.microsoft.com/office/drawing/2014/main" id="{177397F3-A11F-ADCA-3CB1-B46506FC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72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tavat ja käytänteet ovat samanlaisia eri vuosikurssien opiskelijoille.. Vastausten määrä: 6 vastausta.">
            <a:extLst>
              <a:ext uri="{FF2B5EF4-FFF2-40B4-BE49-F238E27FC236}">
                <a16:creationId xmlns:a16="http://schemas.microsoft.com/office/drawing/2014/main" id="{5FD52594-1089-176D-4976-390DD613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05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ppilaitoksen yhteiset tilat ovat kaikkien käytössä.. Vastausten määrä: 6 vastausta.">
            <a:extLst>
              <a:ext uri="{FF2B5EF4-FFF2-40B4-BE49-F238E27FC236}">
                <a16:creationId xmlns:a16="http://schemas.microsoft.com/office/drawing/2014/main" id="{F1712011-B90A-4992-C995-4642C0F7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1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AD6F-F983-C478-242F-37DBFFF27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8FE510-5F77-F4EF-410A-4135B4A0C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C6905-965A-2F90-7B8E-D0CE7C544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5D019-E23C-53DA-4557-71CD432D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Sukupuoli-sensitiivisyyden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totetuminen</a:t>
            </a:r>
            <a:endParaRPr lang="en-US" sz="2400" kern="1200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DA54F-AD9F-4960-9578-48A172C22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135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Pyritkö opetuksessasi sukupuolisensitiivisyyteen?. Vastausten määrä: 6 vastausta.">
            <a:extLst>
              <a:ext uri="{FF2B5EF4-FFF2-40B4-BE49-F238E27FC236}">
                <a16:creationId xmlns:a16="http://schemas.microsoft.com/office/drawing/2014/main" id="{2B624AB8-A73F-35CB-D84A-7D27DCAEC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852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CC55C0-C2FF-8A52-882D-E975A79D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613433-1DF9-8F6F-96A8-59D3D5AD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7EB87-B472-ECCB-0244-561A888DE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568F-5938-AC15-72F5-C1B4B62F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Syrjinnän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kokemukset</a:t>
            </a:r>
            <a:endParaRPr lang="en-US" sz="2400" kern="1200" dirty="0" err="1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35DE80-8D67-07F0-D3AE-0B6657B4E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98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Formsin vastausdiagrammi. Kysymyksen otsikko: Oletko kokenut ITSEESI kohdistuvaa syrjintää Simon lukiossa kuluneen vuoden aikana?. Vastausten määrä: 10 vastausta.">
            <a:extLst>
              <a:ext uri="{FF2B5EF4-FFF2-40B4-BE49-F238E27FC236}">
                <a16:creationId xmlns:a16="http://schemas.microsoft.com/office/drawing/2014/main" id="{57711436-5729-90CC-E49C-F74492FA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09132B-7437-D73C-14EB-BC49E96C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Yhteenveto</a:t>
            </a:r>
            <a:endParaRPr lang="en-US" sz="4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C97C7-9D54-2C55-AF7A-B154EBBC8B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40C0AF-D833-4BDE-A04C-22D79FC9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Tulokset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hyvin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samankaltaisia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viime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vuoden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kyselyssä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>
                <a:ea typeface="Calibri"/>
                <a:cs typeface="Calibri"/>
              </a:rPr>
              <a:t>Simon </a:t>
            </a:r>
            <a:r>
              <a:rPr lang="en-US" dirty="0" err="1">
                <a:ea typeface="Calibri"/>
                <a:cs typeface="Calibri"/>
              </a:rPr>
              <a:t>lukion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yleinen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ilmapiiri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koetaan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enimmäkseen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hyväksi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86928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rmsin vastausdiagrammi. Kysymyksen otsikko: Oletko HAVAINNUT koulussamme (muihin kuin itseesi kohdistuvaa) syrjivää menettelyä viimeisen vuoden aikana koskien. Vastausten määrä: 6 vastausta.">
            <a:extLst>
              <a:ext uri="{FF2B5EF4-FFF2-40B4-BE49-F238E27FC236}">
                <a16:creationId xmlns:a16="http://schemas.microsoft.com/office/drawing/2014/main" id="{D7273F1B-3E00-5AED-FD90-076AA423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1" y="1123527"/>
            <a:ext cx="8186312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46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1E609-B962-E020-69FC-E18C04AE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2CFB99-3BAE-E849-8D17-C2F05C41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793EA-2206-5867-445C-D923C9994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D821C-7D66-F1F7-B89B-63FA8D9A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8" y="1889012"/>
            <a:ext cx="3421676" cy="323443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dirty="0">
                <a:ea typeface="Calibri Light"/>
                <a:cs typeface="Calibri Light"/>
              </a:rPr>
            </a:b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Seksuaalisen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häirinnän</a:t>
            </a:r>
            <a:r>
              <a:rPr lang="en-US" sz="24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 Light"/>
                <a:cs typeface="Calibri Light"/>
              </a:rPr>
              <a:t>kokemukset</a:t>
            </a:r>
            <a:endParaRPr lang="en-US" sz="2400" kern="1200" dirty="0" err="1">
              <a:solidFill>
                <a:srgbClr val="FFFFFF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322DC0-225C-BCCA-32F5-B98F49415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11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308C5-86DE-29FF-D887-1BF2B69B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702AFC-05C6-0A18-B557-FA45BAD8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1DC29-0E3A-9B5B-EB25-FCCAE5D2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en-US" sz="4000" dirty="0">
              <a:ea typeface="Calibri Light"/>
              <a:cs typeface="Calibri Ligh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CBDE3D-C805-D48F-BAF8-8DBA9C8A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61732B-2342-7B36-7FA9-AF4AF2F8E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dirty="0">
                <a:latin typeface="Calibri Light"/>
                <a:ea typeface="Calibri Light"/>
                <a:cs typeface="Calibri Light"/>
              </a:rPr>
              <a:t>Onko joku oppilaitosyhteisömme jäsen (opiskelija tai henkilökunnan jäsen) viimeisen vuoden aikana..</a:t>
            </a:r>
            <a:r>
              <a:rPr lang="fi-FI" sz="2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69232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Formsin vastausdiagrammi. Kysymyksen otsikko: esittänyt vartaloosi tai seksuaalisuuteesi kohdistuvia ikäviä kommentteja?. Vastausten määrä: 10 vastausta.">
            <a:extLst>
              <a:ext uri="{FF2B5EF4-FFF2-40B4-BE49-F238E27FC236}">
                <a16:creationId xmlns:a16="http://schemas.microsoft.com/office/drawing/2014/main" id="{4762363F-A1B6-B9BD-09F2-83F28AB9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097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Formsin vastausdiagrammi. Kysymyksen otsikko: puhunut kaksimielisyyksiä tai kertonut vitsejä, jotka olet kokenut loukkaavaksi?. Vastausten määrä: 10 vastausta.">
            <a:extLst>
              <a:ext uri="{FF2B5EF4-FFF2-40B4-BE49-F238E27FC236}">
                <a16:creationId xmlns:a16="http://schemas.microsoft.com/office/drawing/2014/main" id="{00F254D4-5FB4-9C83-6B15-6F1F621DF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21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1" descr="Formsin vastausdiagrammi. Kysymyksen otsikko: pitänyt esillä kuvia tai muuta materiaalia, jonka olet kokenut loukkaavaksi?. Vastausten määrä: 10 vastausta.">
            <a:extLst>
              <a:ext uri="{FF2B5EF4-FFF2-40B4-BE49-F238E27FC236}">
                <a16:creationId xmlns:a16="http://schemas.microsoft.com/office/drawing/2014/main" id="{90FF9502-6FEC-4759-D1B9-5D3A83F0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535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FB8C82CA-505F-2637-3471-BDA0C2BF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25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>
            <a:extLst>
              <a:ext uri="{FF2B5EF4-FFF2-40B4-BE49-F238E27FC236}">
                <a16:creationId xmlns:a16="http://schemas.microsoft.com/office/drawing/2014/main" id="{95D03A9F-659E-EB6E-9478-3F12F335F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36209"/>
            <a:ext cx="9951041" cy="4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5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Office-teema</vt:lpstr>
      <vt:lpstr>Yhdenvertaisuus-  ja tasa-arvokysely 2024 tulokset</vt:lpstr>
      <vt:lpstr>Kyselyn toteutus</vt:lpstr>
      <vt:lpstr>Opiskelijoiden kyselyn tuloksia</vt:lpstr>
      <vt:lpstr>PowerPoint Presentation</vt:lpstr>
      <vt:lpstr>PowerPoint Presentation</vt:lpstr>
      <vt:lpstr>Simon lukion yleinen ilmapiiri</vt:lpstr>
      <vt:lpstr>PowerPoint Presentation</vt:lpstr>
      <vt:lpstr>PowerPoint Presentation</vt:lpstr>
      <vt:lpstr>Yhteenveto</vt:lpstr>
      <vt:lpstr>Saavutettavuuden ja esteettömyyden toteutuminen</vt:lpstr>
      <vt:lpstr>PowerPoint Presentation</vt:lpstr>
      <vt:lpstr>PowerPoint Presentation</vt:lpstr>
      <vt:lpstr>PowerPoint Presentation</vt:lpstr>
      <vt:lpstr>Onko sinulla saavutettavuuteen ja esteettömyyteen liittyviä kommentteja tai kehitysideoita?</vt:lpstr>
      <vt:lpstr>Yhteenveto</vt:lpstr>
      <vt:lpstr>Viestinnän avoimuus</vt:lpstr>
      <vt:lpstr>PowerPoint Presentation</vt:lpstr>
      <vt:lpstr>PowerPoint Presentation</vt:lpstr>
      <vt:lpstr>Onko sinulla viestinnän avoimuuteen liittyviä kommentteja tai kehitysideoita?</vt:lpstr>
      <vt:lpstr>Yhteenveto</vt:lpstr>
      <vt:lpstr>Opiskelun tuen toteutuminen</vt:lpstr>
      <vt:lpstr>PowerPoint Presentation</vt:lpstr>
      <vt:lpstr>PowerPoint Presentation</vt:lpstr>
      <vt:lpstr>Onko sinulla opiskelun tukeen liittyviä kommentteja tai kehitysideoita?</vt:lpstr>
      <vt:lpstr>Yhteenveto</vt:lpstr>
      <vt:lpstr>Tasa-arvon toteutuminen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Onko sinulla tasa-arvon toteutumiseen liittyviä kommentteja tai kehitysideoita?</vt:lpstr>
      <vt:lpstr>Yhteenveto</vt:lpstr>
      <vt:lpstr>Sukupuolisensitiivisyyden toteutuminen</vt:lpstr>
      <vt:lpstr>PowerPoint Presentation</vt:lpstr>
      <vt:lpstr>Onko sinulla sukupuolisensitiivisyyden toteutumiseen liittyviä kommentteja tai kehitysideoita?</vt:lpstr>
      <vt:lpstr>Yhteenveto</vt:lpstr>
      <vt:lpstr>Syrjinnän kokemukset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Yhteenveto</vt:lpstr>
      <vt:lpstr>Seksuaalisen häirinnän kokemukset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Jos vastasit "kyllä" johonkin edelliseen väitteeseen, voit halutessasi kertoa tilanteesta tarkemmin.</vt:lpstr>
      <vt:lpstr>Yhteenveto</vt:lpstr>
      <vt:lpstr>Yhdenvertaisuuden ja tasa-arvon kehittämistarpeet Simon lukiossa</vt:lpstr>
      <vt:lpstr>Millä toimenpiteillä yhdenvertaisuuden ja tasa-arvon toteutumista voisi edistää Simon lukiossa? Mihin kysymyksiin tulisi erityisesti kiinnittää huomiota?</vt:lpstr>
      <vt:lpstr>Haluatko antaa palautetta tästä kyselystä? Miten kyselyä voisi kehittää?</vt:lpstr>
      <vt:lpstr>Opettajien kyselyn tuloksia</vt:lpstr>
      <vt:lpstr> Simon lukion yleinen ilmapiiri</vt:lpstr>
      <vt:lpstr>PowerPoint Presentation</vt:lpstr>
      <vt:lpstr>PowerPoint Presentation</vt:lpstr>
      <vt:lpstr> Saavutettavuuden ja esteettömyyden totetuminen</vt:lpstr>
      <vt:lpstr>PowerPoint Presentation</vt:lpstr>
      <vt:lpstr>PowerPoint Presentation</vt:lpstr>
      <vt:lpstr>Onko sinulla saavutettavuuteen ja esteettömyyteen liittyviä kommentteja tai kehitysideoita?</vt:lpstr>
      <vt:lpstr> Viestinnän avoimuus</vt:lpstr>
      <vt:lpstr>PowerPoint Presentation</vt:lpstr>
      <vt:lpstr> Opiskelun tuen totetuminen</vt:lpstr>
      <vt:lpstr>PowerPoint Presentation</vt:lpstr>
      <vt:lpstr>PowerPoint Presentation</vt:lpstr>
      <vt:lpstr> Tasa-arvon totetuminen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Sukupuoli-sensitiivisyyden totetuminen</vt:lpstr>
      <vt:lpstr>PowerPoint Presentation</vt:lpstr>
      <vt:lpstr> Syrjinnän kokemukset</vt:lpstr>
      <vt:lpstr>PowerPoint Presentation</vt:lpstr>
      <vt:lpstr>PowerPoint Presentation</vt:lpstr>
      <vt:lpstr> Seksuaalisen häirinnän kokemukset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674</cp:revision>
  <dcterms:created xsi:type="dcterms:W3CDTF">2023-01-13T09:36:34Z</dcterms:created>
  <dcterms:modified xsi:type="dcterms:W3CDTF">2025-02-06T09:45:45Z</dcterms:modified>
</cp:coreProperties>
</file>