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9144000" cy="6858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9283F-B5F6-43A3-AD5C-936ABCE1BF0D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9C43C8-1AA9-4745-9A73-E070BAE1EAC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8086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650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5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085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1336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272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3050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1830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2228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5880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0509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10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2CF75-FFF9-4D88-964E-43142715743B}" type="datetimeFigureOut">
              <a:rPr lang="fi-FI" smtClean="0"/>
              <a:t>11.9.2018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E7CBE-74C5-43A7-A660-3FB0FA212E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49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087165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fi-FI" sz="4000" u="sng" dirty="0" smtClean="0"/>
              <a:t>Millaisia kriisit voivat olla?</a:t>
            </a:r>
            <a:endParaRPr lang="fi-FI" sz="4000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0364" y="2060848"/>
            <a:ext cx="8363272" cy="4526057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fi-FI" dirty="0" smtClean="0"/>
              <a:t>Äkillinen (traumaattinen) kriisi </a:t>
            </a:r>
          </a:p>
          <a:p>
            <a:pPr marL="400050" lvl="1" indent="0">
              <a:buNone/>
            </a:pPr>
            <a:r>
              <a:rPr lang="fi-FI" dirty="0"/>
              <a:t>	</a:t>
            </a:r>
            <a:r>
              <a:rPr lang="fi-FI" dirty="0" smtClean="0"/>
              <a:t>- esim. </a:t>
            </a:r>
          </a:p>
          <a:p>
            <a:pPr marL="400050" lvl="1" indent="0">
              <a:buNone/>
            </a:pPr>
            <a:r>
              <a:rPr lang="fi-FI" dirty="0"/>
              <a:t>	</a:t>
            </a:r>
            <a:r>
              <a:rPr lang="fi-FI" dirty="0" smtClean="0"/>
              <a:t>- toipuminen etenee usein vaiheittain*</a:t>
            </a:r>
          </a:p>
          <a:p>
            <a:pPr marL="400050" lvl="1" indent="0">
              <a:buNone/>
            </a:pPr>
            <a:r>
              <a:rPr lang="fi-FI" dirty="0"/>
              <a:t>	</a:t>
            </a:r>
            <a:r>
              <a:rPr lang="fi-FI" dirty="0" smtClean="0"/>
              <a:t>- voi aiheuttaa posttraumaattisen stressin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2. Kehityskriisi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esim.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pakottaa sopeutumaan uuteen tilanteeseen</a:t>
            </a:r>
          </a:p>
          <a:p>
            <a:pPr marL="0" indent="0">
              <a:buNone/>
            </a:pPr>
            <a:r>
              <a:rPr lang="fi-FI" dirty="0" smtClean="0"/>
              <a:t>3. Elämänkriisi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esim.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etenee hitaasti, usein huomaamatta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voi johtaa fyysiseen tai psyykkiseen romahdukseen</a:t>
            </a:r>
          </a:p>
          <a:p>
            <a:pPr marL="0" indent="0">
              <a:buNone/>
            </a:pPr>
            <a:endParaRPr lang="fi-FI" dirty="0" smtClean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685800" y="188641"/>
            <a:ext cx="77724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 dirty="0" smtClean="0"/>
              <a:t>Kriisit ja niistä selviytyminen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211585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*Kriisin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Psyykkinen sokkivaihe</a:t>
            </a:r>
          </a:p>
          <a:p>
            <a:pPr marL="857250" lvl="1" indent="-457200">
              <a:buFontTx/>
              <a:buChar char="-"/>
            </a:pPr>
            <a:r>
              <a:rPr lang="fi-FI" dirty="0" smtClean="0"/>
              <a:t>Alkaa heti ja kestää muutaman </a:t>
            </a:r>
            <a:r>
              <a:rPr lang="fi-FI" dirty="0" err="1" smtClean="0"/>
              <a:t>t-vrk</a:t>
            </a:r>
            <a:endParaRPr lang="fi-FI" dirty="0" smtClean="0"/>
          </a:p>
          <a:p>
            <a:pPr marL="857250" lvl="1" indent="-457200">
              <a:buFontTx/>
              <a:buChar char="-"/>
            </a:pPr>
            <a:r>
              <a:rPr lang="fi-FI" dirty="0" smtClean="0"/>
              <a:t>Epätodellinen olo</a:t>
            </a:r>
          </a:p>
          <a:p>
            <a:pPr marL="857250" lvl="1" indent="-457200">
              <a:buFontTx/>
              <a:buChar char="-"/>
            </a:pPr>
            <a:r>
              <a:rPr lang="fi-FI" dirty="0" smtClean="0"/>
              <a:t>Tilanteessa toimiminen jopa rauhallisesti</a:t>
            </a:r>
          </a:p>
          <a:p>
            <a:pPr marL="857250" lvl="1" indent="-457200">
              <a:buFontTx/>
              <a:buChar char="-"/>
            </a:pPr>
            <a:r>
              <a:rPr lang="fi-FI" dirty="0" smtClean="0"/>
              <a:t>Ajantaju hämärtyy, aistit eivät toimi normaalisti</a:t>
            </a:r>
          </a:p>
          <a:p>
            <a:pPr marL="857250" lvl="1" indent="-457200">
              <a:buFontTx/>
              <a:buChar char="-"/>
            </a:pPr>
            <a:r>
              <a:rPr lang="fi-FI" dirty="0" smtClean="0"/>
              <a:t>Jälkeenpäin vaikea muistaa tapahtumien kulkua</a:t>
            </a:r>
          </a:p>
          <a:p>
            <a:pPr marL="857250" lvl="1" indent="-457200">
              <a:buFontTx/>
              <a:buChar char="-"/>
            </a:pPr>
            <a:r>
              <a:rPr lang="fi-FI" dirty="0" smtClean="0"/>
              <a:t>Apuna henkinen KKK (katse, kuuntelu, kosketus)</a:t>
            </a:r>
          </a:p>
          <a:p>
            <a:pPr marL="857250" lvl="1" indent="-457200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4274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2. Reaktiovaihe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muutaman </a:t>
            </a:r>
            <a:r>
              <a:rPr lang="fi-FI" dirty="0" err="1" smtClean="0"/>
              <a:t>vko-kk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voimakkaat tunnereaktiot: viha, epätoivo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tapahtuma koko ajan mielessä; miksi, </a:t>
            </a:r>
          </a:p>
          <a:p>
            <a:pPr marL="0" indent="0">
              <a:buNone/>
            </a:pPr>
            <a:r>
              <a:rPr lang="fi-FI" dirty="0" smtClean="0"/>
              <a:t>            mitä tapahtui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fyysisiä oireita: univaikeudet, 	 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    pahoinvointi, ruokahaluttomuus</a:t>
            </a:r>
          </a:p>
          <a:p>
            <a:pPr marL="0" indent="0">
              <a:buNone/>
            </a:pPr>
            <a:r>
              <a:rPr lang="fi-FI" dirty="0"/>
              <a:t>	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2567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3. Työstämisvaihe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muutamasta </a:t>
            </a:r>
            <a:r>
              <a:rPr lang="fi-FI" dirty="0" err="1" smtClean="0"/>
              <a:t>kk-v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Fyysiset oireet vähenevät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surutyön tekeminen, muistelu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Psyykkiset oireet tyypillisiä: masennus, 	  muisti- keskittymisvaikeudet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Selviytyminen tapahtuman jälkeen 	  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  hahmottuu</a:t>
            </a:r>
          </a:p>
        </p:txBody>
      </p:sp>
    </p:spTree>
    <p:extLst>
      <p:ext uri="{BB962C8B-B14F-4D97-AF65-F5344CB8AC3E}">
        <p14:creationId xmlns:p14="http://schemas.microsoft.com/office/powerpoint/2010/main" val="52605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980728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4. Uudelleen suuntautumisvaihe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voi viedä vuosia ennen kuin saavutetaan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tapahtuma ei ole koko ajan mielessä, ei 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   aiheuta enää ahdistusta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 kriisi on opettanut elämästä jotakin uutta.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apua vertaistukiryhmästä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29213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84976" cy="1143000"/>
          </a:xfrm>
        </p:spPr>
        <p:txBody>
          <a:bodyPr>
            <a:normAutofit/>
          </a:bodyPr>
          <a:lstStyle/>
          <a:p>
            <a:r>
              <a:rPr lang="fi-FI" dirty="0" smtClean="0"/>
              <a:t>Selviytymiskeinoja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u="sng" dirty="0" smtClean="0"/>
              <a:t>Kerro esimerkki jokaiseen:</a:t>
            </a:r>
          </a:p>
          <a:p>
            <a:pPr marL="0" indent="0">
              <a:buNone/>
            </a:pPr>
            <a:endParaRPr lang="fi-FI" u="sng" dirty="0" smtClean="0"/>
          </a:p>
          <a:p>
            <a:pPr marL="514350" indent="-514350">
              <a:buAutoNum type="arabicPeriod"/>
            </a:pPr>
            <a:r>
              <a:rPr lang="fi-FI" dirty="0" smtClean="0"/>
              <a:t>Fyysiset keinot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2.  Emotionaaliset keinot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3.  Kognitiiviset keinot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4.  Sosiaaliset keinot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5.  Henkiset keinot</a:t>
            </a:r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64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Sosiaalisen tuen muodot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Anna käytännön esimerkki tuenmuodoista.</a:t>
            </a:r>
          </a:p>
          <a:p>
            <a:pPr marL="0" indent="0">
              <a:buNone/>
            </a:pPr>
            <a:endParaRPr lang="fi-FI" b="1" dirty="0" smtClean="0"/>
          </a:p>
          <a:p>
            <a:pPr marL="514350" indent="-514350">
              <a:buAutoNum type="arabicPeriod"/>
            </a:pPr>
            <a:r>
              <a:rPr lang="fi-FI" dirty="0" smtClean="0"/>
              <a:t>Toiminnallinen tuki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Tietotuki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Emotionaalinen tuki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Henkinen tuki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5.    Aineellinen tuki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22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Syksy 2010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3400" dirty="0">
                <a:latin typeface="TimesNewRomanPS"/>
              </a:rPr>
              <a:t>Pohdi oheista runoa hyödyntäen, minkälaisia voivat olla mielenterveyden ensiavun keinot</a:t>
            </a:r>
            <a:r>
              <a:rPr lang="fi-FI" sz="3400" dirty="0" smtClean="0">
                <a:latin typeface="TimesNewRomanPS"/>
              </a:rPr>
              <a:t>.</a:t>
            </a:r>
          </a:p>
          <a:p>
            <a:endParaRPr lang="fi-FI" dirty="0">
              <a:latin typeface="TimesNewRomanPS"/>
            </a:endParaRP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Yksin sumussa kuljen!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Yksin on jokainen pensas ja puu,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toinen ei tunne toista,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sumuun sulkeutuu.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Tuttavat tulvivat elämääni,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entiseen valon täyttämään;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nyt, kun sumussa kuljen,</a:t>
            </a:r>
          </a:p>
          <a:p>
            <a:pPr marL="0" indent="0" algn="ctr">
              <a:buNone/>
            </a:pPr>
            <a:r>
              <a:rPr lang="fi-FI" i="1" dirty="0">
                <a:latin typeface="TimesNewRomanPS-Italic"/>
              </a:rPr>
              <a:t>en näe yhtäkään.</a:t>
            </a:r>
          </a:p>
          <a:p>
            <a:pPr marL="0" indent="0" algn="ctr">
              <a:buNone/>
            </a:pPr>
            <a:r>
              <a:rPr lang="fi-FI" sz="2000" dirty="0">
                <a:latin typeface="TimesNewRomanPS"/>
              </a:rPr>
              <a:t>Herman Hesse (1911)</a:t>
            </a:r>
          </a:p>
          <a:p>
            <a:pPr marL="0" indent="0" algn="ctr">
              <a:buNone/>
            </a:pPr>
            <a:r>
              <a:rPr lang="fi-FI" sz="2000" dirty="0">
                <a:latin typeface="TimesNewRomanPS"/>
              </a:rPr>
              <a:t>suom. Anna-Maija Raittila (1982</a:t>
            </a:r>
            <a:r>
              <a:rPr lang="fi-FI" sz="2000" dirty="0" smtClean="0">
                <a:latin typeface="TimesNewRomanPS"/>
              </a:rPr>
              <a:t>)</a:t>
            </a:r>
            <a:endParaRPr lang="fi-FI" sz="2000" dirty="0">
              <a:latin typeface="TimesNewRomanPS"/>
            </a:endParaRPr>
          </a:p>
        </p:txBody>
      </p:sp>
    </p:spTree>
    <p:extLst>
      <p:ext uri="{BB962C8B-B14F-4D97-AF65-F5344CB8AC3E}">
        <p14:creationId xmlns:p14="http://schemas.microsoft.com/office/powerpoint/2010/main" val="194499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168</Words>
  <Application>Microsoft Office PowerPoint</Application>
  <PresentationFormat>Näytössä katseltava diaesitys (4:3)</PresentationFormat>
  <Paragraphs>79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TimesNewRomanPS</vt:lpstr>
      <vt:lpstr>TimesNewRomanPS-Italic</vt:lpstr>
      <vt:lpstr>Office-teema</vt:lpstr>
      <vt:lpstr>Millaisia kriisit voivat olla?</vt:lpstr>
      <vt:lpstr>*Kriisin vaiheet</vt:lpstr>
      <vt:lpstr>PowerPoint-esitys</vt:lpstr>
      <vt:lpstr>PowerPoint-esitys</vt:lpstr>
      <vt:lpstr>PowerPoint-esitys</vt:lpstr>
      <vt:lpstr>Selviytymiskeinoja</vt:lpstr>
      <vt:lpstr>Sosiaalisen tuen muodot</vt:lpstr>
      <vt:lpstr>Syksy 2010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Kriisit ja niistä selviytyminen</dc:title>
  <dc:creator>Leena</dc:creator>
  <cp:lastModifiedBy>oppilas lukio</cp:lastModifiedBy>
  <cp:revision>12</cp:revision>
  <cp:lastPrinted>2014-08-26T06:24:42Z</cp:lastPrinted>
  <dcterms:created xsi:type="dcterms:W3CDTF">2014-01-03T09:30:53Z</dcterms:created>
  <dcterms:modified xsi:type="dcterms:W3CDTF">2018-09-11T17:58:42Z</dcterms:modified>
</cp:coreProperties>
</file>