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18" r:id="rId4"/>
    <p:sldId id="319" r:id="rId5"/>
    <p:sldId id="352" r:id="rId6"/>
    <p:sldId id="330" r:id="rId7"/>
    <p:sldId id="257" r:id="rId8"/>
    <p:sldId id="290" r:id="rId9"/>
    <p:sldId id="258" r:id="rId10"/>
    <p:sldId id="267" r:id="rId11"/>
    <p:sldId id="260" r:id="rId12"/>
    <p:sldId id="262" r:id="rId13"/>
    <p:sldId id="344" r:id="rId14"/>
    <p:sldId id="259" r:id="rId15"/>
    <p:sldId id="282" r:id="rId16"/>
    <p:sldId id="261" r:id="rId17"/>
    <p:sldId id="264" r:id="rId18"/>
    <p:sldId id="286" r:id="rId19"/>
    <p:sldId id="266" r:id="rId20"/>
    <p:sldId id="272" r:id="rId21"/>
    <p:sldId id="331" r:id="rId22"/>
    <p:sldId id="273" r:id="rId23"/>
    <p:sldId id="274" r:id="rId24"/>
    <p:sldId id="275" r:id="rId25"/>
    <p:sldId id="276" r:id="rId26"/>
    <p:sldId id="279" r:id="rId27"/>
    <p:sldId id="280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535" autoAdjust="0"/>
  </p:normalViewPr>
  <p:slideViewPr>
    <p:cSldViewPr snapToGrid="0" snapToObjects="1">
      <p:cViewPr varScale="1">
        <p:scale>
          <a:sx n="109" d="100"/>
          <a:sy n="109" d="100"/>
        </p:scale>
        <p:origin x="49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BF16-466A-4481-AAC2-96377A64CE8D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A4DE3-2B73-48B4-85A8-58C5D1E85E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92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999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www.khanacademy.org</a:t>
            </a:r>
            <a:r>
              <a:rPr lang="fi-FI" dirty="0"/>
              <a:t>/science/</a:t>
            </a:r>
            <a:r>
              <a:rPr lang="fi-FI" dirty="0" err="1"/>
              <a:t>biology</a:t>
            </a:r>
            <a:r>
              <a:rPr lang="fi-FI" dirty="0"/>
              <a:t>/</a:t>
            </a:r>
            <a:r>
              <a:rPr lang="fi-FI" dirty="0" err="1"/>
              <a:t>classical-genetics</a:t>
            </a:r>
            <a:r>
              <a:rPr lang="fi-FI" dirty="0"/>
              <a:t>/</a:t>
            </a:r>
            <a:r>
              <a:rPr lang="fi-FI" dirty="0" err="1"/>
              <a:t>variations</a:t>
            </a:r>
            <a:r>
              <a:rPr lang="fi-FI" dirty="0"/>
              <a:t>-on-</a:t>
            </a:r>
            <a:r>
              <a:rPr lang="fi-FI" dirty="0" err="1"/>
              <a:t>mendelian</a:t>
            </a:r>
            <a:r>
              <a:rPr lang="fi-FI" dirty="0"/>
              <a:t>-</a:t>
            </a:r>
            <a:r>
              <a:rPr lang="fi-FI" dirty="0" err="1"/>
              <a:t>genetics</a:t>
            </a:r>
            <a:r>
              <a:rPr lang="fi-FI" dirty="0"/>
              <a:t>/a/</a:t>
            </a:r>
            <a:r>
              <a:rPr lang="fi-FI" dirty="0" err="1"/>
              <a:t>multiple</a:t>
            </a:r>
            <a:r>
              <a:rPr lang="fi-FI" dirty="0"/>
              <a:t>-</a:t>
            </a:r>
            <a:r>
              <a:rPr lang="fi-FI" dirty="0" err="1"/>
              <a:t>alleles</a:t>
            </a:r>
            <a:r>
              <a:rPr lang="fi-FI" dirty="0"/>
              <a:t>-</a:t>
            </a:r>
            <a:r>
              <a:rPr lang="fi-FI" dirty="0" err="1"/>
              <a:t>incomplete</a:t>
            </a:r>
            <a:r>
              <a:rPr lang="fi-FI" dirty="0"/>
              <a:t>-</a:t>
            </a:r>
            <a:r>
              <a:rPr lang="fi-FI" dirty="0" err="1"/>
              <a:t>dominance</a:t>
            </a:r>
            <a:r>
              <a:rPr lang="fi-FI" dirty="0"/>
              <a:t>-and-</a:t>
            </a:r>
            <a:r>
              <a:rPr lang="fi-FI" dirty="0" err="1"/>
              <a:t>codominance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4DE3-2B73-48B4-85A8-58C5D1E85E5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2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4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 </a:t>
            </a:r>
            <a:r>
              <a:rPr lang="en-US" dirty="0" err="1"/>
              <a:t>GEeNIEN</a:t>
            </a:r>
            <a:r>
              <a:rPr lang="en-US" dirty="0"/>
              <a:t> PERIYTYMINEN 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Letaalialleelit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9434" y="1706880"/>
            <a:ext cx="6032977" cy="4026483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letaalialleelilla tarkoitetaan alleelia, joka johtaa homotsygooteilla kuolemaan.</a:t>
            </a:r>
          </a:p>
          <a:p>
            <a:r>
              <a:rPr lang="fi-FI" dirty="0"/>
              <a:t>esim. dominoiva </a:t>
            </a:r>
            <a:r>
              <a:rPr lang="fi-FI" dirty="0" err="1"/>
              <a:t>akondroplasia</a:t>
            </a:r>
            <a:r>
              <a:rPr lang="fi-FI" dirty="0"/>
              <a:t>-alleeli </a:t>
            </a:r>
          </a:p>
          <a:p>
            <a:pPr lvl="1"/>
            <a:r>
              <a:rPr lang="fi-FI" dirty="0"/>
              <a:t>mutaatio ruston muodostumista ohjaavassa geenissä &gt; lyhytkasvuisuus</a:t>
            </a:r>
          </a:p>
          <a:p>
            <a:pPr lvl="1"/>
            <a:r>
              <a:rPr lang="fi-FI" dirty="0"/>
              <a:t>homotsygootit menehtyvät yleensä jo sikiöaikana &gt; jälkeläisissä poikkeava lukusuhde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303" y="1760930"/>
            <a:ext cx="5032518" cy="337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1891" y="5327414"/>
            <a:ext cx="6230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Tehdään harjoitus taululle: millaisia jälkeläisiä saavat kaksi </a:t>
            </a:r>
            <a:r>
              <a:rPr lang="fi-FI" sz="2400" dirty="0" err="1">
                <a:solidFill>
                  <a:srgbClr val="FF0000"/>
                </a:solidFill>
              </a:rPr>
              <a:t>akondroplasiaa</a:t>
            </a:r>
            <a:r>
              <a:rPr lang="fi-FI" sz="2400" dirty="0">
                <a:solidFill>
                  <a:srgbClr val="FF0000"/>
                </a:solidFill>
              </a:rPr>
              <a:t> sairastavaa henkilöä?</a:t>
            </a:r>
          </a:p>
        </p:txBody>
      </p:sp>
    </p:spTree>
    <p:extLst>
      <p:ext uri="{BB962C8B-B14F-4D97-AF65-F5344CB8AC3E}">
        <p14:creationId xmlns:p14="http://schemas.microsoft.com/office/powerpoint/2010/main" val="24651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Epistasia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3914" y="1539117"/>
            <a:ext cx="6811561" cy="4772783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 err="1"/>
              <a:t>epistasiassa</a:t>
            </a:r>
            <a:r>
              <a:rPr lang="fi-FI" sz="2800" dirty="0"/>
              <a:t> (</a:t>
            </a:r>
            <a:r>
              <a:rPr lang="fi-FI" sz="2800" dirty="0" err="1"/>
              <a:t>epi</a:t>
            </a:r>
            <a:r>
              <a:rPr lang="fi-FI" sz="2800" dirty="0"/>
              <a:t>- =päällä) toinen geeni vaikuttaa toisen geenin ilmenemiseen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esim. turkin värit; marsu, labradorinnoutaja</a:t>
            </a:r>
          </a:p>
          <a:p>
            <a:pPr lvl="1"/>
            <a:r>
              <a:rPr lang="fi-FI" dirty="0"/>
              <a:t>värigeeni </a:t>
            </a:r>
          </a:p>
          <a:p>
            <a:pPr lvl="2"/>
            <a:r>
              <a:rPr lang="fi-FI" dirty="0"/>
              <a:t>dominoiva alleeli &gt; musta väri (RR tai </a:t>
            </a:r>
            <a:r>
              <a:rPr lang="fi-FI" dirty="0" err="1"/>
              <a:t>Rr</a:t>
            </a:r>
            <a:r>
              <a:rPr lang="fi-FI" dirty="0"/>
              <a:t>)</a:t>
            </a:r>
          </a:p>
          <a:p>
            <a:pPr lvl="2"/>
            <a:r>
              <a:rPr lang="fi-FI" dirty="0"/>
              <a:t>resessiivinen alleeli &gt; ruskea väri (</a:t>
            </a:r>
            <a:r>
              <a:rPr lang="fi-FI" dirty="0" err="1"/>
              <a:t>rr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värin ilmenemisgeeni = </a:t>
            </a:r>
            <a:r>
              <a:rPr lang="fi-FI" dirty="0" err="1"/>
              <a:t>epistaattinen</a:t>
            </a:r>
            <a:r>
              <a:rPr lang="fi-FI" dirty="0"/>
              <a:t> geeni</a:t>
            </a:r>
          </a:p>
          <a:p>
            <a:pPr lvl="2"/>
            <a:r>
              <a:rPr lang="fi-FI" dirty="0"/>
              <a:t>dominoiva alleeli  &gt; väri ilmenee turkissa (VV tai </a:t>
            </a:r>
            <a:r>
              <a:rPr lang="fi-FI" dirty="0" err="1"/>
              <a:t>Vv</a:t>
            </a:r>
            <a:r>
              <a:rPr lang="fi-FI" dirty="0"/>
              <a:t>)</a:t>
            </a:r>
          </a:p>
          <a:p>
            <a:pPr lvl="2"/>
            <a:r>
              <a:rPr lang="fi-FI" dirty="0"/>
              <a:t>jos kaksi geenin resessiivistä alleelia &gt; väri ei ilmene turkissa (</a:t>
            </a:r>
            <a:r>
              <a:rPr lang="fi-FI" dirty="0" err="1"/>
              <a:t>vv</a:t>
            </a:r>
            <a:r>
              <a:rPr lang="fi-FI" dirty="0"/>
              <a:t>) &gt; marsu on valkoinen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97" y="3054996"/>
            <a:ext cx="4934703" cy="3256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5964" y="1810327"/>
            <a:ext cx="414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Tehdään taululle harjoitus: </a:t>
            </a:r>
          </a:p>
          <a:p>
            <a:r>
              <a:rPr lang="fi-FI" sz="2400" dirty="0" err="1">
                <a:solidFill>
                  <a:srgbClr val="FF0000"/>
                </a:solidFill>
              </a:rPr>
              <a:t>RrVv</a:t>
            </a:r>
            <a:r>
              <a:rPr lang="fi-FI" sz="2400" dirty="0">
                <a:solidFill>
                  <a:srgbClr val="FF0000"/>
                </a:solidFill>
              </a:rPr>
              <a:t> x </a:t>
            </a:r>
            <a:r>
              <a:rPr lang="fi-FI" sz="2400" dirty="0" err="1">
                <a:solidFill>
                  <a:srgbClr val="FF0000"/>
                </a:solidFill>
              </a:rPr>
              <a:t>rrVv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ihal.pp.fi/sarjat/05-LH-tutkimus/KrMaa99/KrMaaIHM/miesj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6"/>
          <a:stretch/>
        </p:blipFill>
        <p:spPr bwMode="auto">
          <a:xfrm>
            <a:off x="5488434" y="931491"/>
            <a:ext cx="6324213" cy="53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987080-66E5-4570-9470-6CF085418387}"/>
              </a:ext>
            </a:extLst>
          </p:cNvPr>
          <p:cNvSpPr txBox="1">
            <a:spLocks/>
          </p:cNvSpPr>
          <p:nvPr/>
        </p:nvSpPr>
        <p:spPr>
          <a:xfrm>
            <a:off x="3918443" y="500732"/>
            <a:ext cx="9926972" cy="5446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/>
              <a:t>Miehen</a:t>
            </a:r>
            <a:r>
              <a:rPr lang="en-US" sz="2800" dirty="0"/>
              <a:t> </a:t>
            </a:r>
            <a:r>
              <a:rPr lang="en-US" sz="2800" dirty="0" err="1"/>
              <a:t>karyotyyppi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BF5C04-05E5-4730-B262-1FD9AFFA9D61}"/>
              </a:ext>
            </a:extLst>
          </p:cNvPr>
          <p:cNvSpPr txBox="1">
            <a:spLocks/>
          </p:cNvSpPr>
          <p:nvPr/>
        </p:nvSpPr>
        <p:spPr>
          <a:xfrm>
            <a:off x="223707" y="1949441"/>
            <a:ext cx="5264727" cy="29591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i-FI" sz="2800" i="1" dirty="0" err="1"/>
              <a:t>Autosomaaliset</a:t>
            </a:r>
            <a:r>
              <a:rPr lang="fi-FI" sz="2800" dirty="0"/>
              <a:t> kromosomit</a:t>
            </a:r>
          </a:p>
          <a:p>
            <a:r>
              <a:rPr lang="fi-FI" sz="2800" i="1" dirty="0"/>
              <a:t>Sukupuoli</a:t>
            </a:r>
            <a:r>
              <a:rPr lang="fi-FI" sz="2800" dirty="0"/>
              <a:t>kromosomit, X ja Y</a:t>
            </a:r>
          </a:p>
          <a:p>
            <a:r>
              <a:rPr lang="fi-FI" sz="2800" dirty="0"/>
              <a:t>Sukupuoli vaikuttaa sukupuolikromosomeissa </a:t>
            </a:r>
            <a:br>
              <a:rPr lang="fi-FI" sz="2800" dirty="0"/>
            </a:br>
            <a:r>
              <a:rPr lang="fi-FI" sz="2800" dirty="0"/>
              <a:t>(X ja Y) periytyviin ominaisuuksiin.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0339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Sukupuoleen kytkeytynyt periytyminen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4325" y="1676399"/>
            <a:ext cx="6915150" cy="462642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sukupuoli vaikuttaa sukupuolikromosomeissa (X ja Y) periytyviin ominaisuuksiin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i-FI" dirty="0"/>
              <a:t>esim. punavihervärisokeus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sz="3200" dirty="0"/>
              <a:t>X-kromosomissa periytyvä, resessiivinen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sz="3200" dirty="0"/>
              <a:t>miehillä yleisempi kuin naisilla</a:t>
            </a:r>
          </a:p>
          <a:p>
            <a:pPr marL="914400" lvl="2" indent="0">
              <a:buClr>
                <a:schemeClr val="tx1"/>
              </a:buClr>
              <a:buNone/>
            </a:pPr>
            <a:br>
              <a:rPr lang="fi-FI" sz="3100" dirty="0">
                <a:solidFill>
                  <a:schemeClr val="accent1">
                    <a:lumMod val="75000"/>
                  </a:schemeClr>
                </a:solidFill>
              </a:rPr>
            </a:br>
            <a:endParaRPr lang="fi-FI" sz="3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517" y="1366347"/>
            <a:ext cx="3400883" cy="34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F38B-8516-0D46-AE40-49B0B61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X-</a:t>
            </a:r>
            <a:r>
              <a:rPr lang="en-GB" dirty="0" err="1"/>
              <a:t>kromosomiin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kytkeytynyt</a:t>
            </a:r>
            <a:r>
              <a:rPr lang="en-GB" dirty="0"/>
              <a:t> </a:t>
            </a:r>
            <a:r>
              <a:rPr lang="en-GB" dirty="0" err="1"/>
              <a:t>ominaisuus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E64C-0807-804C-A443-B5B2F969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6363007" cy="435133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jos isällä on X-kromosomi, jossa viallinen geeni </a:t>
            </a:r>
            <a:r>
              <a:rPr lang="fi-FI" dirty="0">
                <a:sym typeface="Wingdings" pitchFamily="2" charset="2"/>
              </a:rPr>
              <a:t></a:t>
            </a:r>
          </a:p>
          <a:p>
            <a:pPr lvl="1"/>
            <a:r>
              <a:rPr lang="fi-FI" dirty="0">
                <a:sym typeface="Wingdings" pitchFamily="2" charset="2"/>
              </a:rPr>
              <a:t>ilmenee</a:t>
            </a:r>
          </a:p>
          <a:p>
            <a:r>
              <a:rPr lang="fi-FI" dirty="0">
                <a:sym typeface="Wingdings" pitchFamily="2" charset="2"/>
              </a:rPr>
              <a:t>isä on terve </a:t>
            </a:r>
          </a:p>
          <a:p>
            <a:pPr lvl="1"/>
            <a:r>
              <a:rPr lang="fi-FI" dirty="0">
                <a:sym typeface="Wingdings" pitchFamily="2" charset="2"/>
              </a:rPr>
              <a:t>X-kromosomissa terve alleeli</a:t>
            </a:r>
          </a:p>
          <a:p>
            <a:r>
              <a:rPr lang="fi-FI" dirty="0">
                <a:sym typeface="Wingdings" pitchFamily="2" charset="2"/>
              </a:rPr>
              <a:t>äiti on terve </a:t>
            </a:r>
          </a:p>
          <a:p>
            <a:pPr lvl="1"/>
            <a:r>
              <a:rPr lang="fi-FI" dirty="0">
                <a:sym typeface="Wingdings" pitchFamily="2" charset="2"/>
              </a:rPr>
              <a:t>kaksi tervettä alleelia TAI kantaja</a:t>
            </a:r>
          </a:p>
          <a:p>
            <a:pPr lvl="1"/>
            <a:endParaRPr lang="fi-FI" dirty="0">
              <a:sym typeface="Wingdings" pitchFamily="2" charset="2"/>
            </a:endParaRPr>
          </a:p>
          <a:p>
            <a:r>
              <a:rPr lang="fi-FI" dirty="0">
                <a:sym typeface="Wingdings" pitchFamily="2" charset="2"/>
              </a:rPr>
              <a:t>jälkeläiset, kun äiti on kantaja</a:t>
            </a:r>
          </a:p>
          <a:p>
            <a:pPr lvl="1"/>
            <a:r>
              <a:rPr lang="fi-FI" dirty="0">
                <a:sym typeface="Wingdings" pitchFamily="2" charset="2"/>
              </a:rPr>
              <a:t>pojilla on vain yksi X-kromosomi </a:t>
            </a:r>
            <a:br>
              <a:rPr lang="fi-FI" dirty="0">
                <a:sym typeface="Wingdings" pitchFamily="2" charset="2"/>
              </a:rPr>
            </a:br>
            <a:r>
              <a:rPr lang="fi-FI" dirty="0">
                <a:sym typeface="Wingdings" pitchFamily="2" charset="2"/>
              </a:rPr>
              <a:t> 50% todennäköisyys sairastua</a:t>
            </a:r>
          </a:p>
          <a:p>
            <a:pPr lvl="1"/>
            <a:r>
              <a:rPr lang="fi-FI" dirty="0">
                <a:sym typeface="Wingdings" pitchFamily="2" charset="2"/>
              </a:rPr>
              <a:t>tytöillä on kaksi X-kromosomia </a:t>
            </a:r>
            <a:br>
              <a:rPr lang="fi-FI" dirty="0">
                <a:sym typeface="Wingdings" pitchFamily="2" charset="2"/>
              </a:rPr>
            </a:br>
            <a:r>
              <a:rPr lang="fi-FI" dirty="0">
                <a:sym typeface="Wingdings" pitchFamily="2" charset="2"/>
              </a:rPr>
              <a:t> eivät sairastu mutta voivat olla kantajia</a:t>
            </a:r>
          </a:p>
        </p:txBody>
      </p:sp>
      <p:pic>
        <p:nvPicPr>
          <p:cNvPr id="4098" name="Picture 2" descr="https://ka-perseus-images.s3.amazonaws.com/02ec499c6de9a5438e628e86482a88096bcbf73c.png">
            <a:extLst>
              <a:ext uri="{FF2B5EF4-FFF2-40B4-BE49-F238E27FC236}">
                <a16:creationId xmlns:a16="http://schemas.microsoft.com/office/drawing/2014/main" id="{4FE16D93-FEC2-E343-B5AA-0C3616D3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89" y="515751"/>
            <a:ext cx="5156683" cy="56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6C9D8-B715-D241-B492-ACAFA6A86DDE}"/>
              </a:ext>
            </a:extLst>
          </p:cNvPr>
          <p:cNvSpPr txBox="1"/>
          <p:nvPr/>
        </p:nvSpPr>
        <p:spPr>
          <a:xfrm>
            <a:off x="1814961" y="209774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Isän fenotyyppi?</a:t>
            </a:r>
          </a:p>
        </p:txBody>
      </p:sp>
    </p:spTree>
    <p:extLst>
      <p:ext uri="{BB962C8B-B14F-4D97-AF65-F5344CB8AC3E}">
        <p14:creationId xmlns:p14="http://schemas.microsoft.com/office/powerpoint/2010/main" val="26765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420916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Punavihersokeus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828" y="1261242"/>
            <a:ext cx="7652858" cy="5216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1828" y="2974108"/>
            <a:ext cx="8137236" cy="8959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1992680" y="3750529"/>
            <a:ext cx="7891154" cy="2239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551382" y="5134255"/>
            <a:ext cx="7954818" cy="8959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2074223" y="5990348"/>
            <a:ext cx="7891154" cy="5592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D70FB32-1F1D-457A-9411-8EEB3B83B737}"/>
              </a:ext>
            </a:extLst>
          </p:cNvPr>
          <p:cNvSpPr txBox="1"/>
          <p:nvPr/>
        </p:nvSpPr>
        <p:spPr>
          <a:xfrm>
            <a:off x="5807279" y="1515660"/>
            <a:ext cx="473928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/>
              <a:t>X</a:t>
            </a:r>
            <a:r>
              <a:rPr lang="fi-FI" sz="2000" baseline="30000" dirty="0"/>
              <a:t>A</a:t>
            </a:r>
            <a:r>
              <a:rPr lang="fi-FI" sz="2000" dirty="0"/>
              <a:t> = </a:t>
            </a:r>
            <a:r>
              <a:rPr lang="fi-FI" sz="1800" dirty="0"/>
              <a:t>normaali alleeli (dominoiva)</a:t>
            </a:r>
            <a:br>
              <a:rPr lang="fi-FI" sz="1800" dirty="0"/>
            </a:br>
            <a:r>
              <a:rPr lang="fi-FI" sz="1800" dirty="0" err="1"/>
              <a:t>X</a:t>
            </a:r>
            <a:r>
              <a:rPr lang="fi-FI" sz="1800" baseline="30000" dirty="0" err="1"/>
              <a:t>a</a:t>
            </a:r>
            <a:r>
              <a:rPr lang="fi-FI" sz="1800" dirty="0"/>
              <a:t> = punavihersokeutta aiheuttava alleeli (resessiivinen)</a:t>
            </a:r>
            <a:br>
              <a:rPr lang="fi-FI" sz="1800" dirty="0"/>
            </a:br>
            <a:r>
              <a:rPr lang="fi-FI" sz="1800" dirty="0"/>
              <a:t>Y = Y-kromosomi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52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83821" y="23736"/>
            <a:ext cx="5106838" cy="6810527"/>
          </a:xfrm>
          <a:prstGeom prst="rect">
            <a:avLst/>
          </a:prstGeom>
        </p:spPr>
      </p:pic>
      <p:sp>
        <p:nvSpPr>
          <p:cNvPr id="5" name="Shape 42">
            <a:extLst>
              <a:ext uri="{FF2B5EF4-FFF2-40B4-BE49-F238E27FC236}">
                <a16:creationId xmlns:a16="http://schemas.microsoft.com/office/drawing/2014/main" id="{C1C3EE89-B1C1-4779-8F48-13B4975A9A0E}"/>
              </a:ext>
            </a:extLst>
          </p:cNvPr>
          <p:cNvSpPr txBox="1">
            <a:spLocks/>
          </p:cNvSpPr>
          <p:nvPr/>
        </p:nvSpPr>
        <p:spPr>
          <a:xfrm>
            <a:off x="0" y="1066948"/>
            <a:ext cx="6803472" cy="516330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i-FI" sz="2800" b="1" dirty="0" err="1"/>
              <a:t>maternaalinen</a:t>
            </a:r>
            <a:r>
              <a:rPr lang="fi-FI" sz="2800" b="1" dirty="0"/>
              <a:t> periytyminen= äidiltä/ emiyksilöltä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400" b="1" dirty="0" err="1"/>
              <a:t>mitokondriaalinen</a:t>
            </a:r>
            <a:r>
              <a:rPr lang="fi-FI" sz="2400" b="1" dirty="0"/>
              <a:t> DNA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000" b="1" dirty="0"/>
              <a:t>ihmisillä esim. lihasrappeumasairauksia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fi-FI" sz="2400" b="1" dirty="0"/>
          </a:p>
          <a:p>
            <a:pPr marL="457200" lvl="1" indent="0">
              <a:buClr>
                <a:schemeClr val="tx1"/>
              </a:buClr>
              <a:buNone/>
            </a:pPr>
            <a:endParaRPr lang="fi-FI" sz="2400" b="1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i-FI" sz="2800" b="1" dirty="0"/>
              <a:t>paternaalinen periytyminen= isältä/ hedeyksilöltä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400" b="1" dirty="0"/>
              <a:t>Y-kromosomissa (vain miehille)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400" b="1" dirty="0"/>
              <a:t>viherhiukkasen DNA voi olla joko emi (naaras) tai hede (koiras) kasvilta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2400" b="1" dirty="0"/>
          </a:p>
          <a:p>
            <a:pPr marL="914400" lvl="2" indent="0">
              <a:buClr>
                <a:schemeClr val="tx1"/>
              </a:buClr>
              <a:buFont typeface="Arial"/>
              <a:buNone/>
            </a:pPr>
            <a:endParaRPr lang="fi-FI" sz="2000" b="1" dirty="0"/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i-FI" sz="2000" b="1" dirty="0"/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i-FI" sz="2000" b="1" dirty="0"/>
          </a:p>
          <a:p>
            <a:pPr>
              <a:buClr>
                <a:schemeClr val="tx1"/>
              </a:buClr>
              <a:buFont typeface="Arial"/>
              <a:buNone/>
            </a:pP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09049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279A-DD57-654D-98DF-E263D28B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Sukupuut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ADB7-95EB-FF48-AD71-445BC41B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6346"/>
            <a:ext cx="6227428" cy="5115034"/>
          </a:xfrm>
        </p:spPr>
        <p:txBody>
          <a:bodyPr/>
          <a:lstStyle/>
          <a:p>
            <a:r>
              <a:rPr lang="fi-FI" dirty="0"/>
              <a:t>sukupuut</a:t>
            </a:r>
          </a:p>
          <a:p>
            <a:pPr lvl="1"/>
            <a:r>
              <a:rPr lang="fi-FI" dirty="0"/>
              <a:t>ominaisuuden periytymismekanismin päättelyyn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fenotyyppi: terve/sairas</a:t>
            </a:r>
          </a:p>
          <a:p>
            <a:pPr lvl="1"/>
            <a:endParaRPr lang="fi-FI" dirty="0"/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7EF1A15E-97A6-284A-AB96-3355EB23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215" y="1367133"/>
            <a:ext cx="5054015" cy="465258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BF4FF3-FA1F-FB43-823E-F91CE772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42437"/>
              </p:ext>
            </p:extLst>
          </p:nvPr>
        </p:nvGraphicFramePr>
        <p:xfrm>
          <a:off x="1364379" y="4405835"/>
          <a:ext cx="3077607" cy="13352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5869">
                  <a:extLst>
                    <a:ext uri="{9D8B030D-6E8A-4147-A177-3AD203B41FA5}">
                      <a16:colId xmlns:a16="http://schemas.microsoft.com/office/drawing/2014/main" val="1419775080"/>
                    </a:ext>
                  </a:extLst>
                </a:gridCol>
                <a:gridCol w="1025869">
                  <a:extLst>
                    <a:ext uri="{9D8B030D-6E8A-4147-A177-3AD203B41FA5}">
                      <a16:colId xmlns:a16="http://schemas.microsoft.com/office/drawing/2014/main" val="3995894135"/>
                    </a:ext>
                  </a:extLst>
                </a:gridCol>
                <a:gridCol w="1025869">
                  <a:extLst>
                    <a:ext uri="{9D8B030D-6E8A-4147-A177-3AD203B41FA5}">
                      <a16:colId xmlns:a16="http://schemas.microsoft.com/office/drawing/2014/main" val="3227595883"/>
                    </a:ext>
                  </a:extLst>
                </a:gridCol>
              </a:tblGrid>
              <a:tr h="424245"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j-lt"/>
                        </a:rPr>
                        <a:t>Terve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+mj-lt"/>
                        </a:rPr>
                        <a:t>Sairas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811039"/>
                  </a:ext>
                </a:extLst>
              </a:tr>
              <a:tr h="455481">
                <a:tc>
                  <a:txBody>
                    <a:bodyPr/>
                    <a:lstStyle/>
                    <a:p>
                      <a:r>
                        <a:rPr lang="en-GB" b="1" dirty="0" err="1">
                          <a:latin typeface="+mj-lt"/>
                        </a:rPr>
                        <a:t>Mies</a:t>
                      </a:r>
                      <a:endParaRPr lang="en-GB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10890"/>
                  </a:ext>
                </a:extLst>
              </a:tr>
              <a:tr h="455481">
                <a:tc>
                  <a:txBody>
                    <a:bodyPr/>
                    <a:lstStyle/>
                    <a:p>
                      <a:r>
                        <a:rPr lang="en-GB" b="1" dirty="0" err="1">
                          <a:latin typeface="+mj-lt"/>
                        </a:rPr>
                        <a:t>Nainen</a:t>
                      </a:r>
                      <a:endParaRPr lang="en-GB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6353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CED05-BFBD-8944-946A-AF5780D9F9D3}"/>
              </a:ext>
            </a:extLst>
          </p:cNvPr>
          <p:cNvGrpSpPr/>
          <p:nvPr/>
        </p:nvGrpSpPr>
        <p:grpSpPr>
          <a:xfrm>
            <a:off x="2678933" y="4913528"/>
            <a:ext cx="1316955" cy="783773"/>
            <a:chOff x="2678933" y="4913528"/>
            <a:chExt cx="1316955" cy="7837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3B3518-C942-2044-A517-2ABA44986633}"/>
                </a:ext>
              </a:extLst>
            </p:cNvPr>
            <p:cNvSpPr/>
            <p:nvPr/>
          </p:nvSpPr>
          <p:spPr>
            <a:xfrm>
              <a:off x="2678933" y="4913528"/>
              <a:ext cx="312516" cy="300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B4A2A0-632F-9840-BCC9-E239F84554A7}"/>
                </a:ext>
              </a:extLst>
            </p:cNvPr>
            <p:cNvSpPr/>
            <p:nvPr/>
          </p:nvSpPr>
          <p:spPr>
            <a:xfrm>
              <a:off x="3683372" y="4913528"/>
              <a:ext cx="312516" cy="3009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645F06-1935-6242-9E40-4BBE60661D3C}"/>
                </a:ext>
              </a:extLst>
            </p:cNvPr>
            <p:cNvSpPr/>
            <p:nvPr/>
          </p:nvSpPr>
          <p:spPr>
            <a:xfrm>
              <a:off x="2678933" y="5373301"/>
              <a:ext cx="324000" cy="324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8C2FFF-B362-B841-A422-E73B141201B4}"/>
                </a:ext>
              </a:extLst>
            </p:cNvPr>
            <p:cNvSpPr/>
            <p:nvPr/>
          </p:nvSpPr>
          <p:spPr>
            <a:xfrm>
              <a:off x="3671888" y="5373301"/>
              <a:ext cx="324000" cy="32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163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03679" y="0"/>
            <a:ext cx="7349706" cy="6765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615" y="978362"/>
            <a:ext cx="35005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  <a:latin typeface="+mj-lt"/>
              </a:rPr>
              <a:t>Tutkitaan periytymisvaihtoehdot: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000" dirty="0" err="1">
                <a:solidFill>
                  <a:srgbClr val="FF0000"/>
                </a:solidFill>
                <a:latin typeface="+mj-lt"/>
              </a:rPr>
              <a:t>autosomaalinen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 dominoiva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000" dirty="0" err="1">
                <a:solidFill>
                  <a:srgbClr val="FF0000"/>
                </a:solidFill>
                <a:latin typeface="+mj-lt"/>
              </a:rPr>
              <a:t>autosomaalinen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 resessiivinen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X-</a:t>
            </a:r>
            <a:r>
              <a:rPr lang="fi-FI" sz="2000" dirty="0" err="1">
                <a:solidFill>
                  <a:srgbClr val="FF0000"/>
                </a:solidFill>
                <a:latin typeface="+mj-lt"/>
              </a:rPr>
              <a:t>kromosomaalinen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 dominoiva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X-</a:t>
            </a:r>
            <a:r>
              <a:rPr lang="fi-FI" sz="2000" dirty="0" err="1">
                <a:solidFill>
                  <a:srgbClr val="FF0000"/>
                </a:solidFill>
                <a:latin typeface="+mj-lt"/>
              </a:rPr>
              <a:t>kromosomaalinen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 resessiivinen</a:t>
            </a:r>
          </a:p>
          <a:p>
            <a:pPr>
              <a:buClr>
                <a:schemeClr val="tx1"/>
              </a:buClr>
            </a:pPr>
            <a:endParaRPr lang="fi-FI" sz="2000" dirty="0">
              <a:solidFill>
                <a:srgbClr val="FF0000"/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Mahdollisia myös: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Y-</a:t>
            </a:r>
            <a:r>
              <a:rPr lang="fi-FI" sz="2000" dirty="0" err="1">
                <a:solidFill>
                  <a:srgbClr val="FF0000"/>
                </a:solidFill>
                <a:latin typeface="+mj-lt"/>
              </a:rPr>
              <a:t>kromosomaalinen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 (vain miehissä)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000" dirty="0" err="1">
                <a:solidFill>
                  <a:srgbClr val="FF0000"/>
                </a:solidFill>
                <a:latin typeface="+mj-lt"/>
              </a:rPr>
              <a:t>mitokondriaalinen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 (äidiltä lapsille)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349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8937" y="2022230"/>
            <a:ext cx="9941465" cy="4123199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Geenien kytkeytymistä voidaan tutkia testiristeytyksen avulla.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dirty="0"/>
              <a:t>Jos geenit sijaitsevat eri kromosomeissa, jälkeläisiä syntyy </a:t>
            </a:r>
            <a:r>
              <a:rPr lang="fi-FI" dirty="0" err="1"/>
              <a:t>Mendelin</a:t>
            </a:r>
            <a:r>
              <a:rPr lang="fi-FI" dirty="0"/>
              <a:t> lakien mukaisesti (1:1:1:1, </a:t>
            </a:r>
            <a:r>
              <a:rPr lang="fi-FI" dirty="0" err="1"/>
              <a:t>rekombinantteja</a:t>
            </a:r>
            <a:r>
              <a:rPr lang="fi-FI" dirty="0"/>
              <a:t> 50 %). Jos ei, geenit voivat sijaita samassa kromosomissa.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Geenien etäisyyksiä selvitetään </a:t>
            </a:r>
            <a:r>
              <a:rPr lang="fi-FI" dirty="0" err="1"/>
              <a:t>rekombinanttien</a:t>
            </a:r>
            <a:r>
              <a:rPr lang="fi-FI" dirty="0"/>
              <a:t> prosenttimäärän avulla </a:t>
            </a:r>
            <a:r>
              <a:rPr lang="fi-FI" dirty="0" err="1"/>
              <a:t>crossing</a:t>
            </a:r>
            <a:r>
              <a:rPr lang="fi-FI" dirty="0"/>
              <a:t>-</a:t>
            </a:r>
            <a:r>
              <a:rPr lang="fi-FI" dirty="0" err="1"/>
              <a:t>over</a:t>
            </a:r>
            <a:r>
              <a:rPr lang="fi-FI" dirty="0"/>
              <a:t>-yksiköinä eli </a:t>
            </a:r>
            <a:r>
              <a:rPr lang="fi-FI" dirty="0" err="1"/>
              <a:t>senttimorganeina</a:t>
            </a:r>
            <a:r>
              <a:rPr lang="fi-FI" dirty="0"/>
              <a:t>. Esim. 17 % </a:t>
            </a:r>
            <a:r>
              <a:rPr lang="fi-FI" dirty="0" err="1"/>
              <a:t>rekombinantteja</a:t>
            </a:r>
            <a:r>
              <a:rPr lang="fi-FI" dirty="0"/>
              <a:t> &gt; </a:t>
            </a:r>
          </a:p>
          <a:p>
            <a:pPr marL="0" indent="0">
              <a:buNone/>
            </a:pPr>
            <a:r>
              <a:rPr lang="fi-FI" dirty="0"/>
              <a:t>		17 </a:t>
            </a:r>
            <a:r>
              <a:rPr lang="fi-FI" dirty="0" err="1"/>
              <a:t>crossing</a:t>
            </a:r>
            <a:r>
              <a:rPr lang="fi-FI" dirty="0"/>
              <a:t>-</a:t>
            </a:r>
            <a:r>
              <a:rPr lang="fi-FI" dirty="0" err="1"/>
              <a:t>over</a:t>
            </a:r>
            <a:r>
              <a:rPr lang="fi-FI" dirty="0"/>
              <a:t>-yksikköä/</a:t>
            </a:r>
            <a:r>
              <a:rPr lang="fi-FI" dirty="0" err="1"/>
              <a:t>senttimorgania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8DF5153-7C37-4930-A1BB-F073374B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8" y="733624"/>
            <a:ext cx="12192001" cy="944086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</a:pPr>
            <a:r>
              <a:rPr lang="fi-FI" sz="2400" b="1" dirty="0">
                <a:solidFill>
                  <a:schemeClr val="tx1"/>
                </a:solidFill>
              </a:rPr>
              <a:t>Kytkeytyminen</a:t>
            </a:r>
            <a:r>
              <a:rPr lang="fi-FI" sz="2400" b="0" dirty="0">
                <a:solidFill>
                  <a:schemeClr val="tx1"/>
                </a:solidFill>
              </a:rPr>
              <a:t>=samassa kromosomissa sijaitsevat geenit periytyvät usein yhdessä, kytkeytyminen voi purkautua tekijäinvaihdunnassa (meioosin vähennysjako)</a:t>
            </a:r>
            <a:endParaRPr 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211411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Dihybridiristeytys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14400" y="4388069"/>
            <a:ext cx="10363200" cy="1954008"/>
          </a:xfrm>
        </p:spPr>
        <p:txBody>
          <a:bodyPr>
            <a:noAutofit/>
          </a:bodyPr>
          <a:lstStyle/>
          <a:p>
            <a:r>
              <a:rPr lang="fi-FI" sz="2800" dirty="0"/>
              <a:t>Tutkitaan kahden eri geenin periytymistä.</a:t>
            </a:r>
          </a:p>
          <a:p>
            <a:pPr lvl="1">
              <a:buClr>
                <a:schemeClr val="tx1"/>
              </a:buClr>
            </a:pPr>
            <a:r>
              <a:rPr lang="fi-FI" altLang="fi-FI" b="1" dirty="0">
                <a:solidFill>
                  <a:schemeClr val="tx1"/>
                </a:solidFill>
              </a:rPr>
              <a:t>Ominaisuudet yhdistyvät jälkeläisissä uudelleen </a:t>
            </a:r>
            <a:r>
              <a:rPr lang="fi-FI" altLang="fi-FI" dirty="0">
                <a:solidFill>
                  <a:schemeClr val="tx1"/>
                </a:solidFill>
              </a:rPr>
              <a:t>eli tapahtuu </a:t>
            </a:r>
            <a:r>
              <a:rPr lang="fi-FI" altLang="fi-FI" b="1" i="1" dirty="0">
                <a:solidFill>
                  <a:schemeClr val="tx1"/>
                </a:solidFill>
              </a:rPr>
              <a:t>geneettistä rekombinaatiota.</a:t>
            </a:r>
          </a:p>
          <a:p>
            <a:pPr lvl="1">
              <a:buClr>
                <a:schemeClr val="tx1"/>
              </a:buClr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70822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103D-664B-46C9-8D93-32514324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Testiristeytys (= takaisinristeytys)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03D61C-0F88-43CA-8F66-7ABE6701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064" y="1261241"/>
            <a:ext cx="6170064" cy="5754856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fi-FI" altLang="fi-FI" sz="2800" dirty="0"/>
              <a:t>1)	Jos uusia ominaisuusyhdistelmiä kantavia jälkeläisiä 50 %</a:t>
            </a:r>
          </a:p>
          <a:p>
            <a:pPr lvl="2" eaLnBrk="1" hangingPunct="1">
              <a:buFont typeface="Symbol" panose="05050102010706020507" pitchFamily="18" charset="2"/>
              <a:buChar char="Þ"/>
            </a:pPr>
            <a:r>
              <a:rPr lang="fi-FI" altLang="fi-FI" sz="2400" dirty="0">
                <a:sym typeface="Symbol" panose="05050102010706020507" pitchFamily="18" charset="2"/>
              </a:rPr>
              <a:t> geenit eri kromosomeissa</a:t>
            </a:r>
          </a:p>
          <a:p>
            <a:pPr marL="57150" indent="0">
              <a:buNone/>
            </a:pPr>
            <a:r>
              <a:rPr lang="fi-FI" altLang="fi-FI" sz="2800" dirty="0"/>
              <a:t>2)	Jos syntyy vain vanhempien kaltaisia jälkeläisiä, mutta ei </a:t>
            </a:r>
            <a:br>
              <a:rPr lang="fi-FI" altLang="fi-FI" sz="2800" dirty="0"/>
            </a:br>
            <a:r>
              <a:rPr lang="fi-FI" altLang="fi-FI" sz="2800" dirty="0"/>
              <a:t>lainkaan uusia ominaisuusyhdistelmiä kantavia jälkeläisiä</a:t>
            </a:r>
          </a:p>
          <a:p>
            <a:pPr lvl="2" eaLnBrk="1" hangingPunct="1">
              <a:buFont typeface="Symbol" panose="05050102010706020507" pitchFamily="18" charset="2"/>
              <a:buChar char="Þ"/>
            </a:pPr>
            <a:r>
              <a:rPr lang="fi-FI" altLang="fi-FI" sz="2400" dirty="0">
                <a:sym typeface="Symbol" panose="05050102010706020507" pitchFamily="18" charset="2"/>
              </a:rPr>
              <a:t> geenit samassa kromosomissa hyvin lähekkäin.</a:t>
            </a:r>
          </a:p>
          <a:p>
            <a:pPr marL="57150" indent="0">
              <a:buNone/>
            </a:pPr>
            <a:r>
              <a:rPr lang="fi-FI" altLang="fi-FI" sz="2800" dirty="0"/>
              <a:t>3)	Jos uusia ominaisuusyhdistelmiä kantavia jälkeläisiä </a:t>
            </a:r>
            <a:br>
              <a:rPr lang="fi-FI" altLang="fi-FI" sz="2800" dirty="0"/>
            </a:br>
            <a:r>
              <a:rPr lang="fi-FI" altLang="fi-FI" sz="2800" dirty="0"/>
              <a:t>syntyy selvästi alle 50 %</a:t>
            </a:r>
          </a:p>
          <a:p>
            <a:pPr lvl="2" eaLnBrk="1" hangingPunct="1">
              <a:buFont typeface="Symbol" panose="05050102010706020507" pitchFamily="18" charset="2"/>
              <a:buNone/>
            </a:pPr>
            <a:r>
              <a:rPr lang="fi-FI" altLang="fi-FI" sz="2400" dirty="0">
                <a:sym typeface="Symbol" panose="05050102010706020507" pitchFamily="18" charset="2"/>
              </a:rPr>
              <a:t> geenit samassa kromosomissa. Uusien tyyppien </a:t>
            </a:r>
            <a:br>
              <a:rPr lang="fi-FI" altLang="fi-FI" sz="2400" dirty="0">
                <a:sym typeface="Symbol" panose="05050102010706020507" pitchFamily="18" charset="2"/>
              </a:rPr>
            </a:br>
            <a:r>
              <a:rPr lang="fi-FI" altLang="fi-FI" sz="2400" dirty="0">
                <a:sym typeface="Symbol" panose="05050102010706020507" pitchFamily="18" charset="2"/>
              </a:rPr>
              <a:t>osuus ilmaisee geenien välimatkan kromosomissa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51C6FD-6A15-4B8B-980B-507C43D2A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" r="3544"/>
          <a:stretch/>
        </p:blipFill>
        <p:spPr>
          <a:xfrm>
            <a:off x="5917798" y="1666431"/>
            <a:ext cx="6274202" cy="4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7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657"/>
            <a:ext cx="11764177" cy="21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738671" y="65582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S2011 tehtävä 6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800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66261"/>
            <a:ext cx="7848872" cy="635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8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09" y="548680"/>
            <a:ext cx="911178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775520" y="18864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S2009 tehtävä 9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19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00743" y="718457"/>
            <a:ext cx="112122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a) Alleeli on resessiivinen, koska terveet vanhemmat (1 ja 2 sekä 10 ja 11) saavat sairaan </a:t>
            </a:r>
          </a:p>
          <a:p>
            <a:r>
              <a:rPr lang="fi-FI" sz="2400" dirty="0"/>
              <a:t>lapsen 1 p.</a:t>
            </a:r>
          </a:p>
          <a:p>
            <a:endParaRPr lang="fi-FI" sz="2400" dirty="0"/>
          </a:p>
          <a:p>
            <a:r>
              <a:rPr lang="fi-FI" sz="2400" dirty="0"/>
              <a:t>b) Alleeli on </a:t>
            </a:r>
            <a:r>
              <a:rPr lang="fi-FI" sz="2400" dirty="0" err="1"/>
              <a:t>autosomaalinen</a:t>
            </a:r>
            <a:r>
              <a:rPr lang="fi-FI" sz="2400" dirty="0"/>
              <a:t>, koska molemmissa suvuissa terve mies on saanut sairaan tyttären.  (</a:t>
            </a:r>
            <a:r>
              <a:rPr lang="fi-FI" sz="2400" dirty="0" err="1"/>
              <a:t>Resessivinen</a:t>
            </a:r>
            <a:r>
              <a:rPr lang="fi-FI" sz="2400" dirty="0"/>
              <a:t> tautialleeli näkyisi miehen fenotyypissä, jos se sijaitsisi X-kromosomissa). 1 p.</a:t>
            </a:r>
          </a:p>
          <a:p>
            <a:endParaRPr lang="fi-FI" sz="2400" dirty="0"/>
          </a:p>
          <a:p>
            <a:r>
              <a:rPr lang="fi-FI" sz="2400" dirty="0"/>
              <a:t>c) Suvun A lapsi (9) on varmuudella terve (AA/Aa), koska nainen 3 voidaan olettaa terveeksi (AA) ja mies 4 on joko AA tai Aa. Sairauden todennäköisyys on 0%. 2 p.</a:t>
            </a:r>
          </a:p>
          <a:p>
            <a:r>
              <a:rPr lang="fi-FI" sz="2400" dirty="0"/>
              <a:t>Jos on käsitelty naisen 3 mahdollista taudin </a:t>
            </a:r>
            <a:r>
              <a:rPr lang="fi-FI" sz="2400" dirty="0" err="1"/>
              <a:t>kantajuutta</a:t>
            </a:r>
            <a:r>
              <a:rPr lang="fi-FI" sz="2400" dirty="0"/>
              <a:t>, niin se ei ole virhe. On kuitenkin huomattava, ettei naisen 3 </a:t>
            </a:r>
            <a:r>
              <a:rPr lang="fi-FI" sz="2400" dirty="0" err="1"/>
              <a:t>kantajuuden</a:t>
            </a:r>
            <a:r>
              <a:rPr lang="fi-FI" sz="2400" dirty="0"/>
              <a:t> todennäköisyyttä tunneta.</a:t>
            </a:r>
          </a:p>
          <a:p>
            <a:endParaRPr lang="fi-FI" sz="2400" dirty="0"/>
          </a:p>
          <a:p>
            <a:r>
              <a:rPr lang="fi-FI" sz="2400" dirty="0"/>
              <a:t>d) Suvun B lapsi (14) on sairas 25% (0,25) todennäköisyydellä, Aa (10) x Aa (11) AA </a:t>
            </a:r>
            <a:r>
              <a:rPr lang="fi-FI" sz="2400" dirty="0" err="1"/>
              <a:t>Aa</a:t>
            </a:r>
            <a:r>
              <a:rPr lang="fi-FI" sz="2400" dirty="0"/>
              <a:t> </a:t>
            </a:r>
            <a:r>
              <a:rPr lang="fi-FI" sz="2400" dirty="0" err="1"/>
              <a:t>Aa</a:t>
            </a:r>
            <a:r>
              <a:rPr lang="fi-FI" sz="2400" dirty="0"/>
              <a:t> </a:t>
            </a:r>
            <a:r>
              <a:rPr lang="fi-FI" sz="2400" dirty="0" err="1"/>
              <a:t>aa</a:t>
            </a:r>
            <a:r>
              <a:rPr lang="fi-FI" sz="2400" dirty="0"/>
              <a:t> (sairas).  Muiden sisarusten (12 ja 13) sairaus ei vaikuta kolmannen lapsen tilanteeseen. 2 p.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0397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775520" y="61284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ial" pitchFamily="34" charset="0"/>
                <a:cs typeface="Arial" pitchFamily="34" charset="0"/>
              </a:rPr>
              <a:t>K2012/ 6. Kahden  alleeliparin suhteen heterotsygoottisia banaanikärpäsiä (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Drosophila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melanogaster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) risteytettiin homotsygoottisten banaanikärpästen kanssa. Alleelit olivat A: normaali ruumis, a: tumma ruumis B: normaalit siivet, b: lyhytsiipinen C: ruumis karvainen, c: ruumis karvaton D: punaiset silmät, d: värittömät silmät.</a:t>
            </a: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Kolmessa eri risteytyksessä (a–c) jälkeläisiä syntyi seuraavasti:</a:t>
            </a:r>
          </a:p>
          <a:p>
            <a:endParaRPr lang="fi-FI" sz="2400" dirty="0">
              <a:latin typeface="Arial" pitchFamily="34" charset="0"/>
              <a:cs typeface="Arial" pitchFamily="34" charset="0"/>
            </a:endParaRP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a) ♀ ♂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AaBb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x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aabb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kaikkia mahdollisia genotyyppejä yhtä paljon</a:t>
            </a: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b) ♀ ♂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AaCc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x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aacc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vain vanhempien genotyyppejä</a:t>
            </a: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c) ♀ ♂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AaDd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x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aadd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vanhempien genotyyppejä 92 %, muita mahdollisia genotyyppejä yhteensä 8 %.</a:t>
            </a: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Laadi risteytyskaaviot ja selosta, mistä erot 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jälkeläistöjen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genotyyppien lukusuhteissa johtuvat.</a:t>
            </a:r>
          </a:p>
        </p:txBody>
      </p:sp>
    </p:spTree>
    <p:extLst>
      <p:ext uri="{BB962C8B-B14F-4D97-AF65-F5344CB8AC3E}">
        <p14:creationId xmlns:p14="http://schemas.microsoft.com/office/powerpoint/2010/main" val="1008094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74" y="1052736"/>
            <a:ext cx="8777276" cy="45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2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503365" y="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K2011 tehtävä 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22577"/>
            <a:ext cx="8894482" cy="64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253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31371" y="832667"/>
            <a:ext cx="1097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a) Mutaatio  on syntynyt henkilön 1 /III äidissä tai isässä (sukusolulinjassa) 1 p.</a:t>
            </a:r>
          </a:p>
          <a:p>
            <a:endParaRPr lang="fi-FI" sz="2200" dirty="0"/>
          </a:p>
          <a:p>
            <a:r>
              <a:rPr lang="fi-FI" sz="2200" dirty="0"/>
              <a:t>b) Sairauden täytyy periytyä dominoivasti, koska sairaita lapsia omaavat suvun ulkopuoliset  puolisot ovat terveitä (yhteensä 6 kpl) ja siis terveen ominaisuuden alleelin suhteen  homotsygootteja. Periytyminen on  joko </a:t>
            </a:r>
            <a:r>
              <a:rPr lang="fi-FI" sz="2200" dirty="0" err="1"/>
              <a:t>X-kromosomaalista</a:t>
            </a:r>
            <a:r>
              <a:rPr lang="fi-FI" sz="2200" dirty="0"/>
              <a:t> tai </a:t>
            </a:r>
            <a:r>
              <a:rPr lang="fi-FI" sz="2200" dirty="0" err="1"/>
              <a:t>autosomaalista</a:t>
            </a:r>
            <a:r>
              <a:rPr lang="fi-FI" sz="2200" dirty="0"/>
              <a:t>. (Aineiston perusteella </a:t>
            </a:r>
            <a:r>
              <a:rPr lang="fi-FI" sz="2200" dirty="0" err="1"/>
              <a:t>X-kromosomaalinen</a:t>
            </a:r>
            <a:r>
              <a:rPr lang="fi-FI" sz="2200" dirty="0"/>
              <a:t> periytyminen on todennäköistä, mutta </a:t>
            </a:r>
            <a:r>
              <a:rPr lang="fi-FI" sz="2200" dirty="0" err="1"/>
              <a:t>autosomaalista</a:t>
            </a:r>
            <a:r>
              <a:rPr lang="fi-FI" sz="2200" dirty="0"/>
              <a:t>  dominoivaa periytymistapaa ei voida sulkea pois, koska myös se toteutuu sukupuussa ). 2 p.</a:t>
            </a:r>
          </a:p>
          <a:p>
            <a:endParaRPr lang="fi-FI" sz="2200" dirty="0"/>
          </a:p>
          <a:p>
            <a:r>
              <a:rPr lang="fi-FI" sz="2200" dirty="0"/>
              <a:t>c) todennäköisyys = 0, koska vanhemmat ovat terveitä ja periytyminen dominoivaa. 1 p.</a:t>
            </a:r>
          </a:p>
          <a:p>
            <a:endParaRPr lang="fi-FI" sz="2200" dirty="0"/>
          </a:p>
          <a:p>
            <a:r>
              <a:rPr lang="fi-FI" sz="2200" dirty="0"/>
              <a:t>d) suurin osa tautigeeneistä on </a:t>
            </a:r>
            <a:r>
              <a:rPr lang="fi-FI" sz="2200" dirty="0" err="1"/>
              <a:t>resessiiviisiä</a:t>
            </a:r>
            <a:r>
              <a:rPr lang="fi-FI" sz="2200" dirty="0"/>
              <a:t>: sukulaisavioliitoissa </a:t>
            </a:r>
            <a:r>
              <a:rPr lang="fi-FI" sz="2200" dirty="0" err="1"/>
              <a:t>homotsygotian</a:t>
            </a:r>
            <a:r>
              <a:rPr lang="fi-FI" sz="2200" dirty="0"/>
              <a:t> mahdollisuus kasvaa, jolloin perinnölliset sairaudet tulevat useammin esiin. 2 p.</a:t>
            </a:r>
          </a:p>
          <a:p>
            <a:r>
              <a:rPr lang="fi-FI" sz="2200" dirty="0"/>
              <a:t>Yleinen toteamus ”dominoiva alleeli näkyy joka sukupolvessa” ei riitä perusteluksi ==&gt; -1 p.</a:t>
            </a:r>
          </a:p>
          <a:p>
            <a:r>
              <a:rPr lang="fi-FI" sz="2200" dirty="0"/>
              <a:t>Jos on annettu pelkkä </a:t>
            </a:r>
            <a:r>
              <a:rPr lang="fi-FI" sz="2200" dirty="0" err="1"/>
              <a:t>X-kromosomaalinen</a:t>
            </a:r>
            <a:r>
              <a:rPr lang="fi-FI" sz="2200" dirty="0"/>
              <a:t> periytyminen ==&gt; -1 p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15308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algn="ctr"/>
            <a:r>
              <a:rPr lang="fi-FI" dirty="0">
                <a:solidFill>
                  <a:schemeClr val="tx1"/>
                </a:solidFill>
              </a:rPr>
              <a:t>Esimerkki </a:t>
            </a:r>
            <a:endParaRPr lang="fi" dirty="0">
              <a:solidFill>
                <a:schemeClr val="tx1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95531" y="1281023"/>
            <a:ext cx="11381117" cy="3733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>
                <a:solidFill>
                  <a:schemeClr val="tx1"/>
                </a:solidFill>
              </a:rPr>
              <a:t>banaanikärpäsillä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/>
              <a:t>p</a:t>
            </a:r>
            <a:r>
              <a:rPr lang="fi-FI" b="1" dirty="0">
                <a:solidFill>
                  <a:schemeClr val="tx1"/>
                </a:solidFill>
              </a:rPr>
              <a:t>unainen silmien väri (V) dominoi valkoista (v)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>
                <a:solidFill>
                  <a:schemeClr val="tx1"/>
                </a:solidFill>
              </a:rPr>
              <a:t>harmaa ruumiin väri (M) dominoi mustaa (m)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/>
              <a:t>r</a:t>
            </a:r>
            <a:r>
              <a:rPr lang="fi-FI" b="1" dirty="0">
                <a:solidFill>
                  <a:schemeClr val="tx1"/>
                </a:solidFill>
              </a:rPr>
              <a:t>isteytetään heterotsygoottiset yksilöt (</a:t>
            </a:r>
            <a:r>
              <a:rPr lang="fi-FI" b="1" dirty="0" err="1">
                <a:solidFill>
                  <a:schemeClr val="tx1"/>
                </a:solidFill>
              </a:rPr>
              <a:t>VvMm</a:t>
            </a:r>
            <a:r>
              <a:rPr lang="fi-FI" b="1" dirty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/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23" y="3890512"/>
            <a:ext cx="7024733" cy="21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24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3A732891-A70A-461C-A387-1A10D185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1" y="335756"/>
            <a:ext cx="11042077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2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103D-664B-46C9-8D93-32514324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Testiristeytys = takaisinristeytys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03D61C-0F88-43CA-8F66-7ABE6701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6447"/>
            <a:ext cx="9896475" cy="5271770"/>
          </a:xfrm>
        </p:spPr>
        <p:txBody>
          <a:bodyPr/>
          <a:lstStyle/>
          <a:p>
            <a:pPr marL="514350" indent="-457200"/>
            <a:r>
              <a:rPr lang="fi-FI" altLang="fi-FI" sz="2800" dirty="0" err="1"/>
              <a:t>Dihybridiristeytys</a:t>
            </a:r>
            <a:r>
              <a:rPr lang="fi-FI" altLang="fi-FI" sz="2800" dirty="0"/>
              <a:t>, kun </a:t>
            </a:r>
            <a:r>
              <a:rPr lang="fi-FI" altLang="fi-FI" sz="2800" dirty="0">
                <a:sym typeface="Symbol" panose="05050102010706020507" pitchFamily="18" charset="2"/>
              </a:rPr>
              <a:t>geenit eri kromosomeissa</a:t>
            </a:r>
            <a:endParaRPr lang="fi-FI" altLang="fi-FI" sz="2800" dirty="0"/>
          </a:p>
          <a:p>
            <a:pPr marL="514350" indent="-457200"/>
            <a:r>
              <a:rPr lang="fi-FI" altLang="fi-FI" sz="2800" dirty="0"/>
              <a:t>Heterotsygootti x homotsygootti (res.)</a:t>
            </a:r>
          </a:p>
          <a:p>
            <a:pPr marL="514350" indent="-457200"/>
            <a:r>
              <a:rPr lang="fi-FI" altLang="fi-FI" sz="2800" dirty="0"/>
              <a:t>Esim. </a:t>
            </a:r>
            <a:r>
              <a:rPr lang="fi-FI" altLang="fi-FI" sz="2800" dirty="0" err="1"/>
              <a:t>VvMm</a:t>
            </a:r>
            <a:r>
              <a:rPr lang="fi-FI" altLang="fi-FI" sz="2800" dirty="0"/>
              <a:t> x </a:t>
            </a:r>
            <a:r>
              <a:rPr lang="fi-FI" altLang="fi-FI" sz="2800" dirty="0" err="1"/>
              <a:t>vvmm</a:t>
            </a:r>
            <a:endParaRPr lang="fi-FI" altLang="fi-FI" sz="2800" dirty="0"/>
          </a:p>
          <a:p>
            <a:pPr marL="514350" indent="-457200"/>
            <a:endParaRPr lang="fi-FI" altLang="fi-FI" sz="2800" dirty="0"/>
          </a:p>
          <a:p>
            <a:pPr marL="457200" lvl="1" indent="0" eaLnBrk="1" hangingPunct="1">
              <a:buNone/>
            </a:pPr>
            <a:endParaRPr lang="fi-FI" altLang="fi-FI" sz="2400" dirty="0"/>
          </a:p>
          <a:p>
            <a:pPr marL="514350" indent="-457200"/>
            <a:endParaRPr lang="fi-FI" altLang="fi-FI" sz="2800" dirty="0"/>
          </a:p>
          <a:p>
            <a:pPr marL="514350" indent="-457200"/>
            <a:endParaRPr lang="fi-FI" altLang="fi-FI" sz="2800" dirty="0"/>
          </a:p>
          <a:p>
            <a:pPr marL="57150" indent="0">
              <a:buNone/>
            </a:pPr>
            <a:endParaRPr lang="fi-FI" altLang="fi-FI" sz="2800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4E5EB6F-6F25-4700-95AB-4226A0CF4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73420"/>
              </p:ext>
            </p:extLst>
          </p:nvPr>
        </p:nvGraphicFramePr>
        <p:xfrm>
          <a:off x="1266213" y="3295810"/>
          <a:ext cx="3171826" cy="2961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13">
                  <a:extLst>
                    <a:ext uri="{9D8B030D-6E8A-4147-A177-3AD203B41FA5}">
                      <a16:colId xmlns:a16="http://schemas.microsoft.com/office/drawing/2014/main" val="1995870213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528050995"/>
                    </a:ext>
                  </a:extLst>
                </a:gridCol>
              </a:tblGrid>
              <a:tr h="59234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effectLst/>
                        </a:rPr>
                        <a:t>P-polvi</a:t>
                      </a:r>
                      <a:endParaRPr lang="fi-FI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>
                          <a:effectLst/>
                        </a:rPr>
                        <a:t>vm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041324"/>
                  </a:ext>
                </a:extLst>
              </a:tr>
              <a:tr h="59234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effectLst/>
                        </a:rPr>
                        <a:t>VM</a:t>
                      </a:r>
                      <a:endParaRPr lang="fi-FI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 err="1">
                          <a:effectLst/>
                        </a:rPr>
                        <a:t>VvMm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848962"/>
                  </a:ext>
                </a:extLst>
              </a:tr>
              <a:tr h="59234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>
                          <a:effectLst/>
                        </a:rPr>
                        <a:t>Vm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 err="1">
                          <a:effectLst/>
                        </a:rPr>
                        <a:t>Vvmm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167391"/>
                  </a:ext>
                </a:extLst>
              </a:tr>
              <a:tr h="59234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effectLst/>
                        </a:rPr>
                        <a:t>vM</a:t>
                      </a:r>
                      <a:endParaRPr lang="fi-FI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 err="1">
                          <a:effectLst/>
                        </a:rPr>
                        <a:t>vvMm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053397"/>
                  </a:ext>
                </a:extLst>
              </a:tr>
              <a:tr h="59234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effectLst/>
                        </a:rPr>
                        <a:t>vm</a:t>
                      </a:r>
                      <a:endParaRPr lang="fi-FI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 err="1">
                          <a:effectLst/>
                        </a:rPr>
                        <a:t>vvmm</a:t>
                      </a:r>
                      <a:endParaRPr lang="fi-FI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0462431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D05EBFFF-C66D-43A4-B536-32EBDF30901A}"/>
              </a:ext>
            </a:extLst>
          </p:cNvPr>
          <p:cNvSpPr txBox="1"/>
          <p:nvPr/>
        </p:nvSpPr>
        <p:spPr>
          <a:xfrm>
            <a:off x="4740043" y="4707383"/>
            <a:ext cx="444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2400" dirty="0"/>
              <a:t>Uusia ominaisuusyhdistelmiä kantavia jälkeläisiä 50 %</a:t>
            </a:r>
          </a:p>
          <a:p>
            <a:endParaRPr lang="fi-FI" sz="2400" dirty="0"/>
          </a:p>
        </p:txBody>
      </p:sp>
      <p:sp>
        <p:nvSpPr>
          <p:cNvPr id="6" name="Oikea aaltosulje 5">
            <a:extLst>
              <a:ext uri="{FF2B5EF4-FFF2-40B4-BE49-F238E27FC236}">
                <a16:creationId xmlns:a16="http://schemas.microsoft.com/office/drawing/2014/main" id="{06EF88FF-0E39-4F1E-9E8C-377E02B667A7}"/>
              </a:ext>
            </a:extLst>
          </p:cNvPr>
          <p:cNvSpPr/>
          <p:nvPr/>
        </p:nvSpPr>
        <p:spPr>
          <a:xfrm>
            <a:off x="4438039" y="4546833"/>
            <a:ext cx="302004" cy="1124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18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Epätäydellinen dominanssi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Epätäydellisessä dominanssissa (välimuotoinen periytyminen) kumpikaan alleeli ei peitä toisen vaikutusta.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9" y="2731130"/>
            <a:ext cx="4964144" cy="3307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8361" y="3293410"/>
            <a:ext cx="5646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</a:t>
            </a:r>
            <a:r>
              <a:rPr lang="fi-FI" baseline="30000" dirty="0"/>
              <a:t>V</a:t>
            </a:r>
            <a:r>
              <a:rPr lang="fi-FI" dirty="0"/>
              <a:t> = valkoinen väri</a:t>
            </a:r>
          </a:p>
          <a:p>
            <a:r>
              <a:rPr lang="fi-FI" dirty="0"/>
              <a:t>V</a:t>
            </a:r>
            <a:r>
              <a:rPr lang="fi-FI" baseline="30000" dirty="0"/>
              <a:t>P</a:t>
            </a:r>
            <a:r>
              <a:rPr lang="fi-FI" dirty="0"/>
              <a:t> = punainen väri</a:t>
            </a:r>
          </a:p>
          <a:p>
            <a:endParaRPr lang="fi-FI" dirty="0"/>
          </a:p>
          <a:p>
            <a:r>
              <a:rPr lang="fi-FI" dirty="0"/>
              <a:t>V</a:t>
            </a:r>
            <a:r>
              <a:rPr lang="fi-FI" baseline="30000" dirty="0"/>
              <a:t>V</a:t>
            </a:r>
            <a:r>
              <a:rPr lang="fi-FI" dirty="0"/>
              <a:t>V</a:t>
            </a:r>
            <a:r>
              <a:rPr lang="fi-FI" baseline="30000" dirty="0"/>
              <a:t>V</a:t>
            </a:r>
            <a:r>
              <a:rPr lang="fi-FI" dirty="0"/>
              <a:t> &gt; valkoinen kukka</a:t>
            </a:r>
          </a:p>
          <a:p>
            <a:r>
              <a:rPr lang="fi-FI" dirty="0"/>
              <a:t>V</a:t>
            </a:r>
            <a:r>
              <a:rPr lang="fi-FI" baseline="30000" dirty="0"/>
              <a:t>P</a:t>
            </a:r>
            <a:r>
              <a:rPr lang="fi-FI" dirty="0"/>
              <a:t>V</a:t>
            </a:r>
            <a:r>
              <a:rPr lang="fi-FI" baseline="30000" dirty="0"/>
              <a:t>P</a:t>
            </a:r>
            <a:r>
              <a:rPr lang="fi-FI" dirty="0"/>
              <a:t> &gt; punainen kukka</a:t>
            </a:r>
          </a:p>
          <a:p>
            <a:r>
              <a:rPr lang="fi-FI" dirty="0"/>
              <a:t>V</a:t>
            </a:r>
            <a:r>
              <a:rPr lang="fi-FI" baseline="30000" dirty="0"/>
              <a:t>V</a:t>
            </a:r>
            <a:r>
              <a:rPr lang="fi-FI" dirty="0"/>
              <a:t>V</a:t>
            </a:r>
            <a:r>
              <a:rPr lang="fi-FI" baseline="30000" dirty="0"/>
              <a:t>P</a:t>
            </a:r>
            <a:r>
              <a:rPr lang="fi-FI" dirty="0"/>
              <a:t> (heterotsygootti) &gt; vaaleanpunainen eli välimuotoinen kukka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361" y="5493807"/>
            <a:ext cx="607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Tehdään harjoitus taululle.</a:t>
            </a:r>
            <a:br>
              <a:rPr lang="fi-FI" sz="2400" dirty="0">
                <a:solidFill>
                  <a:srgbClr val="FF0000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Millaisia kukkia saadaan kun </a:t>
            </a:r>
            <a:br>
              <a:rPr lang="fi-FI" sz="2400" dirty="0">
                <a:solidFill>
                  <a:srgbClr val="FF0000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risteytetään kaksi vaaleanpunaista yksilöä?</a:t>
            </a:r>
          </a:p>
        </p:txBody>
      </p:sp>
    </p:spTree>
    <p:extLst>
      <p:ext uri="{BB962C8B-B14F-4D97-AF65-F5344CB8AC3E}">
        <p14:creationId xmlns:p14="http://schemas.microsoft.com/office/powerpoint/2010/main" val="290076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f-fertilization of pink $C^RC^W$ plants produce red, pink, and white offspring in a ratio of 1:2:1.">
            <a:extLst>
              <a:ext uri="{FF2B5EF4-FFF2-40B4-BE49-F238E27FC236}">
                <a16:creationId xmlns:a16="http://schemas.microsoft.com/office/drawing/2014/main" id="{875502A0-B896-7940-B750-A390AF97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72" y="242454"/>
            <a:ext cx="4328391" cy="6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521ED-EE9B-7E4F-AC5A-F54F6AFA0F56}"/>
              </a:ext>
            </a:extLst>
          </p:cNvPr>
          <p:cNvSpPr txBox="1"/>
          <p:nvPr/>
        </p:nvSpPr>
        <p:spPr>
          <a:xfrm>
            <a:off x="10455627" y="624621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+mj-lt"/>
              </a:rPr>
              <a:t>Khan Academy</a:t>
            </a:r>
          </a:p>
        </p:txBody>
      </p:sp>
    </p:spTree>
    <p:extLst>
      <p:ext uri="{BB962C8B-B14F-4D97-AF65-F5344CB8AC3E}">
        <p14:creationId xmlns:p14="http://schemas.microsoft.com/office/powerpoint/2010/main" val="279648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Multippelit alleelit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0551" y="1673524"/>
            <a:ext cx="5887049" cy="4807855"/>
          </a:xfrm>
        </p:spPr>
        <p:txBody>
          <a:bodyPr>
            <a:normAutofit fontScale="77500" lnSpcReduction="20000"/>
          </a:bodyPr>
          <a:lstStyle/>
          <a:p>
            <a:r>
              <a:rPr lang="fi-FI" i="1" dirty="0"/>
              <a:t>Multippelit alleelit</a:t>
            </a:r>
            <a:r>
              <a:rPr lang="fi-FI" dirty="0"/>
              <a:t>: alleeleja on enemmän kuin kaksi.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3200" dirty="0"/>
              <a:t>Alleeleja syntyy mutaatioiden kautta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3200" dirty="0"/>
              <a:t>Alleelit voivat olla dominoivia tai resessiivejä.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3200" dirty="0"/>
              <a:t>Molemmat dominoivat alleelit vaikuttavat fenotyyppiin = yhteisvallitseva periytyminen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fi-FI" sz="2800" dirty="0"/>
          </a:p>
          <a:p>
            <a:r>
              <a:rPr lang="fi-FI" dirty="0"/>
              <a:t>esim. ABO-veriryhmät</a:t>
            </a:r>
          </a:p>
          <a:p>
            <a:pPr lvl="1"/>
            <a:r>
              <a:rPr lang="fi-FI" sz="3200" dirty="0"/>
              <a:t>kaksi dominoivaa alleelia I</a:t>
            </a:r>
            <a:r>
              <a:rPr lang="fi-FI" sz="3200" baseline="30000" dirty="0"/>
              <a:t>A</a:t>
            </a:r>
            <a:r>
              <a:rPr lang="fi-FI" sz="3200" dirty="0"/>
              <a:t>  ja I</a:t>
            </a:r>
            <a:r>
              <a:rPr lang="fi-FI" sz="3200" baseline="30000" dirty="0"/>
              <a:t>B</a:t>
            </a:r>
          </a:p>
          <a:p>
            <a:pPr lvl="1"/>
            <a:r>
              <a:rPr lang="fi-FI" sz="3200" dirty="0"/>
              <a:t>yksi resessiivinen alleeli i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41" y="1828800"/>
            <a:ext cx="4476359" cy="46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2/ABO_blood_type.svg/410px-ABO_blood_ty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1" y="1306966"/>
            <a:ext cx="7494517" cy="48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2" y="1500995"/>
            <a:ext cx="3911145" cy="22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7741"/>
      </p:ext>
    </p:extLst>
  </p:cSld>
  <p:clrMapOvr>
    <a:masterClrMapping/>
  </p:clrMapOvr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501</TotalTime>
  <Words>1124</Words>
  <Application>Microsoft Office PowerPoint</Application>
  <PresentationFormat>Laajakuva</PresentationFormat>
  <Paragraphs>162</Paragraphs>
  <Slides>28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e-oppi-pp-master-v1.0. (1)</vt:lpstr>
      <vt:lpstr>Custom Design</vt:lpstr>
      <vt:lpstr>18. GEeNIEN PERIYTYMINEN </vt:lpstr>
      <vt:lpstr>Dihybridiristeytys</vt:lpstr>
      <vt:lpstr>Esimerkki </vt:lpstr>
      <vt:lpstr>PowerPoint-esitys</vt:lpstr>
      <vt:lpstr>Testiristeytys = takaisinristeytys</vt:lpstr>
      <vt:lpstr>Epätäydellinen dominanssi</vt:lpstr>
      <vt:lpstr>PowerPoint-esitys</vt:lpstr>
      <vt:lpstr>Multippelit alleelit</vt:lpstr>
      <vt:lpstr>PowerPoint-esitys</vt:lpstr>
      <vt:lpstr>Letaalialleelit</vt:lpstr>
      <vt:lpstr>Epistasia</vt:lpstr>
      <vt:lpstr>PowerPoint-esitys</vt:lpstr>
      <vt:lpstr>Sukupuoleen kytkeytynyt periytyminen</vt:lpstr>
      <vt:lpstr>X-kromosomiin  kytkeytynyt ominaisuus</vt:lpstr>
      <vt:lpstr>Punavihersokeus</vt:lpstr>
      <vt:lpstr>PowerPoint-esitys</vt:lpstr>
      <vt:lpstr>Sukupuut</vt:lpstr>
      <vt:lpstr>PowerPoint-esitys</vt:lpstr>
      <vt:lpstr>Kytkeytyminen=samassa kromosomissa sijaitsevat geenit periytyvät usein yhdessä, kytkeytyminen voi purkautua tekijäinvaihdunnassa (meioosin vähennysjako)</vt:lpstr>
      <vt:lpstr>Testiristeytys (= takaisinristeytys)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LISÄTIETOA: SOLUHENGITYS JA KÄyminen</dc:title>
  <dc:creator>attev_000</dc:creator>
  <cp:lastModifiedBy>Kaisa Honkanen</cp:lastModifiedBy>
  <cp:revision>62</cp:revision>
  <dcterms:created xsi:type="dcterms:W3CDTF">2016-07-27T12:17:08Z</dcterms:created>
  <dcterms:modified xsi:type="dcterms:W3CDTF">2020-09-15T13:51:23Z</dcterms:modified>
</cp:coreProperties>
</file>