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5" r:id="rId6"/>
    <p:sldId id="307" r:id="rId7"/>
    <p:sldId id="264" r:id="rId8"/>
    <p:sldId id="275" r:id="rId9"/>
    <p:sldId id="276" r:id="rId10"/>
    <p:sldId id="266" r:id="rId11"/>
    <p:sldId id="280" r:id="rId12"/>
    <p:sldId id="277" r:id="rId13"/>
    <p:sldId id="278" r:id="rId14"/>
    <p:sldId id="279" r:id="rId15"/>
    <p:sldId id="313" r:id="rId16"/>
    <p:sldId id="281" r:id="rId17"/>
    <p:sldId id="282" r:id="rId18"/>
    <p:sldId id="283" r:id="rId19"/>
    <p:sldId id="284" r:id="rId20"/>
    <p:sldId id="267" r:id="rId21"/>
    <p:sldId id="285" r:id="rId22"/>
    <p:sldId id="286" r:id="rId23"/>
    <p:sldId id="287" r:id="rId24"/>
    <p:sldId id="268" r:id="rId25"/>
    <p:sldId id="288" r:id="rId26"/>
    <p:sldId id="289" r:id="rId27"/>
    <p:sldId id="290" r:id="rId28"/>
    <p:sldId id="291" r:id="rId29"/>
    <p:sldId id="269" r:id="rId30"/>
    <p:sldId id="292" r:id="rId31"/>
    <p:sldId id="294" r:id="rId32"/>
    <p:sldId id="293" r:id="rId33"/>
    <p:sldId id="295" r:id="rId34"/>
    <p:sldId id="270" r:id="rId35"/>
    <p:sldId id="296" r:id="rId36"/>
    <p:sldId id="298" r:id="rId37"/>
    <p:sldId id="297" r:id="rId38"/>
    <p:sldId id="299" r:id="rId39"/>
    <p:sldId id="271" r:id="rId40"/>
    <p:sldId id="301" r:id="rId41"/>
    <p:sldId id="300" r:id="rId42"/>
    <p:sldId id="302" r:id="rId43"/>
    <p:sldId id="272" r:id="rId44"/>
    <p:sldId id="303" r:id="rId45"/>
    <p:sldId id="304" r:id="rId46"/>
    <p:sldId id="305" r:id="rId47"/>
    <p:sldId id="306" r:id="rId48"/>
    <p:sldId id="273" r:id="rId49"/>
    <p:sldId id="308" r:id="rId50"/>
    <p:sldId id="274" r:id="rId51"/>
    <p:sldId id="309" r:id="rId52"/>
    <p:sldId id="310" r:id="rId53"/>
    <p:sldId id="259" r:id="rId54"/>
    <p:sldId id="311" r:id="rId55"/>
    <p:sldId id="312" r:id="rId56"/>
    <p:sldId id="316" r:id="rId57"/>
    <p:sldId id="317" r:id="rId58"/>
    <p:sldId id="318" r:id="rId59"/>
    <p:sldId id="319" r:id="rId60"/>
    <p:sldId id="320" r:id="rId61"/>
    <p:sldId id="321" r:id="rId62"/>
    <p:sldId id="322" r:id="rId63"/>
    <p:sldId id="323" r:id="rId64"/>
    <p:sldId id="260" r:id="rId65"/>
    <p:sldId id="315" r:id="rId66"/>
    <p:sldId id="262" r:id="rId6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2714-375A-46A2-8EEE-BEA304FAC2B3}" type="datetimeFigureOut">
              <a:rPr lang="fi-FI" smtClean="0"/>
              <a:pPr/>
              <a:t>24.2.2021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D918-6AC6-45D0-91CF-7C6D714A935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2714-375A-46A2-8EEE-BEA304FAC2B3}" type="datetimeFigureOut">
              <a:rPr lang="fi-FI" smtClean="0"/>
              <a:pPr/>
              <a:t>24.2.2021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D918-6AC6-45D0-91CF-7C6D714A935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2714-375A-46A2-8EEE-BEA304FAC2B3}" type="datetimeFigureOut">
              <a:rPr lang="fi-FI" smtClean="0"/>
              <a:pPr/>
              <a:t>24.2.2021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D918-6AC6-45D0-91CF-7C6D714A935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2714-375A-46A2-8EEE-BEA304FAC2B3}" type="datetimeFigureOut">
              <a:rPr lang="fi-FI" smtClean="0"/>
              <a:pPr/>
              <a:t>24.2.2021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D918-6AC6-45D0-91CF-7C6D714A935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2714-375A-46A2-8EEE-BEA304FAC2B3}" type="datetimeFigureOut">
              <a:rPr lang="fi-FI" smtClean="0"/>
              <a:pPr/>
              <a:t>24.2.2021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D918-6AC6-45D0-91CF-7C6D714A935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2714-375A-46A2-8EEE-BEA304FAC2B3}" type="datetimeFigureOut">
              <a:rPr lang="fi-FI" smtClean="0"/>
              <a:pPr/>
              <a:t>24.2.2021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D918-6AC6-45D0-91CF-7C6D714A935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2714-375A-46A2-8EEE-BEA304FAC2B3}" type="datetimeFigureOut">
              <a:rPr lang="fi-FI" smtClean="0"/>
              <a:pPr/>
              <a:t>24.2.2021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D918-6AC6-45D0-91CF-7C6D714A935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2714-375A-46A2-8EEE-BEA304FAC2B3}" type="datetimeFigureOut">
              <a:rPr lang="fi-FI" smtClean="0"/>
              <a:pPr/>
              <a:t>24.2.2021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D918-6AC6-45D0-91CF-7C6D714A935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2714-375A-46A2-8EEE-BEA304FAC2B3}" type="datetimeFigureOut">
              <a:rPr lang="fi-FI" smtClean="0"/>
              <a:pPr/>
              <a:t>24.2.2021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D918-6AC6-45D0-91CF-7C6D714A935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2714-375A-46A2-8EEE-BEA304FAC2B3}" type="datetimeFigureOut">
              <a:rPr lang="fi-FI" smtClean="0"/>
              <a:pPr/>
              <a:t>24.2.2021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D918-6AC6-45D0-91CF-7C6D714A935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B2714-375A-46A2-8EEE-BEA304FAC2B3}" type="datetimeFigureOut">
              <a:rPr lang="fi-FI" smtClean="0"/>
              <a:pPr/>
              <a:t>24.2.2021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FD918-6AC6-45D0-91CF-7C6D714A935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B2714-375A-46A2-8EEE-BEA304FAC2B3}" type="datetimeFigureOut">
              <a:rPr lang="fi-FI" smtClean="0"/>
              <a:pPr/>
              <a:t>24.2.2021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FD918-6AC6-45D0-91CF-7C6D714A9355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rvekoululainen.fi/opetusmateriaalit/alakoulun-aineistot/" TargetMode="External"/><Relationship Id="rId2" Type="http://schemas.openxmlformats.org/officeDocument/2006/relationships/hyperlink" Target="https://www.tervekoululainen.fi/alakoulu/liikunta/liikuntavammat/" TargetMode="Externa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LIIKUNTAKASVATUKSEN PERUSTEET (</a:t>
            </a:r>
            <a:r>
              <a:rPr lang="fi-FI" dirty="0" err="1"/>
              <a:t>V</a:t>
            </a:r>
            <a:r>
              <a:rPr lang="fi-FI" dirty="0" err="1" smtClean="0"/>
              <a:t>ape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Timo Mykkänen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Aktiivinen tekeminen innostaa – liika istuminen on ikävää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Lapselle on luonteenomaista liikkua, leikkiä ja touhuta asentoa vaihdellen. </a:t>
            </a:r>
            <a:endParaRPr lang="fi-FI" dirty="0" smtClean="0"/>
          </a:p>
          <a:p>
            <a:r>
              <a:rPr lang="fi-FI" dirty="0" smtClean="0"/>
              <a:t>Lapsi </a:t>
            </a:r>
            <a:r>
              <a:rPr lang="fi-FI" dirty="0"/>
              <a:t>oppii asioita toiminnallisesti: tutkien, kokeillen, yrittäen ja erehtyen. </a:t>
            </a:r>
            <a:endParaRPr lang="fi-FI" dirty="0" smtClean="0"/>
          </a:p>
          <a:p>
            <a:r>
              <a:rPr lang="fi-FI" dirty="0" smtClean="0"/>
              <a:t>Pitkät </a:t>
            </a:r>
            <a:r>
              <a:rPr lang="fi-FI" dirty="0"/>
              <a:t>eli yli yhden tunnin </a:t>
            </a:r>
            <a:r>
              <a:rPr lang="fi-FI" dirty="0" err="1"/>
              <a:t>paikallaanolo-</a:t>
            </a:r>
            <a:r>
              <a:rPr lang="fi-FI" dirty="0"/>
              <a:t> ja istumisjaksot eivät ole lapselle ominaisia tapoja toimia. </a:t>
            </a:r>
            <a:endParaRPr lang="fi-FI" dirty="0" smtClean="0"/>
          </a:p>
          <a:p>
            <a:r>
              <a:rPr lang="fi-FI" dirty="0" smtClean="0"/>
              <a:t>Kun </a:t>
            </a:r>
            <a:r>
              <a:rPr lang="fi-FI" dirty="0"/>
              <a:t>paikallaan pysyminen on välttämätöntä, toimintaa tauotetaan ja vaihtelua tarjotaan toiminnallisilla tehtävillä.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Pohdi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Miten tavoitteisiin päästään?</a:t>
            </a:r>
            <a:endParaRPr lang="fi-F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tavoitteisiin päästään?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i-FI" dirty="0" smtClean="0"/>
              <a:t>Vanhemmat ja huoltajat:</a:t>
            </a:r>
          </a:p>
          <a:p>
            <a:r>
              <a:rPr lang="fi-FI" dirty="0" smtClean="0"/>
              <a:t>Tekemällä </a:t>
            </a:r>
            <a:r>
              <a:rPr lang="fi-FI" dirty="0"/>
              <a:t>asioita yhdessä: liikkumalla, leikkimällä ja retkeilemällä lasten kanssa. </a:t>
            </a:r>
            <a:endParaRPr lang="fi-FI" dirty="0" smtClean="0"/>
          </a:p>
          <a:p>
            <a:r>
              <a:rPr lang="fi-FI" dirty="0" smtClean="0"/>
              <a:t>Ulkoilu </a:t>
            </a:r>
          </a:p>
          <a:p>
            <a:r>
              <a:rPr lang="fi-FI" dirty="0" smtClean="0"/>
              <a:t>Tukemalla lasten innostusta asianmukaisilla </a:t>
            </a:r>
            <a:r>
              <a:rPr lang="fi-FI" dirty="0"/>
              <a:t>vaatteilla ja </a:t>
            </a:r>
            <a:r>
              <a:rPr lang="fi-FI" dirty="0" smtClean="0"/>
              <a:t>varusteilla</a:t>
            </a:r>
          </a:p>
          <a:p>
            <a:r>
              <a:rPr lang="fi-FI" dirty="0" smtClean="0"/>
              <a:t> kehumalla </a:t>
            </a:r>
            <a:r>
              <a:rPr lang="fi-FI" dirty="0"/>
              <a:t>lapsia ilman kilpailullisuuden korostamista</a:t>
            </a:r>
            <a:r>
              <a:rPr lang="fi-FI" dirty="0" smtClean="0"/>
              <a:t>.</a:t>
            </a:r>
          </a:p>
          <a:p>
            <a:r>
              <a:rPr lang="fi-FI" dirty="0" smtClean="0"/>
              <a:t>Tavallisia </a:t>
            </a:r>
            <a:r>
              <a:rPr lang="fi-FI" dirty="0"/>
              <a:t>kotiaskareita tekemällä saa huomaamatta luonnollista liikuntaa.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Huolehtikaa lasten kokonaisvaltaisesta hyvinvoinnista</a:t>
            </a:r>
          </a:p>
          <a:p>
            <a:r>
              <a:rPr lang="fi-FI" dirty="0" smtClean="0"/>
              <a:t>lepoa ja nukkumista lapsen yksilöllisen tarpeen mukaan (yöunta keskimäärin 10–12 tuntia) + terveellinen ravinto</a:t>
            </a:r>
          </a:p>
          <a:p>
            <a:r>
              <a:rPr lang="fi-FI" dirty="0" smtClean="0"/>
              <a:t>Tarkkailemalla ja tarvittaessa rajoittamalla lasten fyysisesti passiivista toimintaa, kuten tv-ohjelmien katsomista. </a:t>
            </a:r>
          </a:p>
          <a:p>
            <a:r>
              <a:rPr lang="fi-FI" dirty="0" smtClean="0"/>
              <a:t>Tauottamalla pitkäkestoista </a:t>
            </a:r>
            <a:r>
              <a:rPr lang="fi-FI" dirty="0" err="1" smtClean="0"/>
              <a:t>paikallaanoloa</a:t>
            </a:r>
            <a:r>
              <a:rPr lang="fi-FI" dirty="0" smtClean="0"/>
              <a:t>.</a:t>
            </a:r>
          </a:p>
          <a:p>
            <a:r>
              <a:rPr lang="fi-FI" dirty="0" smtClean="0"/>
              <a:t> Käytä erilaisia </a:t>
            </a:r>
            <a:r>
              <a:rPr lang="fi-FI" dirty="0" err="1" smtClean="0"/>
              <a:t>digilaitteita</a:t>
            </a:r>
            <a:r>
              <a:rPr lang="fi-FI" dirty="0" smtClean="0"/>
              <a:t> liikkumiseen innostavalla tavalla.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i-FI" dirty="0" smtClean="0"/>
              <a:t>Varhaiskasvatushenkilöstö:</a:t>
            </a:r>
          </a:p>
          <a:p>
            <a:r>
              <a:rPr lang="fi-FI" dirty="0" smtClean="0"/>
              <a:t>Huolehtimalla, </a:t>
            </a:r>
            <a:r>
              <a:rPr lang="fi-FI" dirty="0"/>
              <a:t>että lasten päivittäinen ulkoileminen on toiminnallista. </a:t>
            </a:r>
            <a:endParaRPr lang="fi-FI" dirty="0" smtClean="0"/>
          </a:p>
          <a:p>
            <a:r>
              <a:rPr lang="fi-FI" dirty="0" smtClean="0"/>
              <a:t>Välttämällä </a:t>
            </a:r>
            <a:r>
              <a:rPr lang="fi-FI" dirty="0"/>
              <a:t>toimintoja, joissa lapsilta edellytetään pitkiä </a:t>
            </a:r>
            <a:r>
              <a:rPr lang="fi-FI" dirty="0" err="1"/>
              <a:t>paikallaanolojaksoja</a:t>
            </a:r>
            <a:r>
              <a:rPr lang="fi-FI" dirty="0" smtClean="0"/>
              <a:t>.</a:t>
            </a:r>
          </a:p>
          <a:p>
            <a:r>
              <a:rPr lang="fi-FI" dirty="0" smtClean="0"/>
              <a:t> Ohjaamalla </a:t>
            </a:r>
            <a:r>
              <a:rPr lang="fi-FI" dirty="0"/>
              <a:t>lapsille liikunnallisia sääntöleikkejä – ainakin </a:t>
            </a:r>
            <a:r>
              <a:rPr lang="fi-FI" dirty="0" smtClean="0"/>
              <a:t>ulkona.</a:t>
            </a:r>
          </a:p>
          <a:p>
            <a:r>
              <a:rPr lang="fi-FI" dirty="0" smtClean="0"/>
              <a:t>Huomioikaa </a:t>
            </a:r>
            <a:r>
              <a:rPr lang="fi-FI" dirty="0"/>
              <a:t>erityisesti vähän liikkuvat lapset ja innostakaa heitä fyysisesti aktiivisiin leikkeihin.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Milloin lapsen fyysinen aktiivisuus on:</a:t>
            </a:r>
          </a:p>
          <a:p>
            <a:pPr>
              <a:buFontTx/>
              <a:buChar char="-"/>
            </a:pPr>
            <a:r>
              <a:rPr lang="fi-FI" dirty="0" smtClean="0"/>
              <a:t>Vauhdikasta ja voimakkaasti kuormittavaa?</a:t>
            </a:r>
          </a:p>
          <a:p>
            <a:pPr>
              <a:buFontTx/>
              <a:buChar char="-"/>
            </a:pPr>
            <a:r>
              <a:rPr lang="fi-FI" dirty="0" smtClean="0"/>
              <a:t>Reipasta?</a:t>
            </a:r>
          </a:p>
          <a:p>
            <a:pPr>
              <a:buFontTx/>
              <a:buChar char="-"/>
            </a:pPr>
            <a:r>
              <a:rPr lang="fi-FI" dirty="0" smtClean="0"/>
              <a:t>Kevyttä?</a:t>
            </a:r>
          </a:p>
          <a:p>
            <a:pPr>
              <a:buFontTx/>
              <a:buChar char="-"/>
            </a:pPr>
            <a:r>
              <a:rPr lang="fi-FI" dirty="0" smtClean="0"/>
              <a:t>Erittäin kevyttä?</a:t>
            </a:r>
            <a:endParaRPr lang="fi-FI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200" dirty="0"/>
              <a:t>Esimerkkejä liikunnasta, kuormittavuudeltaan eritasoisesta fyysisestä </a:t>
            </a:r>
            <a:r>
              <a:rPr lang="fi-FI" sz="3200" dirty="0" smtClean="0"/>
              <a:t>aktiivisuudesta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i-FI" dirty="0"/>
              <a:t>Lapsen fyysinen aktiivisuus on </a:t>
            </a:r>
            <a:r>
              <a:rPr lang="fi-FI" b="1" dirty="0"/>
              <a:t>vauhdikasta ja voimakkaasti kuormittavaa</a:t>
            </a:r>
            <a:r>
              <a:rPr lang="fi-FI" dirty="0"/>
              <a:t>, kun </a:t>
            </a:r>
            <a:r>
              <a:rPr lang="fi-FI" dirty="0" smtClean="0"/>
              <a:t>hän:</a:t>
            </a:r>
          </a:p>
          <a:p>
            <a:r>
              <a:rPr lang="fi-FI" dirty="0" smtClean="0"/>
              <a:t>juoksee kovaa</a:t>
            </a:r>
          </a:p>
          <a:p>
            <a:r>
              <a:rPr lang="fi-FI" dirty="0" smtClean="0"/>
              <a:t>leikkii kiinniottoleikkejä</a:t>
            </a:r>
          </a:p>
          <a:p>
            <a:r>
              <a:rPr lang="fi-FI" dirty="0" smtClean="0"/>
              <a:t> </a:t>
            </a:r>
            <a:r>
              <a:rPr lang="fi-FI" dirty="0"/>
              <a:t>hyppii </a:t>
            </a:r>
            <a:r>
              <a:rPr lang="fi-FI" dirty="0" smtClean="0"/>
              <a:t>trampoliinilla</a:t>
            </a:r>
          </a:p>
          <a:p>
            <a:r>
              <a:rPr lang="fi-FI" dirty="0" smtClean="0"/>
              <a:t>työntää </a:t>
            </a:r>
            <a:r>
              <a:rPr lang="fi-FI" dirty="0"/>
              <a:t>isoa kuormuria, kiipeää mäkeä </a:t>
            </a:r>
            <a:r>
              <a:rPr lang="fi-FI" dirty="0" smtClean="0"/>
              <a:t>ylös</a:t>
            </a:r>
          </a:p>
          <a:p>
            <a:r>
              <a:rPr lang="fi-FI" dirty="0" smtClean="0"/>
              <a:t> </a:t>
            </a:r>
            <a:r>
              <a:rPr lang="fi-FI" dirty="0" err="1" smtClean="0"/>
              <a:t>painii/nujuaa</a:t>
            </a:r>
            <a:endParaRPr lang="fi-FI" dirty="0" smtClean="0"/>
          </a:p>
          <a:p>
            <a:r>
              <a:rPr lang="fi-FI" dirty="0" smtClean="0"/>
              <a:t>Ui</a:t>
            </a:r>
          </a:p>
          <a:p>
            <a:r>
              <a:rPr lang="fi-FI" dirty="0" smtClean="0"/>
              <a:t>Hiihtää</a:t>
            </a:r>
          </a:p>
          <a:p>
            <a:r>
              <a:rPr lang="fi-FI" dirty="0" smtClean="0"/>
              <a:t>kävelee </a:t>
            </a:r>
            <a:r>
              <a:rPr lang="fi-FI" dirty="0"/>
              <a:t>portaita.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i-FI" dirty="0"/>
              <a:t>Lapsen fyysinen aktiivisuus on </a:t>
            </a:r>
            <a:r>
              <a:rPr lang="fi-FI" b="1" dirty="0"/>
              <a:t>reipasta</a:t>
            </a:r>
            <a:r>
              <a:rPr lang="fi-FI" dirty="0"/>
              <a:t>, kun hän: </a:t>
            </a:r>
            <a:endParaRPr lang="fi-FI" dirty="0" smtClean="0"/>
          </a:p>
          <a:p>
            <a:r>
              <a:rPr lang="fi-FI" dirty="0" smtClean="0"/>
              <a:t>kävelee ripeästi</a:t>
            </a:r>
          </a:p>
          <a:p>
            <a:r>
              <a:rPr lang="fi-FI" dirty="0" err="1" smtClean="0"/>
              <a:t>Potkulautailee</a:t>
            </a:r>
            <a:endParaRPr lang="fi-FI" dirty="0" smtClean="0"/>
          </a:p>
          <a:p>
            <a:r>
              <a:rPr lang="fi-FI" dirty="0" smtClean="0"/>
              <a:t>ajaa polkupyörällä</a:t>
            </a:r>
          </a:p>
          <a:p>
            <a:r>
              <a:rPr lang="fi-FI" dirty="0" smtClean="0"/>
              <a:t>Luistelee</a:t>
            </a:r>
          </a:p>
          <a:p>
            <a:r>
              <a:rPr lang="fi-FI" dirty="0" smtClean="0"/>
              <a:t> tanssii </a:t>
            </a:r>
            <a:r>
              <a:rPr lang="fi-FI" dirty="0"/>
              <a:t>nopean ja rytmikkään musiikin </a:t>
            </a:r>
            <a:r>
              <a:rPr lang="fi-FI" dirty="0" smtClean="0"/>
              <a:t>tahtiin</a:t>
            </a:r>
          </a:p>
          <a:p>
            <a:r>
              <a:rPr lang="fi-FI" dirty="0" smtClean="0"/>
              <a:t>leikkii </a:t>
            </a:r>
            <a:r>
              <a:rPr lang="fi-FI" dirty="0"/>
              <a:t>ja pelaa </a:t>
            </a:r>
            <a:r>
              <a:rPr lang="fi-FI" dirty="0" smtClean="0"/>
              <a:t>pallolla</a:t>
            </a:r>
          </a:p>
          <a:p>
            <a:r>
              <a:rPr lang="fi-FI" dirty="0" smtClean="0"/>
              <a:t> lapioi </a:t>
            </a:r>
            <a:r>
              <a:rPr lang="fi-FI" dirty="0"/>
              <a:t>isolla </a:t>
            </a:r>
            <a:r>
              <a:rPr lang="fi-FI" dirty="0" smtClean="0"/>
              <a:t>lapiolla </a:t>
            </a:r>
            <a:endParaRPr lang="fi-FI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i-FI" dirty="0"/>
              <a:t>Lapsen fyysinen aktiivisuus on </a:t>
            </a:r>
            <a:r>
              <a:rPr lang="fi-FI" b="1" dirty="0"/>
              <a:t>kevyttä</a:t>
            </a:r>
            <a:r>
              <a:rPr lang="fi-FI" dirty="0"/>
              <a:t>, kun </a:t>
            </a:r>
            <a:r>
              <a:rPr lang="fi-FI" dirty="0" smtClean="0"/>
              <a:t>hän:</a:t>
            </a:r>
          </a:p>
          <a:p>
            <a:r>
              <a:rPr lang="fi-FI" dirty="0" smtClean="0"/>
              <a:t>kävelee hitaasti</a:t>
            </a:r>
          </a:p>
          <a:p>
            <a:r>
              <a:rPr lang="fi-FI" dirty="0" smtClean="0"/>
              <a:t>leikkii </a:t>
            </a:r>
            <a:r>
              <a:rPr lang="fi-FI" dirty="0"/>
              <a:t>rauhallisia </a:t>
            </a:r>
            <a:r>
              <a:rPr lang="fi-FI" dirty="0" smtClean="0"/>
              <a:t>liikuntaleikkejä</a:t>
            </a:r>
          </a:p>
          <a:p>
            <a:r>
              <a:rPr lang="fi-FI" dirty="0" smtClean="0"/>
              <a:t>heittää </a:t>
            </a:r>
            <a:r>
              <a:rPr lang="fi-FI" dirty="0"/>
              <a:t>ja ottaa palloa </a:t>
            </a:r>
            <a:r>
              <a:rPr lang="fi-FI" dirty="0" smtClean="0"/>
              <a:t>kiinni</a:t>
            </a:r>
          </a:p>
          <a:p>
            <a:r>
              <a:rPr lang="fi-FI" dirty="0" smtClean="0"/>
              <a:t>keinuu </a:t>
            </a:r>
            <a:r>
              <a:rPr lang="fi-FI" dirty="0"/>
              <a:t>ja </a:t>
            </a:r>
            <a:r>
              <a:rPr lang="fi-FI" dirty="0" smtClean="0"/>
              <a:t>tasapainoilee</a:t>
            </a:r>
          </a:p>
          <a:p>
            <a:r>
              <a:rPr lang="fi-FI" dirty="0" smtClean="0"/>
              <a:t>tanssii </a:t>
            </a:r>
            <a:r>
              <a:rPr lang="fi-FI" dirty="0"/>
              <a:t>tai liikkuu hitaan ja rauhallisen musiikin </a:t>
            </a:r>
            <a:r>
              <a:rPr lang="fi-FI" dirty="0" smtClean="0"/>
              <a:t>tahtiin</a:t>
            </a:r>
          </a:p>
          <a:p>
            <a:r>
              <a:rPr lang="fi-FI" dirty="0" smtClean="0"/>
              <a:t>matkii </a:t>
            </a:r>
            <a:r>
              <a:rPr lang="fi-FI" dirty="0"/>
              <a:t>koko kehollaan kirjaimia tai erilaisia </a:t>
            </a:r>
            <a:r>
              <a:rPr lang="fi-FI" dirty="0" smtClean="0"/>
              <a:t>muotoja</a:t>
            </a:r>
          </a:p>
          <a:p>
            <a:r>
              <a:rPr lang="fi-FI" dirty="0" smtClean="0"/>
              <a:t>leikkii roolileikkejä</a:t>
            </a:r>
          </a:p>
          <a:p>
            <a:r>
              <a:rPr lang="fi-FI" dirty="0" smtClean="0"/>
              <a:t> tekee </a:t>
            </a:r>
            <a:r>
              <a:rPr lang="fi-FI" dirty="0"/>
              <a:t>tavallisia </a:t>
            </a:r>
            <a:r>
              <a:rPr lang="fi-FI" dirty="0" smtClean="0"/>
              <a:t>lasten </a:t>
            </a:r>
            <a:r>
              <a:rPr lang="fi-FI" dirty="0"/>
              <a:t>arkeen kuuluvia asioita, kuten pukee, riisuu tai järjestelee </a:t>
            </a:r>
            <a:r>
              <a:rPr lang="fi-FI" dirty="0" smtClean="0"/>
              <a:t>tavaroitaan </a:t>
            </a:r>
            <a:endParaRPr lang="fi-FI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i-FI" dirty="0"/>
              <a:t>Lapsen fyysinen aktiivisuus on </a:t>
            </a:r>
            <a:r>
              <a:rPr lang="fi-FI" b="1" dirty="0"/>
              <a:t>erittäin kevyttä</a:t>
            </a:r>
            <a:r>
              <a:rPr lang="fi-FI" dirty="0"/>
              <a:t>, lähes fyysisesti passiivista toimintaa, kun </a:t>
            </a:r>
            <a:r>
              <a:rPr lang="fi-FI" dirty="0" smtClean="0"/>
              <a:t>hän:</a:t>
            </a:r>
          </a:p>
          <a:p>
            <a:r>
              <a:rPr lang="fi-FI" dirty="0" smtClean="0"/>
              <a:t>istuu paikoillaan</a:t>
            </a:r>
          </a:p>
          <a:p>
            <a:r>
              <a:rPr lang="fi-FI" dirty="0" smtClean="0"/>
              <a:t>Piirtää</a:t>
            </a:r>
          </a:p>
          <a:p>
            <a:r>
              <a:rPr lang="fi-FI" dirty="0" smtClean="0"/>
              <a:t>katselee </a:t>
            </a:r>
            <a:r>
              <a:rPr lang="fi-FI" dirty="0"/>
              <a:t>kuvia ja </a:t>
            </a:r>
            <a:r>
              <a:rPr lang="fi-FI" dirty="0" smtClean="0"/>
              <a:t>lukee</a:t>
            </a:r>
          </a:p>
          <a:p>
            <a:r>
              <a:rPr lang="fi-FI" dirty="0" smtClean="0"/>
              <a:t>tekee </a:t>
            </a:r>
            <a:r>
              <a:rPr lang="fi-FI" dirty="0"/>
              <a:t>hiekkalaatikolla </a:t>
            </a:r>
            <a:r>
              <a:rPr lang="fi-FI" dirty="0" smtClean="0"/>
              <a:t>hiekkakakkuja</a:t>
            </a:r>
          </a:p>
          <a:p>
            <a:r>
              <a:rPr lang="fi-FI" dirty="0" smtClean="0"/>
              <a:t>seuraa </a:t>
            </a:r>
            <a:r>
              <a:rPr lang="fi-FI" dirty="0"/>
              <a:t>televisiota tai käyttää </a:t>
            </a:r>
            <a:r>
              <a:rPr lang="fi-FI" dirty="0" smtClean="0"/>
              <a:t>tietokonetta,</a:t>
            </a:r>
          </a:p>
          <a:p>
            <a:r>
              <a:rPr lang="fi-FI" dirty="0" smtClean="0"/>
              <a:t>rakentelee palikoilla</a:t>
            </a:r>
          </a:p>
          <a:p>
            <a:r>
              <a:rPr lang="fi-FI" dirty="0" smtClean="0"/>
              <a:t>kokoaa palapeliä</a:t>
            </a:r>
          </a:p>
          <a:p>
            <a:r>
              <a:rPr lang="fi-FI" dirty="0" smtClean="0"/>
              <a:t>leikkii </a:t>
            </a:r>
            <a:r>
              <a:rPr lang="fi-FI" dirty="0"/>
              <a:t>pienillä </a:t>
            </a:r>
            <a:r>
              <a:rPr lang="fi-FI" dirty="0" smtClean="0"/>
              <a:t>esineillä</a:t>
            </a:r>
          </a:p>
          <a:p>
            <a:r>
              <a:rPr lang="fi-FI" dirty="0" smtClean="0"/>
              <a:t> syö</a:t>
            </a:r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LIIKUNTAKASVATUKSEN PERUSTEET 4 OSP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i-FI" sz="7200" i="1" dirty="0" smtClean="0"/>
              <a:t>Opiskelija </a:t>
            </a:r>
            <a:r>
              <a:rPr lang="fi-FI" sz="7200" i="1" dirty="0"/>
              <a:t>osaa </a:t>
            </a:r>
            <a:endParaRPr lang="fi-FI" sz="7200" i="1" dirty="0" smtClean="0"/>
          </a:p>
          <a:p>
            <a:r>
              <a:rPr lang="fi-FI" sz="7200" dirty="0" smtClean="0"/>
              <a:t>Toimia </a:t>
            </a:r>
            <a:r>
              <a:rPr lang="fi-FI" sz="7200" dirty="0"/>
              <a:t>liikuntaa ohjaavien suositusten, asiakirjojen ja tavoitteiden mukaisesti </a:t>
            </a:r>
          </a:p>
          <a:p>
            <a:r>
              <a:rPr lang="fi-FI" sz="7200" dirty="0"/>
              <a:t>Edistää ohjattavien liikunnallista elämäntapaa, hyvinvointia ja liikunnallisia taitoja 	</a:t>
            </a:r>
            <a:endParaRPr lang="fi-FI" sz="7200" i="1" dirty="0" smtClean="0"/>
          </a:p>
          <a:p>
            <a:pPr>
              <a:buNone/>
            </a:pPr>
            <a:endParaRPr lang="fi-FI" sz="7200" i="1" dirty="0" smtClean="0"/>
          </a:p>
          <a:p>
            <a:pPr>
              <a:buNone/>
            </a:pPr>
            <a:r>
              <a:rPr lang="fi-FI" sz="7200" i="1" dirty="0" smtClean="0"/>
              <a:t>Sisältö </a:t>
            </a:r>
            <a:r>
              <a:rPr lang="fi-FI" sz="7200" i="1" dirty="0"/>
              <a:t>	</a:t>
            </a:r>
            <a:endParaRPr lang="fi-FI" sz="7200" i="1" dirty="0" smtClean="0"/>
          </a:p>
          <a:p>
            <a:r>
              <a:rPr lang="fi-FI" sz="7200" dirty="0" smtClean="0"/>
              <a:t>Liikuntaa </a:t>
            </a:r>
            <a:r>
              <a:rPr lang="fi-FI" sz="7200" dirty="0"/>
              <a:t>ohjaavat suositukset ja asiakirjat </a:t>
            </a:r>
          </a:p>
          <a:p>
            <a:r>
              <a:rPr lang="fi-FI" sz="7200" dirty="0"/>
              <a:t>Liikuntakasvatuksen tavoitteet </a:t>
            </a:r>
          </a:p>
          <a:p>
            <a:r>
              <a:rPr lang="fi-FI" sz="7200" dirty="0"/>
              <a:t>Turvallisuus ja vaarojen ennakointi </a:t>
            </a:r>
          </a:p>
          <a:p>
            <a:r>
              <a:rPr lang="fi-FI" sz="7200" dirty="0"/>
              <a:t>Liikunnan tarjoamat mahdollisuudet yksilön kokonaisvaltaisessa kehityksessä ja hyvinvoinnissa </a:t>
            </a:r>
          </a:p>
          <a:p>
            <a:r>
              <a:rPr lang="fi-FI" sz="7200" dirty="0"/>
              <a:t>Liikunnan terveysvaikutukset </a:t>
            </a:r>
          </a:p>
          <a:p>
            <a:r>
              <a:rPr lang="fi-FI" sz="7200" dirty="0"/>
              <a:t>Lähiympäristön liikuntapalvelut 	</a:t>
            </a:r>
          </a:p>
          <a:p>
            <a:pPr>
              <a:buNone/>
            </a:pPr>
            <a:endParaRPr lang="fi-FI" sz="7200" i="1" dirty="0" smtClean="0"/>
          </a:p>
          <a:p>
            <a:pPr>
              <a:buNone/>
            </a:pPr>
            <a:r>
              <a:rPr lang="fi-FI" sz="7200" i="1" dirty="0" smtClean="0"/>
              <a:t>Suoritus </a:t>
            </a:r>
            <a:r>
              <a:rPr lang="fi-FI" sz="7200" i="1" dirty="0"/>
              <a:t>ja arviointi 	</a:t>
            </a:r>
            <a:endParaRPr lang="fi-FI" sz="7200" i="1" dirty="0" smtClean="0"/>
          </a:p>
          <a:p>
            <a:r>
              <a:rPr lang="fi-FI" sz="7200" dirty="0" smtClean="0"/>
              <a:t>aktiivinen </a:t>
            </a:r>
            <a:r>
              <a:rPr lang="fi-FI" sz="7200" dirty="0"/>
              <a:t>osallistuminen 	</a:t>
            </a:r>
            <a:r>
              <a:rPr lang="fi-FI" sz="7200" dirty="0" smtClean="0"/>
              <a:t>ja oppimistehtävät</a:t>
            </a:r>
            <a:endParaRPr lang="fi-FI" sz="7200" dirty="0"/>
          </a:p>
          <a:p>
            <a:endParaRPr lang="fi-FI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Kohti liikkuvaa elämäntapaa – perhe tärkeä </a:t>
            </a:r>
            <a:r>
              <a:rPr lang="fi-FI" dirty="0" smtClean="0"/>
              <a:t>roolimalli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Vaikka vanhempien tuki ja kannustaminen ovat tärkeitä, silti suurin osa lasten vanhemmista kannustaa lastaan fyysisesti aktiivisiin leikkeihin tai liikuntaan vain muutaman kerran </a:t>
            </a:r>
            <a:r>
              <a:rPr lang="fi-FI" dirty="0" smtClean="0"/>
              <a:t>viikossa</a:t>
            </a:r>
          </a:p>
          <a:p>
            <a:r>
              <a:rPr lang="fi-FI" dirty="0" smtClean="0"/>
              <a:t>Vanhemmat </a:t>
            </a:r>
            <a:r>
              <a:rPr lang="fi-FI" dirty="0"/>
              <a:t>voivat olla myös roolimalleina lapsilleen, sillä fyysisesti aktiivisten vanhempien lapset ovat yleensä muita lapsia aktiivisempia</a:t>
            </a:r>
            <a:r>
              <a:rPr lang="fi-FI" dirty="0" smtClean="0"/>
              <a:t>.</a:t>
            </a:r>
          </a:p>
          <a:p>
            <a:r>
              <a:rPr lang="fi-FI" dirty="0"/>
              <a:t>Erot lasten aktiivisuuden määrissä alkavat kasvaa jo kolmevuotiaasta alkaen, ja ne vakiintuvat joko muita korkeammalle tai matalammalle tasolle.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Pohdi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Miten tavoitteisiin päästään?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tavoitteisiin päästään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i-FI" dirty="0"/>
              <a:t>Vanhemmat ja lasten </a:t>
            </a:r>
            <a:r>
              <a:rPr lang="fi-FI" dirty="0" smtClean="0"/>
              <a:t>huoltajat:</a:t>
            </a:r>
          </a:p>
          <a:p>
            <a:r>
              <a:rPr lang="fi-FI" dirty="0" smtClean="0"/>
              <a:t>Liikkumalla</a:t>
            </a:r>
            <a:r>
              <a:rPr lang="fi-FI" dirty="0"/>
              <a:t>, leikkimällä ja yhdessä </a:t>
            </a:r>
            <a:r>
              <a:rPr lang="fi-FI" dirty="0" smtClean="0"/>
              <a:t>touhuamalla</a:t>
            </a:r>
          </a:p>
          <a:p>
            <a:r>
              <a:rPr lang="fi-FI" dirty="0" smtClean="0"/>
              <a:t>Luomalla </a:t>
            </a:r>
            <a:r>
              <a:rPr lang="fi-FI" dirty="0"/>
              <a:t>perheelle yhteisiä, päivittäisiä liikunnallisia </a:t>
            </a:r>
            <a:r>
              <a:rPr lang="fi-FI" dirty="0" smtClean="0"/>
              <a:t>rutiineja</a:t>
            </a:r>
          </a:p>
          <a:p>
            <a:r>
              <a:rPr lang="fi-FI" dirty="0" smtClean="0"/>
              <a:t>Tehkää </a:t>
            </a:r>
            <a:r>
              <a:rPr lang="fi-FI" dirty="0"/>
              <a:t>säännöllisesti retkiä </a:t>
            </a:r>
            <a:r>
              <a:rPr lang="fi-FI" dirty="0" smtClean="0"/>
              <a:t>luontoon</a:t>
            </a:r>
          </a:p>
          <a:p>
            <a:r>
              <a:rPr lang="fi-FI" dirty="0" smtClean="0"/>
              <a:t>Kannustamalla </a:t>
            </a:r>
            <a:r>
              <a:rPr lang="fi-FI" dirty="0"/>
              <a:t>lasta </a:t>
            </a:r>
            <a:r>
              <a:rPr lang="fi-FI" dirty="0" smtClean="0"/>
              <a:t>liikkumaan</a:t>
            </a:r>
          </a:p>
          <a:p>
            <a:r>
              <a:rPr lang="fi-FI" dirty="0" smtClean="0"/>
              <a:t>kehumalla </a:t>
            </a:r>
            <a:r>
              <a:rPr lang="fi-FI" dirty="0"/>
              <a:t>liikkuvaa </a:t>
            </a:r>
            <a:r>
              <a:rPr lang="fi-FI" dirty="0" smtClean="0"/>
              <a:t>lasta</a:t>
            </a:r>
          </a:p>
          <a:p>
            <a:r>
              <a:rPr lang="fi-FI" dirty="0" smtClean="0"/>
              <a:t>tukemalla </a:t>
            </a:r>
            <a:r>
              <a:rPr lang="fi-FI" dirty="0"/>
              <a:t>hänen liikuntaharrastuksiaan</a:t>
            </a:r>
            <a:r>
              <a:rPr lang="fi-FI" dirty="0" smtClean="0"/>
              <a:t>.</a:t>
            </a:r>
          </a:p>
          <a:p>
            <a:r>
              <a:rPr lang="fi-FI" dirty="0" smtClean="0"/>
              <a:t>Rohkaiskaa </a:t>
            </a:r>
            <a:r>
              <a:rPr lang="fi-FI" dirty="0"/>
              <a:t>lasta leikkimään yhdessä muiden lasten </a:t>
            </a:r>
            <a:r>
              <a:rPr lang="fi-FI" dirty="0" smtClean="0"/>
              <a:t>kanssa</a:t>
            </a:r>
            <a:endParaRPr lang="fi-FI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i-FI" dirty="0"/>
              <a:t>Varhaiskasvatushenkilöstö: </a:t>
            </a:r>
          </a:p>
          <a:p>
            <a:r>
              <a:rPr lang="fi-FI" dirty="0" smtClean="0"/>
              <a:t>Ottakaa </a:t>
            </a:r>
            <a:r>
              <a:rPr lang="fi-FI" dirty="0"/>
              <a:t>vanhempien kanssa puheeksi heidän lapsensa fyysisen aktiivisuuden määrä ja </a:t>
            </a:r>
            <a:r>
              <a:rPr lang="fi-FI" dirty="0" smtClean="0"/>
              <a:t>suositukset.</a:t>
            </a:r>
          </a:p>
          <a:p>
            <a:r>
              <a:rPr lang="fi-FI" dirty="0" smtClean="0"/>
              <a:t>Jutelkaa </a:t>
            </a:r>
            <a:r>
              <a:rPr lang="fi-FI" dirty="0"/>
              <a:t>lapsen päivittäisen ulkoilun ja muun liikunnan sekä levon ja ravinnon </a:t>
            </a:r>
            <a:r>
              <a:rPr lang="fi-FI" dirty="0" smtClean="0"/>
              <a:t>määrästä</a:t>
            </a:r>
          </a:p>
          <a:p>
            <a:r>
              <a:rPr lang="fi-FI" dirty="0" smtClean="0"/>
              <a:t>Keskustelkaa </a:t>
            </a:r>
            <a:r>
              <a:rPr lang="fi-FI" dirty="0"/>
              <a:t>lapsen motoriikasta, fyysisestä aktiivisuudesta ja </a:t>
            </a:r>
            <a:r>
              <a:rPr lang="fi-FI" dirty="0" smtClean="0"/>
              <a:t>liikunnasta</a:t>
            </a:r>
          </a:p>
          <a:p>
            <a:r>
              <a:rPr lang="fi-FI" dirty="0" smtClean="0"/>
              <a:t>Keskustelkaa </a:t>
            </a:r>
            <a:r>
              <a:rPr lang="fi-FI" dirty="0"/>
              <a:t>myös liikkumisen sosiaalisesta </a:t>
            </a:r>
            <a:r>
              <a:rPr lang="fi-FI" dirty="0" smtClean="0"/>
              <a:t>ulottuvuudesta</a:t>
            </a:r>
          </a:p>
          <a:p>
            <a:r>
              <a:rPr lang="fi-FI" dirty="0" smtClean="0"/>
              <a:t>Järjestäkää </a:t>
            </a:r>
            <a:r>
              <a:rPr lang="fi-FI" dirty="0"/>
              <a:t>lasten ja vanhempien yhteisiä liikunnallisia vanhempainiltoja, teemapäiviä ja -viikkoja</a:t>
            </a:r>
            <a:r>
              <a:rPr lang="fi-FI" dirty="0" smtClean="0"/>
              <a:t>.</a:t>
            </a:r>
          </a:p>
          <a:p>
            <a:r>
              <a:rPr lang="fi-FI" dirty="0" smtClean="0"/>
              <a:t> Muistakaa </a:t>
            </a:r>
            <a:r>
              <a:rPr lang="fi-FI" dirty="0"/>
              <a:t>ja huomioikaa omassa toiminnassanne se, että varhaiskasvattajat ovat lapselle roolimalleja myös liikkumiseen liittyvissä </a:t>
            </a:r>
            <a:r>
              <a:rPr lang="fi-FI" dirty="0" smtClean="0"/>
              <a:t>asioissa</a:t>
            </a:r>
          </a:p>
          <a:p>
            <a:r>
              <a:rPr lang="fi-FI" dirty="0" smtClean="0"/>
              <a:t>Kiinnittäkää </a:t>
            </a:r>
            <a:r>
              <a:rPr lang="fi-FI" dirty="0"/>
              <a:t>siis huomiota, miten puhutte liikkumiseen liittyvistä asioista. Rohkaisetteko vai rajoitatteko?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Kuuntele – anna lapselle mahdollisuus </a:t>
            </a:r>
            <a:r>
              <a:rPr lang="fi-FI" dirty="0" smtClean="0"/>
              <a:t>vaikuttaa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Lasta kuuntelevien ja lapsilähtöisesti toimivien vanhempien lapset kokevat onnistumisia </a:t>
            </a:r>
            <a:r>
              <a:rPr lang="fi-FI" dirty="0" smtClean="0"/>
              <a:t>liikunnassa</a:t>
            </a:r>
          </a:p>
          <a:p>
            <a:r>
              <a:rPr lang="fi-FI" dirty="0" smtClean="0"/>
              <a:t>Kun </a:t>
            </a:r>
            <a:r>
              <a:rPr lang="fi-FI" dirty="0"/>
              <a:t>vanhemmat luovat lapselle liikkumisen mahdollisuuksia, heidän lapsensa myös nauttivat fyysisestä </a:t>
            </a:r>
            <a:r>
              <a:rPr lang="fi-FI" dirty="0" smtClean="0"/>
              <a:t>aktiivisuudesta</a:t>
            </a:r>
          </a:p>
          <a:p>
            <a:r>
              <a:rPr lang="fi-FI" dirty="0" smtClean="0"/>
              <a:t>Lapsilähtöisesti </a:t>
            </a:r>
            <a:r>
              <a:rPr lang="fi-FI" dirty="0"/>
              <a:t>toimivien vanhempien lapset kokevat itsensä päteviksi ja pystyviksi, minkä seurauksena motivaatio liikuntaa kohtaan </a:t>
            </a:r>
            <a:r>
              <a:rPr lang="fi-FI" dirty="0" smtClean="0"/>
              <a:t>kasvaa</a:t>
            </a:r>
          </a:p>
          <a:p>
            <a:r>
              <a:rPr lang="fi-FI" dirty="0" smtClean="0"/>
              <a:t>Sen </a:t>
            </a:r>
            <a:r>
              <a:rPr lang="fi-FI" dirty="0"/>
              <a:t>sijaan vaativien ja runsaasti lastensa tekemisiä kontrolloivien vanhempien lapsilla on muita enemmän liikuntaan liittyviä kielteisiä kokemuksia.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Lapsella on mielipiteitä ja ehdotuksia, joita kuuntelemalla ja huomioimalla lisätään hänen osallisuuttaan häntä itseään koskevissa </a:t>
            </a:r>
            <a:r>
              <a:rPr lang="fi-FI" dirty="0" smtClean="0"/>
              <a:t>asioissa</a:t>
            </a:r>
          </a:p>
          <a:p>
            <a:r>
              <a:rPr lang="fi-FI" dirty="0" smtClean="0"/>
              <a:t>Liikkumisella </a:t>
            </a:r>
            <a:r>
              <a:rPr lang="fi-FI" dirty="0"/>
              <a:t>saadaan aikaan yhteisiä hyvinvoinnin kokemuksia.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Pohdi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i-FI" dirty="0"/>
              <a:t>Miten tavoitteisiin päästään?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Miten tavoitteisiin päästään?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i-FI" dirty="0"/>
              <a:t>Vanhemmat ja lasten </a:t>
            </a:r>
            <a:r>
              <a:rPr lang="fi-FI" dirty="0" smtClean="0"/>
              <a:t>huoltajat:</a:t>
            </a:r>
          </a:p>
          <a:p>
            <a:r>
              <a:rPr lang="fi-FI" dirty="0" smtClean="0"/>
              <a:t>Katsomalla </a:t>
            </a:r>
            <a:r>
              <a:rPr lang="fi-FI" dirty="0"/>
              <a:t>lapsen kasvoja ja päättelemällä hänen ilmeistään, eleistään ja puheistaan, mistä hän pitää ja </a:t>
            </a:r>
            <a:r>
              <a:rPr lang="fi-FI" dirty="0" smtClean="0"/>
              <a:t>nauttii</a:t>
            </a:r>
          </a:p>
          <a:p>
            <a:r>
              <a:rPr lang="fi-FI" dirty="0" smtClean="0"/>
              <a:t>Tehkää </a:t>
            </a:r>
            <a:r>
              <a:rPr lang="fi-FI" dirty="0"/>
              <a:t>asioita yhdessä, kuunnelkaa ja ottakaa lapsen ehdotuksia </a:t>
            </a:r>
            <a:r>
              <a:rPr lang="fi-FI" dirty="0" smtClean="0"/>
              <a:t>huomioon</a:t>
            </a:r>
          </a:p>
          <a:p>
            <a:r>
              <a:rPr lang="fi-FI" dirty="0" smtClean="0"/>
              <a:t>Antakaa </a:t>
            </a:r>
            <a:r>
              <a:rPr lang="fi-FI" dirty="0"/>
              <a:t>lapsen olla mukana ja tuntea itsensä </a:t>
            </a:r>
            <a:r>
              <a:rPr lang="fi-FI" dirty="0" smtClean="0"/>
              <a:t>tarpeelliseksi.</a:t>
            </a:r>
          </a:p>
          <a:p>
            <a:r>
              <a:rPr lang="fi-FI" dirty="0" smtClean="0"/>
              <a:t>Antamalla </a:t>
            </a:r>
            <a:r>
              <a:rPr lang="fi-FI" dirty="0"/>
              <a:t>lapsen suunnitella, päättää ja valita asioita ja erilaisia pieniä tehtäviä hänen ikäänsä ja kehitystasoonsa sopivalla tavalla. </a:t>
            </a:r>
            <a:endParaRPr lang="fi-FI" dirty="0" smtClean="0"/>
          </a:p>
          <a:p>
            <a:r>
              <a:rPr lang="fi-FI" dirty="0" smtClean="0"/>
              <a:t>Ottamalla </a:t>
            </a:r>
            <a:r>
              <a:rPr lang="fi-FI" dirty="0"/>
              <a:t>lapsi mukaan kotitöihin ja antamalla hänen tuntea, että hänellä on tärkeä rooli perheen arkirutiineissa.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i-FI" dirty="0" smtClean="0"/>
              <a:t>Varhaiskasvatushenkilöstö:</a:t>
            </a:r>
          </a:p>
          <a:p>
            <a:r>
              <a:rPr lang="fi-FI" dirty="0" smtClean="0"/>
              <a:t>Huomioikaa </a:t>
            </a:r>
            <a:r>
              <a:rPr lang="fi-FI" dirty="0"/>
              <a:t>ja kuunnelkaa kaikkia lapsia tasavertaisesti. </a:t>
            </a:r>
            <a:endParaRPr lang="fi-FI" dirty="0" smtClean="0"/>
          </a:p>
          <a:p>
            <a:r>
              <a:rPr lang="fi-FI" dirty="0" smtClean="0"/>
              <a:t>Jättäkää </a:t>
            </a:r>
            <a:r>
              <a:rPr lang="fi-FI" dirty="0"/>
              <a:t>tilaa lasten omille </a:t>
            </a:r>
            <a:r>
              <a:rPr lang="fi-FI" dirty="0" smtClean="0"/>
              <a:t>ajatuksille</a:t>
            </a:r>
          </a:p>
          <a:p>
            <a:r>
              <a:rPr lang="fi-FI" dirty="0" smtClean="0"/>
              <a:t>Sisustakaa </a:t>
            </a:r>
            <a:r>
              <a:rPr lang="fi-FI" dirty="0"/>
              <a:t>ja muokatkaa ympäristöä yhdessä lasten </a:t>
            </a:r>
            <a:r>
              <a:rPr lang="fi-FI" dirty="0" smtClean="0"/>
              <a:t>kanssa</a:t>
            </a:r>
          </a:p>
          <a:p>
            <a:r>
              <a:rPr lang="fi-FI" dirty="0" smtClean="0"/>
              <a:t>Jättäkää </a:t>
            </a:r>
            <a:r>
              <a:rPr lang="fi-FI" dirty="0"/>
              <a:t>lapsille tekemistä, sillä lapset liikkuvat usein aktiivisemmin silloin, kun ympäristö ei ole vielä täysin valmis</a:t>
            </a:r>
            <a:r>
              <a:rPr lang="fi-FI" dirty="0" smtClean="0"/>
              <a:t>.</a:t>
            </a:r>
          </a:p>
          <a:p>
            <a:r>
              <a:rPr lang="fi-FI" dirty="0" smtClean="0"/>
              <a:t> Kiittäkää </a:t>
            </a:r>
            <a:r>
              <a:rPr lang="fi-FI" dirty="0"/>
              <a:t>lasta hänen mielipiteistään ja aktiivisesta halustaan vaikuttaa.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Tekemällä taitoja – monipuolisuus </a:t>
            </a:r>
            <a:r>
              <a:rPr lang="fi-FI" dirty="0" smtClean="0"/>
              <a:t>kunniaan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Alle kouluikäiset lapset osaavat yleensä juosta, laukata, hypätä kahdella jalalla, hypellä yhdellä jalalla ja </a:t>
            </a:r>
            <a:r>
              <a:rPr lang="fi-FI" dirty="0" smtClean="0"/>
              <a:t>loikata</a:t>
            </a:r>
          </a:p>
          <a:p>
            <a:r>
              <a:rPr lang="fi-FI" dirty="0" smtClean="0"/>
              <a:t>Liikkumistaidoista </a:t>
            </a:r>
            <a:r>
              <a:rPr lang="fi-FI" dirty="0"/>
              <a:t>helpoin on juokseminen, jonka hallitsee hyvin kolmannes kolmevuotiaista ja noin puolet kuusivuotiaista </a:t>
            </a:r>
            <a:r>
              <a:rPr lang="fi-FI" dirty="0" smtClean="0"/>
              <a:t>lapsista.</a:t>
            </a:r>
          </a:p>
          <a:p>
            <a:r>
              <a:rPr lang="fi-FI" dirty="0" smtClean="0"/>
              <a:t>Lasten </a:t>
            </a:r>
            <a:r>
              <a:rPr lang="fi-FI" dirty="0"/>
              <a:t>tasapainossa on suuria yksilöllisiä eroja, ja tytöillä on keskimäärin parempi tasapaino kuin </a:t>
            </a:r>
            <a:r>
              <a:rPr lang="fi-FI" dirty="0" smtClean="0"/>
              <a:t>pojilla</a:t>
            </a:r>
          </a:p>
          <a:p>
            <a:r>
              <a:rPr lang="fi-FI" dirty="0" smtClean="0"/>
              <a:t>Pallon </a:t>
            </a:r>
            <a:r>
              <a:rPr lang="fi-FI" dirty="0"/>
              <a:t>käsittely on vaikeaa lähes kaikille </a:t>
            </a:r>
            <a:r>
              <a:rPr lang="fi-FI" dirty="0" smtClean="0"/>
              <a:t>lapsille</a:t>
            </a:r>
          </a:p>
          <a:p>
            <a:r>
              <a:rPr lang="fi-FI" dirty="0" smtClean="0"/>
              <a:t>Lapset </a:t>
            </a:r>
            <a:r>
              <a:rPr lang="fi-FI" dirty="0"/>
              <a:t>tarvitsevat harjoitusta erityisesti heittämiseen, kiinniottamiseen, pomputtamiseen, potkaisemiseen ja pallon lyömiseen </a:t>
            </a:r>
            <a:r>
              <a:rPr lang="fi-FI" dirty="0" smtClean="0"/>
              <a:t>mailalla</a:t>
            </a:r>
          </a:p>
          <a:p>
            <a:r>
              <a:rPr lang="fi-FI" dirty="0" smtClean="0"/>
              <a:t>Pallon </a:t>
            </a:r>
            <a:r>
              <a:rPr lang="fi-FI" dirty="0"/>
              <a:t>käsittelyssä pojat ovat keskimäärin tyttöjä </a:t>
            </a:r>
            <a:r>
              <a:rPr lang="fi-FI" dirty="0" smtClean="0"/>
              <a:t>parempia</a:t>
            </a:r>
          </a:p>
          <a:p>
            <a:r>
              <a:rPr lang="fi-FI" dirty="0" smtClean="0"/>
              <a:t>Lapsille</a:t>
            </a:r>
            <a:r>
              <a:rPr lang="fi-FI" dirty="0"/>
              <a:t>, joille käsien motoriikka ja edellä mainitut karkeamotoriset käsittelytaidot tuottavat suuria vaikeuksia, ei ole päässyt kehittymään käsin kirjoittamisen ja siistin käsialan </a:t>
            </a:r>
            <a:r>
              <a:rPr lang="fi-FI" dirty="0" smtClean="0"/>
              <a:t>edellytyksiä</a:t>
            </a:r>
          </a:p>
          <a:p>
            <a:r>
              <a:rPr lang="fi-FI" dirty="0" smtClean="0"/>
              <a:t>Kansainväliset </a:t>
            </a:r>
            <a:r>
              <a:rPr lang="fi-FI" dirty="0"/>
              <a:t>tutkimustulokset antavat viitteitä siitä, että motorisesti heikkojen lasten osuus on kasvanut viimeisen 30 vuoden aikana.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Liikuntaa ohjaavat suositukset ja asiakirjat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Suomessa sattuu vuosittain noin 350 000 liikuntatapaturmaa, joista suurin osa lapsille ja </a:t>
            </a:r>
            <a:r>
              <a:rPr lang="fi-FI" dirty="0" smtClean="0"/>
              <a:t>nuorille</a:t>
            </a:r>
          </a:p>
          <a:p>
            <a:r>
              <a:rPr lang="fi-FI" dirty="0" smtClean="0"/>
              <a:t>Yksi </a:t>
            </a:r>
            <a:r>
              <a:rPr lang="fi-FI" dirty="0"/>
              <a:t>syy tapaturmille on lasten alhainen fyysisen aktiivisuuden määrä ja siitä johtuvat heikot motoriset </a:t>
            </a:r>
            <a:r>
              <a:rPr lang="fi-FI" dirty="0" smtClean="0"/>
              <a:t>taidot</a:t>
            </a:r>
            <a:endParaRPr lang="fi-FI" dirty="0"/>
          </a:p>
          <a:p>
            <a:r>
              <a:rPr lang="fi-FI" dirty="0"/>
              <a:t>Hyvät motoriset taidot tukevat </a:t>
            </a:r>
            <a:r>
              <a:rPr lang="fi-FI" dirty="0" smtClean="0"/>
              <a:t>lapsen </a:t>
            </a:r>
            <a:r>
              <a:rPr lang="fi-FI" dirty="0"/>
              <a:t>fyysistä, psyykkistä ja sosiaalista hyvinvointia.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Pohdi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i-FI" dirty="0"/>
              <a:t>Miten tavoitteisiin päästään?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tavoitteisiin päästään?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i-FI" dirty="0"/>
              <a:t>Vanhemmat ja lasten </a:t>
            </a:r>
            <a:r>
              <a:rPr lang="fi-FI" dirty="0" smtClean="0"/>
              <a:t>huoltajat:</a:t>
            </a:r>
          </a:p>
          <a:p>
            <a:r>
              <a:rPr lang="fi-FI" dirty="0" smtClean="0"/>
              <a:t>Antamalla </a:t>
            </a:r>
            <a:r>
              <a:rPr lang="fi-FI" dirty="0"/>
              <a:t>lasten kokeilla ja haastaa itseään sekä testata taitojaan kaikkina </a:t>
            </a:r>
            <a:r>
              <a:rPr lang="fi-FI" dirty="0" smtClean="0"/>
              <a:t>vuodenaikoina</a:t>
            </a:r>
          </a:p>
          <a:p>
            <a:r>
              <a:rPr lang="fi-FI" dirty="0" smtClean="0"/>
              <a:t>Kävele</a:t>
            </a:r>
            <a:r>
              <a:rPr lang="fi-FI" dirty="0"/>
              <a:t>, juokse, hyppää, heitä ja ota </a:t>
            </a:r>
            <a:r>
              <a:rPr lang="fi-FI" dirty="0" smtClean="0"/>
              <a:t>kiinni</a:t>
            </a:r>
          </a:p>
          <a:p>
            <a:r>
              <a:rPr lang="fi-FI" dirty="0" smtClean="0"/>
              <a:t>Kiipeä</a:t>
            </a:r>
            <a:r>
              <a:rPr lang="fi-FI" dirty="0"/>
              <a:t>, pyöräile, hiihdä ja </a:t>
            </a:r>
            <a:r>
              <a:rPr lang="fi-FI" dirty="0" smtClean="0"/>
              <a:t>luistele</a:t>
            </a:r>
          </a:p>
          <a:p>
            <a:r>
              <a:rPr lang="fi-FI" dirty="0" smtClean="0"/>
              <a:t>Ui</a:t>
            </a:r>
            <a:r>
              <a:rPr lang="fi-FI" dirty="0"/>
              <a:t>, pelaa, tanssi ja hassuttele – yhdessä lapsesi </a:t>
            </a:r>
            <a:r>
              <a:rPr lang="fi-FI" dirty="0" smtClean="0"/>
              <a:t>kanssa</a:t>
            </a:r>
          </a:p>
          <a:p>
            <a:r>
              <a:rPr lang="fi-FI" dirty="0" smtClean="0"/>
              <a:t> </a:t>
            </a:r>
            <a:r>
              <a:rPr lang="fi-FI" dirty="0"/>
              <a:t>Muistamalla, että lapsi oppii kokeilemalla: pienet kolhut, naarmut ja mustelmat eivät ole </a:t>
            </a:r>
            <a:r>
              <a:rPr lang="fi-FI" dirty="0" smtClean="0"/>
              <a:t>vaarallisia</a:t>
            </a:r>
          </a:p>
          <a:p>
            <a:r>
              <a:rPr lang="fi-FI" dirty="0" smtClean="0"/>
              <a:t>Ne </a:t>
            </a:r>
            <a:r>
              <a:rPr lang="fi-FI" dirty="0"/>
              <a:t>auttavat omien taitojen tunnistamisessa ja pienten vastoinkäymisten </a:t>
            </a:r>
            <a:r>
              <a:rPr lang="fi-FI" dirty="0" smtClean="0"/>
              <a:t>sietämisessä.</a:t>
            </a:r>
          </a:p>
          <a:p>
            <a:r>
              <a:rPr lang="fi-FI" dirty="0"/>
              <a:t>J</a:t>
            </a:r>
            <a:r>
              <a:rPr lang="fi-FI" dirty="0" smtClean="0"/>
              <a:t>os </a:t>
            </a:r>
            <a:r>
              <a:rPr lang="fi-FI" dirty="0"/>
              <a:t>huomaatte lapsellanne vaikeuksia uusien motoristen taitojen oppimisessa, ottakaa asia puheeksi neuvolassa ja varhaiskasvatuksen henkilökunnan kanssa.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i-FI" dirty="0"/>
              <a:t>Varhaiskasvatushenkilöstö: </a:t>
            </a:r>
          </a:p>
          <a:p>
            <a:r>
              <a:rPr lang="fi-FI" dirty="0" smtClean="0"/>
              <a:t>Rohkaiskaa </a:t>
            </a:r>
            <a:r>
              <a:rPr lang="fi-FI" dirty="0"/>
              <a:t>kokeilemaan, innostakaa ihmettelemään ja tukekaa </a:t>
            </a:r>
            <a:r>
              <a:rPr lang="fi-FI" dirty="0" smtClean="0"/>
              <a:t>tarvittaessa</a:t>
            </a:r>
          </a:p>
          <a:p>
            <a:r>
              <a:rPr lang="fi-FI" dirty="0" smtClean="0"/>
              <a:t>Opettakaa </a:t>
            </a:r>
            <a:r>
              <a:rPr lang="fi-FI" dirty="0"/>
              <a:t>uusia ikä- ja kehitystasoa tukevia taitoja, leikkejä ja pelejä, sisällä ja ulkona, kaikkina </a:t>
            </a:r>
            <a:r>
              <a:rPr lang="fi-FI" dirty="0" smtClean="0"/>
              <a:t>vuodenaikoina</a:t>
            </a:r>
          </a:p>
          <a:p>
            <a:r>
              <a:rPr lang="fi-FI" dirty="0" smtClean="0"/>
              <a:t>Iloitkaa </a:t>
            </a:r>
            <a:r>
              <a:rPr lang="fi-FI" dirty="0"/>
              <a:t>onnistumisista yhdessä lapsen </a:t>
            </a:r>
            <a:r>
              <a:rPr lang="fi-FI" dirty="0" smtClean="0"/>
              <a:t>kanssa</a:t>
            </a:r>
          </a:p>
          <a:p>
            <a:r>
              <a:rPr lang="fi-FI" dirty="0" smtClean="0"/>
              <a:t>Tarkkailkaa </a:t>
            </a:r>
            <a:r>
              <a:rPr lang="fi-FI" dirty="0"/>
              <a:t>omia sanavalintojanne: varmistakaa, että ne innostavat liikkumaan ja tukevat </a:t>
            </a:r>
            <a:r>
              <a:rPr lang="fi-FI" dirty="0" smtClean="0"/>
              <a:t>oppimista.</a:t>
            </a:r>
          </a:p>
          <a:p>
            <a:r>
              <a:rPr lang="fi-FI" dirty="0" smtClean="0"/>
              <a:t>Luokaa </a:t>
            </a:r>
            <a:r>
              <a:rPr lang="fi-FI" dirty="0"/>
              <a:t>lapsille tilanteita, joissa he voivat innostaa toisiaan ja oppia toisiltaan. </a:t>
            </a:r>
          </a:p>
          <a:p>
            <a:r>
              <a:rPr lang="fi-FI" dirty="0" smtClean="0"/>
              <a:t>Jos </a:t>
            </a:r>
            <a:r>
              <a:rPr lang="fi-FI" dirty="0"/>
              <a:t>havaitsette lapsella motorisen oppimisen vaikeuksia, ottakaa asia puheeksi lasten vanhempien kanssa.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Ympäristö haastaa ja hauskuuttaa – ulkona unelmat todeksi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Suurin osa lapsista asuu nykyään kaupungeissa tai </a:t>
            </a:r>
            <a:r>
              <a:rPr lang="fi-FI" dirty="0" smtClean="0"/>
              <a:t>esikaupunkialueilla</a:t>
            </a:r>
          </a:p>
          <a:p>
            <a:r>
              <a:rPr lang="fi-FI" dirty="0" smtClean="0"/>
              <a:t>Kaupunkimaisissa </a:t>
            </a:r>
            <a:r>
              <a:rPr lang="fi-FI" dirty="0"/>
              <a:t>ympäristöissä lapsilla on riski kadottaa kosketus luontoon, jos he viettävät suurimman osan päivästään </a:t>
            </a:r>
            <a:r>
              <a:rPr lang="fi-FI" dirty="0" smtClean="0"/>
              <a:t>sisällä</a:t>
            </a:r>
          </a:p>
          <a:p>
            <a:r>
              <a:rPr lang="fi-FI" dirty="0" smtClean="0"/>
              <a:t>Toisaalta </a:t>
            </a:r>
            <a:r>
              <a:rPr lang="fi-FI" dirty="0"/>
              <a:t>uusimmat tutkimustulokset ovat osoittaneet, että kaupungissa asuvat lapset harrastavat esimerkiksi liikuntaa muita lapsia </a:t>
            </a:r>
            <a:r>
              <a:rPr lang="fi-FI" dirty="0" smtClean="0"/>
              <a:t>enemmän</a:t>
            </a:r>
          </a:p>
          <a:p>
            <a:r>
              <a:rPr lang="fi-FI" dirty="0" smtClean="0"/>
              <a:t>Kaupungeissa </a:t>
            </a:r>
            <a:r>
              <a:rPr lang="fi-FI" dirty="0"/>
              <a:t>on enemmän ja monipuolisempia harrastusmahdollisuuksia kuin </a:t>
            </a:r>
            <a:r>
              <a:rPr lang="fi-FI" dirty="0" smtClean="0"/>
              <a:t>haja-asutusalueilla</a:t>
            </a:r>
          </a:p>
          <a:p>
            <a:r>
              <a:rPr lang="fi-FI" dirty="0" smtClean="0"/>
              <a:t>Alle </a:t>
            </a:r>
            <a:r>
              <a:rPr lang="fi-FI" dirty="0"/>
              <a:t>kouluikäiset lapset viettävät sisällä keskimäärin suurimman osan päivästään ja istuvat erilaisissa kulkuvälineissä, asuinpaikasta riippuen, jopa yli tunnin </a:t>
            </a:r>
            <a:r>
              <a:rPr lang="fi-FI" dirty="0" smtClean="0"/>
              <a:t>päivässä</a:t>
            </a:r>
          </a:p>
          <a:p>
            <a:r>
              <a:rPr lang="fi-FI" dirty="0" smtClean="0"/>
              <a:t>Suurin </a:t>
            </a:r>
            <a:r>
              <a:rPr lang="fi-FI" dirty="0"/>
              <a:t>osa lapsista kertoo mieluisimmaksi leikkipaikakseen metsäiset alueet.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Ympäristön tulee myös houkuttaa lasta </a:t>
            </a:r>
            <a:r>
              <a:rPr lang="fi-FI" dirty="0" smtClean="0"/>
              <a:t>leikkimään.</a:t>
            </a:r>
          </a:p>
          <a:p>
            <a:r>
              <a:rPr lang="fi-FI" dirty="0" smtClean="0"/>
              <a:t>Liiallinen </a:t>
            </a:r>
            <a:r>
              <a:rPr lang="fi-FI" dirty="0"/>
              <a:t>turvallisuuden tavoittelu ei saa estää lasta leikkimästä ja kokeilemasta omia fyysisiä </a:t>
            </a:r>
            <a:r>
              <a:rPr lang="fi-FI" dirty="0" smtClean="0"/>
              <a:t>rajojaan</a:t>
            </a:r>
          </a:p>
          <a:p>
            <a:r>
              <a:rPr lang="fi-FI" dirty="0" smtClean="0"/>
              <a:t>Autossa </a:t>
            </a:r>
            <a:r>
              <a:rPr lang="fi-FI" dirty="0"/>
              <a:t>tai muissa </a:t>
            </a:r>
            <a:r>
              <a:rPr lang="fi-FI" dirty="0" smtClean="0"/>
              <a:t>kulkuvälineissä </a:t>
            </a:r>
            <a:r>
              <a:rPr lang="fi-FI" dirty="0"/>
              <a:t>istuminen ovat vain harvoin lapsen valinta, jos hänelle annetaan myös muunlaisia </a:t>
            </a:r>
            <a:r>
              <a:rPr lang="fi-FI" dirty="0" smtClean="0"/>
              <a:t>vaihtoehtoja</a:t>
            </a:r>
          </a:p>
          <a:p>
            <a:r>
              <a:rPr lang="fi-FI" dirty="0" smtClean="0"/>
              <a:t>Aikuiset ratkaisevat</a:t>
            </a:r>
            <a:r>
              <a:rPr lang="fi-FI" dirty="0"/>
              <a:t>, saako lapsi tilaisuuden etsiä, kokeilla ja käyttää oivaltamansa mahdollisuudet ja tilaisuudet etsiä, kokeilla ja keksiä erilaisia tapoja liikkua, hallita kehoaan sekä ilmaista </a:t>
            </a:r>
            <a:r>
              <a:rPr lang="fi-FI" dirty="0" smtClean="0"/>
              <a:t>itseään</a:t>
            </a:r>
          </a:p>
          <a:p>
            <a:r>
              <a:rPr lang="fi-FI" dirty="0" smtClean="0"/>
              <a:t>Lapsesta </a:t>
            </a:r>
            <a:r>
              <a:rPr lang="fi-FI" dirty="0"/>
              <a:t>on hauskaa muokata ympäristöä fyysisesti aktiivisiin leikkeihinsä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Pohdi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i-FI" dirty="0"/>
              <a:t>Miten tavoitteisiin päästään?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tavoitteisiin päästään?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i-FI" dirty="0"/>
              <a:t>Vanhemmat ja lasten </a:t>
            </a:r>
            <a:r>
              <a:rPr lang="fi-FI" dirty="0" smtClean="0"/>
              <a:t>huoltajat:</a:t>
            </a:r>
          </a:p>
          <a:p>
            <a:r>
              <a:rPr lang="fi-FI" dirty="0" smtClean="0"/>
              <a:t>Antamalla </a:t>
            </a:r>
            <a:r>
              <a:rPr lang="fi-FI" dirty="0"/>
              <a:t>lapsen keksiä omat tapansa käyttää tilaa </a:t>
            </a:r>
            <a:r>
              <a:rPr lang="fi-FI" dirty="0" smtClean="0"/>
              <a:t>liikkumiseen</a:t>
            </a:r>
          </a:p>
          <a:p>
            <a:r>
              <a:rPr lang="fi-FI" dirty="0" smtClean="0"/>
              <a:t>Sallikaa </a:t>
            </a:r>
            <a:r>
              <a:rPr lang="fi-FI" dirty="0"/>
              <a:t>hänen haastaa omat taitonsa ja kokeilla omia rajojaan, myös </a:t>
            </a:r>
            <a:r>
              <a:rPr lang="fi-FI" dirty="0" smtClean="0"/>
              <a:t>sisällä</a:t>
            </a:r>
          </a:p>
          <a:p>
            <a:r>
              <a:rPr lang="fi-FI" dirty="0" smtClean="0"/>
              <a:t>Ulkoilu </a:t>
            </a:r>
            <a:r>
              <a:rPr lang="fi-FI" dirty="0"/>
              <a:t>kuuluu jokaisen lapsen jokaiseen </a:t>
            </a:r>
            <a:r>
              <a:rPr lang="fi-FI" dirty="0" smtClean="0"/>
              <a:t>päivään.</a:t>
            </a:r>
          </a:p>
          <a:p>
            <a:r>
              <a:rPr lang="fi-FI" dirty="0" smtClean="0"/>
              <a:t>Tutustuttakaa </a:t>
            </a:r>
            <a:r>
              <a:rPr lang="fi-FI" dirty="0"/>
              <a:t>lapsi metsään, kallioihin, niittyihin, luonnonvesiin ja </a:t>
            </a:r>
            <a:r>
              <a:rPr lang="fi-FI" dirty="0" smtClean="0"/>
              <a:t>puistoihin</a:t>
            </a:r>
          </a:p>
          <a:p>
            <a:r>
              <a:rPr lang="fi-FI" dirty="0" smtClean="0"/>
              <a:t>Retkeilkää </a:t>
            </a:r>
            <a:r>
              <a:rPr lang="fi-FI" dirty="0"/>
              <a:t>kaupunkiluonnossa tai luontopoluilla ja seuratkaa vuodenaikojen vaihtelua.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i-FI" dirty="0"/>
              <a:t>Varhaiskasvatushenkilöstö: </a:t>
            </a:r>
          </a:p>
          <a:p>
            <a:r>
              <a:rPr lang="fi-FI" dirty="0" smtClean="0"/>
              <a:t>Varmistakaa </a:t>
            </a:r>
            <a:r>
              <a:rPr lang="fi-FI" dirty="0"/>
              <a:t>tasa-arvon toteutuminen niin, että kaikki lapset saavat kokeilla erilaisia </a:t>
            </a:r>
            <a:r>
              <a:rPr lang="fi-FI" dirty="0" smtClean="0"/>
              <a:t>liikkumistapoja</a:t>
            </a:r>
          </a:p>
          <a:p>
            <a:r>
              <a:rPr lang="fi-FI" dirty="0" smtClean="0"/>
              <a:t>Antakaa </a:t>
            </a:r>
            <a:r>
              <a:rPr lang="fi-FI" dirty="0"/>
              <a:t>lasten uteliaisuuden ja innostuksen pysyä </a:t>
            </a:r>
            <a:r>
              <a:rPr lang="fi-FI" dirty="0" smtClean="0"/>
              <a:t>elossa</a:t>
            </a:r>
          </a:p>
          <a:p>
            <a:r>
              <a:rPr lang="fi-FI" dirty="0" smtClean="0"/>
              <a:t>Kun </a:t>
            </a:r>
            <a:r>
              <a:rPr lang="fi-FI" dirty="0"/>
              <a:t>seuraatte vuodenaikojen vaihtumista, innostukaa yhdessä liikkumisesta ja nähkää ympäristön kauneus lapsen silmin: isona </a:t>
            </a:r>
            <a:r>
              <a:rPr lang="fi-FI" dirty="0" smtClean="0"/>
              <a:t>mahdollisuutena</a:t>
            </a:r>
          </a:p>
          <a:p>
            <a:r>
              <a:rPr lang="fi-FI" dirty="0" smtClean="0"/>
              <a:t>Tarjotkaa </a:t>
            </a:r>
            <a:r>
              <a:rPr lang="fi-FI" dirty="0"/>
              <a:t>lapsen kaikille aisteille aistimuksia ja </a:t>
            </a:r>
            <a:r>
              <a:rPr lang="fi-FI" dirty="0" smtClean="0"/>
              <a:t>kokemuksia</a:t>
            </a:r>
          </a:p>
          <a:p>
            <a:r>
              <a:rPr lang="fi-FI" dirty="0" smtClean="0"/>
              <a:t>Ottakaa </a:t>
            </a:r>
            <a:r>
              <a:rPr lang="fi-FI" dirty="0"/>
              <a:t>selvää paikkakunnan ulkoilumahdollisuuksista ja kertokaa niistä myös </a:t>
            </a:r>
            <a:r>
              <a:rPr lang="fi-FI" dirty="0" smtClean="0"/>
              <a:t>vanhemmille</a:t>
            </a:r>
          </a:p>
          <a:p>
            <a:r>
              <a:rPr lang="fi-FI" dirty="0" smtClean="0"/>
              <a:t>Hyödyntäkää </a:t>
            </a:r>
            <a:r>
              <a:rPr lang="fi-FI" dirty="0"/>
              <a:t>luontoa ja myös rakennettua lähiympäristöä oppimisen </a:t>
            </a:r>
            <a:r>
              <a:rPr lang="fi-FI" dirty="0" smtClean="0"/>
              <a:t>paikkana</a:t>
            </a:r>
          </a:p>
          <a:p>
            <a:r>
              <a:rPr lang="fi-FI" dirty="0" smtClean="0"/>
              <a:t>Auttakaa </a:t>
            </a:r>
            <a:r>
              <a:rPr lang="fi-FI" dirty="0"/>
              <a:t>liikkumiseen erityistä tukea tarvitsevaa lasta saamaan kaipaamaansa tukea, jotta hänellä on mahdollisuus osallistua toimintaan.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Välineet ja lelut – innosta </a:t>
            </a:r>
            <a:r>
              <a:rPr lang="fi-FI" dirty="0" smtClean="0"/>
              <a:t>kokeilemaan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Lasten liikkuminen ei ole välineistä kiinni, mutta niiden on osoitettu vaikuttavan lasten fyysisen aktiivisuuden </a:t>
            </a:r>
            <a:r>
              <a:rPr lang="fi-FI" dirty="0" smtClean="0"/>
              <a:t>määrään</a:t>
            </a:r>
          </a:p>
          <a:p>
            <a:r>
              <a:rPr lang="fi-FI" dirty="0" smtClean="0"/>
              <a:t>Parhaimmillaan </a:t>
            </a:r>
            <a:r>
              <a:rPr lang="fi-FI" dirty="0"/>
              <a:t>erilaiset välineet ja lelut voivat innostaa liikkumaan </a:t>
            </a:r>
            <a:r>
              <a:rPr lang="fi-FI" dirty="0" smtClean="0"/>
              <a:t>monipuolisesti</a:t>
            </a:r>
          </a:p>
          <a:p>
            <a:r>
              <a:rPr lang="fi-FI" dirty="0" smtClean="0"/>
              <a:t>Lasten </a:t>
            </a:r>
            <a:r>
              <a:rPr lang="fi-FI" dirty="0"/>
              <a:t>erilaiset taustat, kuten vanhempien sosioekonominen tausta, voivat vaikuttaa siihen, minkälaisia leluja ja välineitä lapsella on käytössään: kaikilla ei välttämättä ole mahdollisuuksia fyysiseen aktiivisuuteen kannustavien välineiden </a:t>
            </a:r>
            <a:r>
              <a:rPr lang="fi-FI" dirty="0" smtClean="0"/>
              <a:t>hankkimiseen</a:t>
            </a:r>
          </a:p>
          <a:p>
            <a:r>
              <a:rPr lang="fi-FI" dirty="0" smtClean="0"/>
              <a:t>Tutkimukset </a:t>
            </a:r>
            <a:r>
              <a:rPr lang="fi-FI" dirty="0"/>
              <a:t>ovat osoittaneet, ehkä hieman yllättäen, että alemman toimeentulon perheissä lasten käytössä on enemmän viihde-elektroniikkaa kuin muilla </a:t>
            </a:r>
            <a:r>
              <a:rPr lang="fi-FI" dirty="0" smtClean="0"/>
              <a:t>lapsilla</a:t>
            </a:r>
          </a:p>
          <a:p>
            <a:r>
              <a:rPr lang="fi-FI" dirty="0" smtClean="0"/>
              <a:t>Aikuisten </a:t>
            </a:r>
            <a:r>
              <a:rPr lang="fi-FI" dirty="0"/>
              <a:t>on tärkeää tiedostaa riski siihen, että elektroniikka voi houkuttaa lapsen pysymään sisällä ja uppoutumaan pitkiksi ajoiksi fyysisesti passiiviseen toimintaan, kuten pelaamaan tietokoneella ja pelikonsoleilla tai katsomaan </a:t>
            </a:r>
            <a:r>
              <a:rPr lang="fi-FI" dirty="0" smtClean="0"/>
              <a:t>televisiota</a:t>
            </a:r>
          </a:p>
          <a:p>
            <a:r>
              <a:rPr lang="fi-FI" dirty="0" smtClean="0"/>
              <a:t>Digitaalinen </a:t>
            </a:r>
            <a:r>
              <a:rPr lang="fi-FI" dirty="0"/>
              <a:t>tekniikka voi kuitenkin myös innostaa lasta liikkumaan.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Varhaisvuosien fyysisen aktiivisuuden suositukset (OKM 2016)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Lasten fyysisellä aktiivisuudella tarkoitetaan </a:t>
            </a:r>
            <a:r>
              <a:rPr lang="fi-FI" dirty="0"/>
              <a:t>kaikkea lapsen elämään kuuluvaa, kuormittavuudeltaan eritasoista liikuntaa, kuten leikkimistä, touhuamista sisällä ja ulkona, kotiaskareita, ulkoilua ja retkeilyä sekä ohjattuja liikuntatuokioita.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Pohdi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i-FI" dirty="0"/>
              <a:t>Miten tavoitteisiin päästään?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tavoitteisiin päästään?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i-FI" dirty="0"/>
              <a:t>Vanhemmat ja lasten </a:t>
            </a:r>
            <a:r>
              <a:rPr lang="fi-FI" dirty="0" smtClean="0"/>
              <a:t>huoltajat:</a:t>
            </a:r>
          </a:p>
          <a:p>
            <a:r>
              <a:rPr lang="fi-FI" dirty="0" smtClean="0"/>
              <a:t>Kunnollisten </a:t>
            </a:r>
            <a:r>
              <a:rPr lang="fi-FI" dirty="0"/>
              <a:t>liikuntavälineiden ei tarvitse olla kalliita, eikä aina </a:t>
            </a:r>
            <a:r>
              <a:rPr lang="fi-FI" dirty="0" smtClean="0"/>
              <a:t>uusia</a:t>
            </a:r>
          </a:p>
          <a:p>
            <a:r>
              <a:rPr lang="fi-FI" dirty="0" smtClean="0"/>
              <a:t>Kyselemällä </a:t>
            </a:r>
            <a:r>
              <a:rPr lang="fi-FI" dirty="0"/>
              <a:t>tuttavilta, lainaamalla ystäviltä, ostamalla </a:t>
            </a:r>
            <a:r>
              <a:rPr lang="fi-FI" dirty="0" err="1"/>
              <a:t>kirpparilta</a:t>
            </a:r>
            <a:r>
              <a:rPr lang="fi-FI" dirty="0"/>
              <a:t> ja tekemällä vaihtokauppoja voi tehdä </a:t>
            </a:r>
            <a:r>
              <a:rPr lang="fi-FI" dirty="0" smtClean="0"/>
              <a:t>löytöjä</a:t>
            </a:r>
          </a:p>
          <a:p>
            <a:r>
              <a:rPr lang="fi-FI" dirty="0" smtClean="0"/>
              <a:t>Selvittäkää</a:t>
            </a:r>
            <a:r>
              <a:rPr lang="fi-FI" dirty="0"/>
              <a:t>, onko paikkakunnallanne mahdollisuutta kokeilla esimerkiksi hiihtoa tai luistelua </a:t>
            </a:r>
            <a:r>
              <a:rPr lang="fi-FI" dirty="0" smtClean="0"/>
              <a:t>lainavälineillä</a:t>
            </a:r>
          </a:p>
          <a:p>
            <a:r>
              <a:rPr lang="fi-FI" dirty="0" smtClean="0"/>
              <a:t>Hyödyntämällä </a:t>
            </a:r>
            <a:r>
              <a:rPr lang="fi-FI" dirty="0"/>
              <a:t>digitaalisia mahdollisuuksia fyysisen aktiivisuuden edistämisessä: kokeilkaa </a:t>
            </a:r>
            <a:r>
              <a:rPr lang="fi-FI" dirty="0" err="1"/>
              <a:t>geokätköilyä</a:t>
            </a:r>
            <a:r>
              <a:rPr lang="fi-FI" dirty="0"/>
              <a:t>, askelmittareita ja videointia.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fi-FI" dirty="0" smtClean="0"/>
              <a:t>Varhaiskasvatushenkilöstö:</a:t>
            </a:r>
          </a:p>
          <a:p>
            <a:r>
              <a:rPr lang="fi-FI" dirty="0" smtClean="0"/>
              <a:t>Sopikaa </a:t>
            </a:r>
            <a:r>
              <a:rPr lang="fi-FI" dirty="0"/>
              <a:t>omaan yksikköön välinevastaava, joka huolehtii mm. välineiden hankkimisesta, uusimisesta ja </a:t>
            </a:r>
            <a:r>
              <a:rPr lang="fi-FI" dirty="0" smtClean="0"/>
              <a:t>huollosta</a:t>
            </a:r>
          </a:p>
          <a:p>
            <a:r>
              <a:rPr lang="fi-FI" dirty="0" smtClean="0"/>
              <a:t>Johtajan </a:t>
            </a:r>
            <a:r>
              <a:rPr lang="fi-FI" dirty="0"/>
              <a:t>tulee varata vuosibudjettiin määrärahaa uusien välineiden hankintaa </a:t>
            </a:r>
            <a:r>
              <a:rPr lang="fi-FI" dirty="0" smtClean="0"/>
              <a:t>varten</a:t>
            </a:r>
          </a:p>
          <a:p>
            <a:r>
              <a:rPr lang="fi-FI" dirty="0" smtClean="0"/>
              <a:t>Välineiden </a:t>
            </a:r>
            <a:r>
              <a:rPr lang="fi-FI" dirty="0"/>
              <a:t>on hyvä olla eri painoisia ja </a:t>
            </a:r>
            <a:r>
              <a:rPr lang="fi-FI" dirty="0" smtClean="0"/>
              <a:t>erikokoisia</a:t>
            </a:r>
          </a:p>
          <a:p>
            <a:r>
              <a:rPr lang="fi-FI" dirty="0" smtClean="0"/>
              <a:t>Huolehtikaa </a:t>
            </a:r>
            <a:r>
              <a:rPr lang="fi-FI" dirty="0"/>
              <a:t>siitä, että osa hankintoihin varatuista rahoista todella käytetään </a:t>
            </a:r>
            <a:r>
              <a:rPr lang="fi-FI" dirty="0" smtClean="0"/>
              <a:t>liikuntavälineisiin</a:t>
            </a:r>
          </a:p>
          <a:p>
            <a:r>
              <a:rPr lang="fi-FI" dirty="0" smtClean="0"/>
              <a:t>Kierrättäkää </a:t>
            </a:r>
            <a:r>
              <a:rPr lang="fi-FI" dirty="0"/>
              <a:t>isompia ja kalliimpia välineitä yksiköstä toiseen. </a:t>
            </a:r>
          </a:p>
          <a:p>
            <a:r>
              <a:rPr lang="fi-FI" dirty="0" smtClean="0"/>
              <a:t>Liikuntavälineiden </a:t>
            </a:r>
            <a:r>
              <a:rPr lang="fi-FI" dirty="0"/>
              <a:t>tulee olla, lelujen tapaan, lasten </a:t>
            </a:r>
            <a:r>
              <a:rPr lang="fi-FI" dirty="0" smtClean="0"/>
              <a:t>saatavilla</a:t>
            </a:r>
          </a:p>
          <a:p>
            <a:r>
              <a:rPr lang="fi-FI" dirty="0" smtClean="0"/>
              <a:t>Liikuntavälineet </a:t>
            </a:r>
            <a:r>
              <a:rPr lang="fi-FI" dirty="0"/>
              <a:t>kuluvat käytössä, ja niin kuuluukin </a:t>
            </a:r>
            <a:r>
              <a:rPr lang="fi-FI" dirty="0" smtClean="0"/>
              <a:t>tapahtua</a:t>
            </a:r>
          </a:p>
          <a:p>
            <a:r>
              <a:rPr lang="fi-FI" dirty="0" smtClean="0"/>
              <a:t>Huomioikaa</a:t>
            </a:r>
            <a:r>
              <a:rPr lang="fi-FI" dirty="0"/>
              <a:t>, että liikkumiseen innostavien välineiden ei aina tarvitse tehdä lapsen elämää </a:t>
            </a:r>
            <a:r>
              <a:rPr lang="fi-FI" dirty="0" smtClean="0"/>
              <a:t>helpoksi</a:t>
            </a:r>
          </a:p>
          <a:p>
            <a:r>
              <a:rPr lang="fi-FI" dirty="0" smtClean="0"/>
              <a:t>Jotkut </a:t>
            </a:r>
            <a:r>
              <a:rPr lang="fi-FI" dirty="0"/>
              <a:t>välineet voivat olla vaikkapa niin raskaita ja suuria, että niiden käyttämiseen tarvitaan ponnistelua ja monen lapsen </a:t>
            </a:r>
            <a:r>
              <a:rPr lang="fi-FI" dirty="0" smtClean="0"/>
              <a:t>yhteistyötä.</a:t>
            </a:r>
          </a:p>
          <a:p>
            <a:r>
              <a:rPr lang="fi-FI" dirty="0" smtClean="0"/>
              <a:t>Varmistakaa</a:t>
            </a:r>
            <a:r>
              <a:rPr lang="fi-FI" dirty="0"/>
              <a:t>, että liikkumisessa tukea tarvitsevien apuvälineet ovat saatavilla ja käytettävissä silloin, kun niitä tarvitaan.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Ohjattu liikunta – onnistumisen </a:t>
            </a:r>
            <a:r>
              <a:rPr lang="fi-FI" dirty="0" smtClean="0"/>
              <a:t>elämyksiä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30026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>
          <a:xfrm>
            <a:off x="827584" y="1484784"/>
            <a:ext cx="7772400" cy="4680520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Varhaiskasvatuksen liikuntakasvatuksen tulee olla lapsilähtöistä, monipuolista ja tavoitteellista</a:t>
            </a:r>
          </a:p>
          <a:p>
            <a:pPr lvl="0">
              <a:buNone/>
            </a:pPr>
            <a:endParaRPr lang="fi-FI" dirty="0" smtClean="0"/>
          </a:p>
          <a:p>
            <a:pPr lvl="0"/>
            <a:r>
              <a:rPr lang="fi-FI" dirty="0" smtClean="0"/>
              <a:t>ei tarvitse olla suunniteltua/ohjattua liikuntaa joka päivä </a:t>
            </a:r>
            <a:r>
              <a:rPr lang="fi-FI" dirty="0" smtClean="0">
                <a:sym typeface="Wingdings" pitchFamily="2" charset="2"/>
              </a:rPr>
              <a:t></a:t>
            </a:r>
            <a:r>
              <a:rPr lang="fi-FI" dirty="0" smtClean="0"/>
              <a:t> liikuntatuokioiden sisällöt olisi hyvä saada osaksi lasten päivittäistä toimintaa</a:t>
            </a:r>
          </a:p>
          <a:p>
            <a:pPr lvl="0">
              <a:buNone/>
            </a:pPr>
            <a:endParaRPr lang="fi-FI" dirty="0" smtClean="0"/>
          </a:p>
          <a:p>
            <a:pPr lvl="0"/>
            <a:r>
              <a:rPr lang="fi-FI" dirty="0" smtClean="0"/>
              <a:t>auta lapsia alkuun, anna välineet jne. (vrt. leikin ohjaaminen)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fi-FI" sz="3200" dirty="0" smtClean="0"/>
              <a:t>Tärkeitä asioita pohdittavaksi toimintakauden alussa: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539552" y="1916832"/>
            <a:ext cx="8229600" cy="4392488"/>
          </a:xfrm>
        </p:spPr>
        <p:txBody>
          <a:bodyPr>
            <a:normAutofit fontScale="92500" lnSpcReduction="10000"/>
          </a:bodyPr>
          <a:lstStyle/>
          <a:p>
            <a:pPr lvl="1"/>
            <a:endParaRPr lang="fi-FI" dirty="0" smtClean="0"/>
          </a:p>
          <a:p>
            <a:pPr lvl="1"/>
            <a:r>
              <a:rPr lang="fi-FI" dirty="0" smtClean="0"/>
              <a:t>saako </a:t>
            </a:r>
            <a:r>
              <a:rPr lang="fi-FI" dirty="0"/>
              <a:t>lapsi liikkua sisällä vapaasti</a:t>
            </a:r>
            <a:r>
              <a:rPr lang="fi-FI" dirty="0" smtClean="0"/>
              <a:t>?</a:t>
            </a:r>
            <a:endParaRPr lang="fi-FI" sz="2000" dirty="0"/>
          </a:p>
          <a:p>
            <a:pPr lvl="1"/>
            <a:r>
              <a:rPr lang="fi-FI" dirty="0"/>
              <a:t>mitä rajoitteita tarvitaan?</a:t>
            </a:r>
            <a:endParaRPr lang="fi-FI" sz="2000" dirty="0"/>
          </a:p>
          <a:p>
            <a:pPr lvl="1"/>
            <a:r>
              <a:rPr lang="fi-FI" dirty="0"/>
              <a:t>mitkä rajoitteet ovat turhia?</a:t>
            </a:r>
            <a:endParaRPr lang="fi-FI" sz="2000" dirty="0"/>
          </a:p>
          <a:p>
            <a:pPr lvl="1"/>
            <a:r>
              <a:rPr lang="fi-FI" dirty="0"/>
              <a:t>milloin ja mitkä välineet ovat vapaasti lasten käytettävissä?</a:t>
            </a:r>
            <a:endParaRPr lang="fi-FI" sz="2000" dirty="0"/>
          </a:p>
          <a:p>
            <a:pPr lvl="1"/>
            <a:r>
              <a:rPr lang="fi-FI" dirty="0"/>
              <a:t>tarvitaanko uusia välineitä?</a:t>
            </a:r>
            <a:endParaRPr lang="fi-FI" sz="2000" dirty="0"/>
          </a:p>
          <a:p>
            <a:pPr lvl="1"/>
            <a:r>
              <a:rPr lang="fi-FI" dirty="0"/>
              <a:t>milloin ja mitkä pihatelineet ovat vapaasti käytettävissä?</a:t>
            </a:r>
            <a:endParaRPr lang="fi-FI" sz="2000" dirty="0"/>
          </a:p>
          <a:p>
            <a:pPr lvl="1"/>
            <a:r>
              <a:rPr lang="fi-FI" dirty="0"/>
              <a:t>milloin järjestetään ohjattua liikuntaa?</a:t>
            </a:r>
            <a:endParaRPr lang="fi-FI" sz="2000" dirty="0"/>
          </a:p>
          <a:p>
            <a:endParaRPr lang="fi-FI" dirty="0"/>
          </a:p>
        </p:txBody>
      </p:sp>
      <p:pic>
        <p:nvPicPr>
          <p:cNvPr id="5" name="Kuva 4" descr="34dd3aafee43b8e031acec274080eacb_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72200" y="1628800"/>
            <a:ext cx="1190625" cy="1666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lvl="1"/>
            <a:r>
              <a:rPr lang="fi-FI" sz="2000" dirty="0"/>
              <a:t>millaisiin tilanteisiin voitaisiin lisätä toiminnallisia opetusmenetelmiä?</a:t>
            </a:r>
          </a:p>
          <a:p>
            <a:pPr lvl="1"/>
            <a:r>
              <a:rPr lang="fi-FI" sz="2000" dirty="0"/>
              <a:t>milloin ja miten lapselle luodaan liikuntaa houkuttelevia leikkiympäristöjä (esimerkiksi liikuntaratoja, ohjattuja yhteisleikkejä tai pihapelejä)?</a:t>
            </a:r>
          </a:p>
          <a:p>
            <a:pPr lvl="1"/>
            <a:r>
              <a:rPr lang="fi-FI" sz="2000" dirty="0"/>
              <a:t>miten lasten yksilölliset temperamentit ja mahdolliset sukupuolten väliset erot kiinnostuksen kohteissa otetaan toiminnassa huomioon?</a:t>
            </a:r>
          </a:p>
          <a:p>
            <a:pPr lvl="1"/>
            <a:r>
              <a:rPr lang="fi-FI" sz="2000" dirty="0"/>
              <a:t>miten lasten liikunnallisuutta voitaisiin tukea yhdessä vanhempien kanssa (esim. liikunta-aiheinen vanhempainilta, aikuisen esimerkin korostaminen tai perheliikuntaan kannustaminen)</a:t>
            </a:r>
          </a:p>
          <a:p>
            <a:pPr lvl="1"/>
            <a:r>
              <a:rPr lang="fi-FI" sz="2000" dirty="0"/>
              <a:t>millaista yhteistyötä tehdään päiväkodin eri ryhmien, toisten päiväkotien, perhepäivähoidon, koulujen, urheiluseurojen ja paikkakunnan liikuntaviraston kanssa?</a:t>
            </a:r>
          </a:p>
          <a:p>
            <a:endParaRPr lang="fi-FI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POHDI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899592" y="2564904"/>
            <a:ext cx="7772400" cy="2989312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Miten houkuttelet lapsia liikkumaan?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Miksi lapsia kielletään juoksemasta, hyppimästä, heittämästä palloa jne.?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>
                <a:sym typeface="Wingdings" pitchFamily="2" charset="2"/>
              </a:rPr>
              <a:t> Ovatko kaikki kiellot tarpeellisia?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Liikunta varhaiskasvatuksessa – jokaisen lapsen oikeus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Lasten fyysinen aktiivisuus on runsainta ohjattujen, liikuntaa sisältävien sääntöleikkien aikana sekä omaehtoisten ja vapaiden leikkien aikana </a:t>
            </a:r>
          </a:p>
          <a:p>
            <a:r>
              <a:rPr lang="fi-FI" dirty="0" smtClean="0"/>
              <a:t>Opettajajohtoisten ryhmätuokioiden aikana fyysisen aktiivisuuden kuormittavuus on alhainen </a:t>
            </a:r>
            <a:r>
              <a:rPr lang="fi-FI" dirty="0" smtClean="0">
                <a:sym typeface="Wingdings" pitchFamily="2" charset="2"/>
              </a:rPr>
              <a:t> </a:t>
            </a:r>
            <a:r>
              <a:rPr lang="fi-FI" dirty="0" smtClean="0"/>
              <a:t>aikuisilla on taipumus ohjata lapsia toimintatapoihin, joissa ollaan paljon paikoillaan. </a:t>
            </a:r>
            <a:endParaRPr lang="fi-FI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 descr="liikunta varhaiskasvatuksess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0"/>
            <a:ext cx="6722907" cy="659735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87" y="852487"/>
            <a:ext cx="7515225" cy="51530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723122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Koko kylä liikuttaa – kaikki </a:t>
            </a:r>
            <a:r>
              <a:rPr lang="fi-FI" dirty="0" smtClean="0"/>
              <a:t>yhteistyössä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Liikuntapalvelut kuuluvat kunnan lakisääteisiin tehtäviin. </a:t>
            </a:r>
          </a:p>
          <a:p>
            <a:r>
              <a:rPr lang="fi-FI" dirty="0" smtClean="0"/>
              <a:t>Kunnan on varhaiskasvatusta järjestäessään toimittava yhteistyössä mm. opetuksesta, liikunnasta, kulttuurista ja neuvolatoiminnasta vastaavien sekä muiden tarvittavien tahojen kanssa (Varhaiskasvatuslaki 580/2015). </a:t>
            </a:r>
            <a:endParaRPr lang="fi-FI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 descr="CrvhABPWEAEAWn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468560" y="-264191"/>
            <a:ext cx="10297144" cy="7122191"/>
          </a:xfrm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 descr="23-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548680"/>
            <a:ext cx="7336872" cy="5577483"/>
          </a:xfrm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Liikuntakasvatuksen tavoitteet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772400" cy="1686818"/>
          </a:xfrm>
        </p:spPr>
        <p:txBody>
          <a:bodyPr>
            <a:normAutofit fontScale="90000"/>
          </a:bodyPr>
          <a:lstStyle/>
          <a:p>
            <a:pPr lvl="0"/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Varhaisvuosien </a:t>
            </a:r>
            <a:r>
              <a:rPr lang="fi-FI" sz="3600" dirty="0"/>
              <a:t>liikunnan keskeisimpiä tavoitteita ovat: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>
          <a:xfrm>
            <a:off x="827584" y="2204864"/>
            <a:ext cx="7772400" cy="4384848"/>
          </a:xfrm>
        </p:spPr>
        <p:txBody>
          <a:bodyPr/>
          <a:lstStyle/>
          <a:p>
            <a:pPr lvl="1"/>
            <a:r>
              <a:rPr lang="fi-FI" dirty="0"/>
              <a:t>Tukea lasten luontaista liikkumishalua, uteliaisuutta ja liikkumisesta nauttimista.</a:t>
            </a:r>
            <a:endParaRPr lang="fi-FI" sz="2000" dirty="0"/>
          </a:p>
          <a:p>
            <a:pPr lvl="1"/>
            <a:r>
              <a:rPr lang="fi-FI" dirty="0"/>
              <a:t>Mahdollistaa monipuolinen kehitystasoa vastaava liikkuminen.</a:t>
            </a:r>
            <a:endParaRPr lang="fi-FI" sz="2000" dirty="0"/>
          </a:p>
          <a:p>
            <a:pPr lvl="1"/>
            <a:r>
              <a:rPr lang="fi-FI" dirty="0"/>
              <a:t>Harjaannuttaa monipuolisesti lasten motorisia perustaitoja ja niiden yhdistelmiä sekä tutustuttaa lapsia erilaisiin liikkumistapoihin.</a:t>
            </a:r>
            <a:endParaRPr lang="fi-FI" sz="2000" dirty="0"/>
          </a:p>
          <a:p>
            <a:pPr lvl="1"/>
            <a:r>
              <a:rPr lang="fi-FI" dirty="0"/>
              <a:t>Kehittää lasten koordinaatiokykyjä. Erityisesti tasapainon harjaannuttaminen on tärkeää.</a:t>
            </a:r>
            <a:endParaRPr lang="fi-FI" sz="2000" dirty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flipV="1">
            <a:off x="457200" y="188640"/>
            <a:ext cx="8229600" cy="8599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pPr lvl="1"/>
            <a:endParaRPr lang="fi-FI" dirty="0" smtClean="0"/>
          </a:p>
          <a:p>
            <a:pPr lvl="1"/>
            <a:r>
              <a:rPr lang="fi-FI" dirty="0" smtClean="0"/>
              <a:t>Antaa </a:t>
            </a:r>
            <a:r>
              <a:rPr lang="fi-FI" dirty="0"/>
              <a:t>lapsille mahdollisuus tutustua omaan kehoonsa ja oppia hallitsemaan kehoaan.</a:t>
            </a:r>
            <a:endParaRPr lang="fi-FI" sz="2000" dirty="0"/>
          </a:p>
          <a:p>
            <a:pPr lvl="1"/>
            <a:r>
              <a:rPr lang="fi-FI" dirty="0"/>
              <a:t>Rohkaista lapsia luottamaan omiin kykyihinsä, ilmaisemaan itseään liikkumalla sekä kokeilemaan omia rajojaan.</a:t>
            </a:r>
            <a:endParaRPr lang="fi-FI" sz="2000" dirty="0"/>
          </a:p>
          <a:p>
            <a:pPr lvl="1"/>
            <a:r>
              <a:rPr lang="fi-FI" dirty="0"/>
              <a:t>Tarjota onnistumisen elämyksiä ja tukea myönteisen minäkuvan kehittymistä.</a:t>
            </a:r>
            <a:endParaRPr lang="fi-FI" sz="2000" dirty="0"/>
          </a:p>
          <a:p>
            <a:pPr lvl="1"/>
            <a:r>
              <a:rPr lang="fi-FI" dirty="0"/>
              <a:t>Tutustuttaa erilaisiin välineisiin ja telineisiin.</a:t>
            </a:r>
            <a:endParaRPr lang="fi-FI" sz="2000" dirty="0"/>
          </a:p>
          <a:p>
            <a:pPr lvl="1"/>
            <a:r>
              <a:rPr lang="fi-FI" dirty="0"/>
              <a:t>Järjestää liikuntaa erilaisissa ympäristöissä ja luoda mahdollisuuksia ympäristön havainnoimiseen kaikilla aisteilla.</a:t>
            </a:r>
            <a:endParaRPr lang="fi-FI" sz="2000" dirty="0"/>
          </a:p>
          <a:p>
            <a:pPr lvl="1"/>
            <a:r>
              <a:rPr lang="fi-FI" dirty="0"/>
              <a:t>Antaa lapsille mahdollisuuksia kokea fyysistä rasitusta ja levon ja rasituksen vaihtelua.</a:t>
            </a:r>
            <a:endParaRPr lang="fi-FI" sz="2000" dirty="0"/>
          </a:p>
          <a:p>
            <a:pPr lvl="1"/>
            <a:r>
              <a:rPr lang="fi-FI" dirty="0"/>
              <a:t>Tarjota pienille mahdollisuuksia leikkiä toisten lasten kanssa ja oppia yhteisleikin taitoja.</a:t>
            </a:r>
            <a:endParaRPr lang="fi-FI" sz="2000" dirty="0"/>
          </a:p>
          <a:p>
            <a:pPr lvl="1"/>
            <a:r>
              <a:rPr lang="fi-FI" dirty="0"/>
              <a:t>Edistää kielen ja käsitteiden oppimista liikkumisen avulla.</a:t>
            </a:r>
            <a:endParaRPr lang="fi-FI" sz="2000" dirty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Liikuntakasvatuksen tavoitteet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Tuetaan lasten kokonaisvaltaista kehitystä liikunnan avulla</a:t>
            </a:r>
          </a:p>
          <a:p>
            <a:r>
              <a:rPr lang="fi-FI" dirty="0" smtClean="0"/>
              <a:t>Pyritään luomaan lapselle edellytyksiä omaksua liikunnallisesti aktiivinen elämäntapa</a:t>
            </a:r>
          </a:p>
          <a:p>
            <a:r>
              <a:rPr lang="fi-FI" dirty="0" smtClean="0"/>
              <a:t>”kasvattaa liikuntaan liikunnan avulla”</a:t>
            </a:r>
            <a:endParaRPr lang="fi-FI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Alle 1-vuotiaat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Kasvu ja perushoito (ruokailu itse)</a:t>
            </a:r>
          </a:p>
          <a:p>
            <a:r>
              <a:rPr lang="fi-FI" dirty="0" smtClean="0"/>
              <a:t>Itsenäiseen liikkumiseen kannustaminen (esineiden tavoittelu, kierähtäminen, ryömiminen, konttaaminen, istuminen…)</a:t>
            </a:r>
          </a:p>
          <a:p>
            <a:r>
              <a:rPr lang="fi-FI" dirty="0" smtClean="0"/>
              <a:t>Sanomalehtipaperin repiminen, rypistäminen</a:t>
            </a:r>
          </a:p>
          <a:p>
            <a:r>
              <a:rPr lang="fi-FI" dirty="0" smtClean="0"/>
              <a:t>Pinsettiote</a:t>
            </a:r>
          </a:p>
          <a:p>
            <a:r>
              <a:rPr lang="fi-FI" dirty="0" smtClean="0"/>
              <a:t>Kaikille aisteille aistimuksia</a:t>
            </a:r>
          </a:p>
          <a:p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Puheen kehityksen tukeminen</a:t>
            </a:r>
          </a:p>
          <a:p>
            <a:r>
              <a:rPr lang="fi-FI" dirty="0" smtClean="0"/>
              <a:t>Vuorovaikutteiset leikit (kukkuu)</a:t>
            </a:r>
          </a:p>
          <a:p>
            <a:r>
              <a:rPr lang="fi-FI" dirty="0" smtClean="0"/>
              <a:t>Turvallisuuden tunne (fyysinen, emotionaalinen)</a:t>
            </a:r>
          </a:p>
          <a:p>
            <a:r>
              <a:rPr lang="fi-FI" dirty="0" smtClean="0"/>
              <a:t>kiintymyssuhde</a:t>
            </a:r>
            <a:endParaRPr lang="fi-FI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1-2-vuotiaat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Ravinto, hygienia (</a:t>
            </a:r>
            <a:r>
              <a:rPr lang="fi-FI" dirty="0" err="1" smtClean="0"/>
              <a:t>huom</a:t>
            </a:r>
            <a:r>
              <a:rPr lang="fi-FI" dirty="0" smtClean="0"/>
              <a:t>! Normaalien mikrobien kanssa hyvä tulla tutuiksi)</a:t>
            </a:r>
          </a:p>
          <a:p>
            <a:r>
              <a:rPr lang="fi-FI" dirty="0" smtClean="0"/>
              <a:t>Vahvistetaan jo opittuja taitoja + uusia haasteita (esim. epätasainen maasto)</a:t>
            </a:r>
          </a:p>
          <a:p>
            <a:r>
              <a:rPr lang="fi-FI" dirty="0" smtClean="0"/>
              <a:t>Sormivärit, muovailu, hiekkakakut, lumiveistokset, palikat</a:t>
            </a:r>
          </a:p>
          <a:p>
            <a:r>
              <a:rPr lang="fi-FI" dirty="0" smtClean="0"/>
              <a:t>Monipuolinen liikkuminen (tasapainoilu, koko vartalon käyttäminen, kehon oikean ja vasemman puolen yhteistyön vahvistaminen)</a:t>
            </a:r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Tieteelliset perusteet varhaisvuosien fyysisen aktiivisuuden suosituksille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i-FI" dirty="0" smtClean="0"/>
              <a:t>Ryhmä-/parityö</a:t>
            </a:r>
          </a:p>
          <a:p>
            <a:r>
              <a:rPr lang="fi-FI" dirty="0" smtClean="0"/>
              <a:t>Fyysisen aktiivisuuden ja fyysisen passiivisuuden yhteydet terveyteen ja hyvinvointiin lapsilla</a:t>
            </a:r>
          </a:p>
          <a:p>
            <a:r>
              <a:rPr lang="fi-FI" dirty="0" smtClean="0"/>
              <a:t>Perheen tärkeä rooli</a:t>
            </a:r>
          </a:p>
          <a:p>
            <a:r>
              <a:rPr lang="fi-FI" dirty="0" smtClean="0"/>
              <a:t>Lapsilähtöinen toimintakulttuuri edellyttää lapsen kuuntelua</a:t>
            </a:r>
          </a:p>
          <a:p>
            <a:r>
              <a:rPr lang="fi-FI" dirty="0" smtClean="0"/>
              <a:t>Motoristen taitojen kehitys</a:t>
            </a:r>
          </a:p>
          <a:p>
            <a:r>
              <a:rPr lang="fi-FI" dirty="0" smtClean="0"/>
              <a:t>Motorisen oppimisen vaikeudet</a:t>
            </a:r>
          </a:p>
          <a:p>
            <a:r>
              <a:rPr lang="fi-FI" dirty="0" smtClean="0"/>
              <a:t>Fyysistä aktiivisuutta ja liikkumista edistävä ympäristö</a:t>
            </a:r>
          </a:p>
          <a:p>
            <a:r>
              <a:rPr lang="fi-FI" dirty="0" smtClean="0"/>
              <a:t>Organisoitu liikunta</a:t>
            </a:r>
          </a:p>
          <a:p>
            <a:r>
              <a:rPr lang="fi-FI" dirty="0" smtClean="0"/>
              <a:t>Liikkuminen varhaiskasvatuspäivän osana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Puheen kehitys + liikkuminen ja pukeminen</a:t>
            </a:r>
          </a:p>
          <a:p>
            <a:r>
              <a:rPr lang="fi-FI" dirty="0" smtClean="0"/>
              <a:t>Kokonaisvaltainen leikki (paljon liikettä)</a:t>
            </a:r>
          </a:p>
          <a:p>
            <a:r>
              <a:rPr lang="fi-FI" dirty="0" smtClean="0"/>
              <a:t>Ympäristön reaktiot lapsen motorisiin taitoihin muokkaavat lapsen käsitystä itsestään liikkujana</a:t>
            </a:r>
            <a:endParaRPr lang="fi-FI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3-5-vuotiaat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Ulkoilun merkitys</a:t>
            </a:r>
          </a:p>
          <a:p>
            <a:r>
              <a:rPr lang="fi-FI" dirty="0" smtClean="0"/>
              <a:t>Motoristen perustaitojen harjoittelu (pitäisi hallita ennen kouluikää)</a:t>
            </a:r>
          </a:p>
          <a:p>
            <a:r>
              <a:rPr lang="fi-FI" dirty="0" smtClean="0"/>
              <a:t>Eri ympäristöt ja vuodenajat</a:t>
            </a:r>
          </a:p>
          <a:p>
            <a:r>
              <a:rPr lang="fi-FI" dirty="0" smtClean="0"/>
              <a:t>Karkeamotoriikka </a:t>
            </a:r>
            <a:r>
              <a:rPr lang="fi-FI" dirty="0" smtClean="0">
                <a:sym typeface="Wingdings" pitchFamily="2" charset="2"/>
              </a:rPr>
              <a:t> hienomotoriikka (</a:t>
            </a:r>
            <a:r>
              <a:rPr lang="fi-FI" dirty="0" err="1" smtClean="0">
                <a:sym typeface="Wingdings" pitchFamily="2" charset="2"/>
              </a:rPr>
              <a:t>proksimodistaalinen</a:t>
            </a:r>
            <a:r>
              <a:rPr lang="fi-FI" dirty="0" smtClean="0">
                <a:sym typeface="Wingdings" pitchFamily="2" charset="2"/>
              </a:rPr>
              <a:t> kehitys)</a:t>
            </a:r>
          </a:p>
          <a:p>
            <a:r>
              <a:rPr lang="fi-FI" dirty="0" smtClean="0">
                <a:sym typeface="Wingdings" pitchFamily="2" charset="2"/>
              </a:rPr>
              <a:t>Havaintomotoriset taidot (peilikuvan tai toisten liikkeiden matkiminen)</a:t>
            </a:r>
          </a:p>
          <a:p>
            <a:r>
              <a:rPr lang="fi-FI" dirty="0" smtClean="0">
                <a:sym typeface="Wingdings" pitchFamily="2" charset="2"/>
              </a:rPr>
              <a:t>Kehon osien nimeäminen + liike</a:t>
            </a:r>
            <a:endParaRPr lang="fi-FI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Liikunnasta myönteisiä kokemuksia (minäkäsitys)</a:t>
            </a:r>
          </a:p>
          <a:p>
            <a:r>
              <a:rPr lang="fi-FI" dirty="0" smtClean="0"/>
              <a:t>Rajojen kokeilu turvallisesti</a:t>
            </a:r>
          </a:p>
          <a:p>
            <a:r>
              <a:rPr lang="fi-FI" smtClean="0"/>
              <a:t>sääntöleikit</a:t>
            </a:r>
            <a:endParaRPr lang="fi-FI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6-8 -vuotiaat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Edelleen suurin osa fyysisestä aktiivisuudesta tulee ulkoilusta</a:t>
            </a:r>
          </a:p>
          <a:p>
            <a:r>
              <a:rPr lang="fi-FI" dirty="0" smtClean="0"/>
              <a:t>Matkat omin lihasvoimin</a:t>
            </a:r>
          </a:p>
          <a:p>
            <a:r>
              <a:rPr lang="fi-FI" dirty="0" smtClean="0"/>
              <a:t>Karkeamotoriikka </a:t>
            </a:r>
            <a:r>
              <a:rPr lang="fi-FI" dirty="0" smtClean="0">
                <a:sym typeface="Wingdings" pitchFamily="2" charset="2"/>
              </a:rPr>
              <a:t> hienomotoriikka</a:t>
            </a:r>
          </a:p>
          <a:p>
            <a:r>
              <a:rPr lang="fi-FI" dirty="0" smtClean="0">
                <a:sym typeface="Wingdings" pitchFamily="2" charset="2"/>
              </a:rPr>
              <a:t>Lapset vertailevat helposti itseään toisiin lapsiin  huomioi, että kaikille tulee pätevyyden kokemuksia ja haasteita</a:t>
            </a:r>
          </a:p>
          <a:p>
            <a:r>
              <a:rPr lang="fi-FI" dirty="0" smtClean="0">
                <a:sym typeface="Wingdings" pitchFamily="2" charset="2"/>
              </a:rPr>
              <a:t>Ei liian monimutkaisia sääntöjä, jottei aika mene liiaksi sääntökeskusteluihin</a:t>
            </a:r>
          </a:p>
          <a:p>
            <a:r>
              <a:rPr lang="fi-FI" dirty="0" smtClean="0">
                <a:sym typeface="Wingdings" pitchFamily="2" charset="2"/>
              </a:rPr>
              <a:t>Rehellisyys peli- ja leikkitilanteissa keskeinen liikuntakasvatuksen tavoite</a:t>
            </a:r>
          </a:p>
          <a:p>
            <a:r>
              <a:rPr lang="fi-FI" dirty="0" smtClean="0">
                <a:sym typeface="Wingdings" pitchFamily="2" charset="2"/>
              </a:rPr>
              <a:t>Voitot ja tappiot</a:t>
            </a:r>
            <a:endParaRPr lang="fi-FI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Turvallisuus ja vaarojen ennakointi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https://www.tervekoululainen.fi/alakoulu/liikunta/liikuntavammat/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>
                <a:hlinkClick r:id="rId3"/>
              </a:rPr>
              <a:t>https://www.tervekoululainen.fi/opetusmateriaalit/alakoulun-aineistot/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Kuvasuunnistus: Suunnitelkaa kuvasuunnistusrata käyttäen valmiita kuvia</a:t>
            </a:r>
          </a:p>
          <a:p>
            <a:r>
              <a:rPr lang="fi-FI" dirty="0" smtClean="0"/>
              <a:t>Valmiina to 4.3.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Lähiympäristön liikuntapalvelut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Tehdään vihko tms. oman kotikunnan liikuntapalveluista. Erityisesti keskitytään lapsille/lapsiperheille tarkoitettuihin palveluihin.</a:t>
            </a: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Vauhti virkistää – vähintään kolme tuntia liikkumista joka päivä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sz="4000" dirty="0" smtClean="0"/>
              <a:t>Liikunnan määrä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sz="2000" i="1" dirty="0" smtClean="0"/>
              <a:t>Lapsi tarvitsee joka päivä vähintään 3 tuntia reipasta liikuntaa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fi-FI" dirty="0"/>
          </a:p>
          <a:p>
            <a:pPr>
              <a:buNone/>
            </a:pPr>
            <a:endParaRPr lang="fi-FI" sz="3800" dirty="0"/>
          </a:p>
          <a:p>
            <a:pPr lvl="0"/>
            <a:r>
              <a:rPr lang="fi-FI" sz="3800" dirty="0"/>
              <a:t>Lapsella on sisäsyntyinen tarve liikkua</a:t>
            </a:r>
          </a:p>
          <a:p>
            <a:pPr>
              <a:buNone/>
            </a:pPr>
            <a:endParaRPr lang="fi-FI" sz="3800" dirty="0"/>
          </a:p>
          <a:p>
            <a:pPr lvl="0"/>
            <a:r>
              <a:rPr lang="fi-FI" sz="3800" dirty="0"/>
              <a:t>liikunta edellytys lapsen normaalille fyysiselle kasvulle ja kehitykselle</a:t>
            </a:r>
          </a:p>
          <a:p>
            <a:pPr>
              <a:buNone/>
            </a:pPr>
            <a:endParaRPr lang="fi-FI" sz="3800" dirty="0"/>
          </a:p>
          <a:p>
            <a:pPr lvl="0"/>
            <a:r>
              <a:rPr lang="fi-FI" sz="3800" dirty="0"/>
              <a:t>lasten normaali motorinen kehittyminen vaatii päivittäisiä mahdollisuuksia harjoitella liikkumista</a:t>
            </a:r>
          </a:p>
          <a:p>
            <a:pPr>
              <a:buNone/>
            </a:pPr>
            <a:endParaRPr lang="fi-FI" sz="3800" dirty="0"/>
          </a:p>
          <a:p>
            <a:pPr lvl="0"/>
            <a:r>
              <a:rPr lang="fi-FI" sz="3800" dirty="0"/>
              <a:t>vähän liikkuvaa lasta tulisi rohkaista liikkumaan enemmän</a:t>
            </a:r>
          </a:p>
          <a:p>
            <a:pPr>
              <a:buNone/>
            </a:pPr>
            <a:endParaRPr lang="fi-FI" sz="3800" dirty="0"/>
          </a:p>
          <a:p>
            <a:pPr lvl="0"/>
            <a:r>
              <a:rPr lang="fi-FI" sz="3800" dirty="0"/>
              <a:t>päivittäisen liikunnan väheneminen ja ravinnosta saadun energian määrän kasvu </a:t>
            </a:r>
            <a:r>
              <a:rPr lang="fi-FI" sz="3800" dirty="0">
                <a:sym typeface="Wingdings"/>
              </a:rPr>
              <a:t></a:t>
            </a:r>
            <a:r>
              <a:rPr lang="fi-FI" sz="3800" dirty="0"/>
              <a:t> ylipainoisten lasten määrä kasvaa jatkuvasti (tällä hetkellä 10-20%)</a:t>
            </a:r>
          </a:p>
          <a:p>
            <a:pPr>
              <a:buNone/>
            </a:pPr>
            <a:endParaRPr lang="fi-FI" sz="3800" dirty="0"/>
          </a:p>
          <a:p>
            <a:pPr lvl="0"/>
            <a:r>
              <a:rPr lang="fi-FI" sz="3800" dirty="0"/>
              <a:t>fyysinen aktiivisuus ennaltaehkäisee monien tautien syntymistä (mm. 2-tyypin diabetes, ylipaino) ja terveyttä heikentävien tekijöiden ilmenemistä</a:t>
            </a:r>
          </a:p>
          <a:p>
            <a:pPr>
              <a:buNone/>
            </a:pPr>
            <a:endParaRPr lang="fi-FI" sz="3800" dirty="0"/>
          </a:p>
          <a:p>
            <a:pPr lvl="0"/>
            <a:r>
              <a:rPr lang="fi-FI" sz="3800" dirty="0"/>
              <a:t>alle kouluikäisten lasten liikkumisesta suurin osa on omaehtoista liikuntaa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Liikunnan määrä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Vain 10-20 % alle kouluikäisistä liikkuu riittävästi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Liiallista paikallaanoloa tulisi välttää</a:t>
            </a:r>
          </a:p>
          <a:p>
            <a:pPr marL="0" indent="0">
              <a:buNone/>
            </a:pPr>
            <a:endParaRPr lang="fi-FI" dirty="0" smtClean="0"/>
          </a:p>
          <a:p>
            <a:pPr>
              <a:buNone/>
            </a:pPr>
            <a:r>
              <a:rPr lang="fi-FI" dirty="0" err="1">
                <a:solidFill>
                  <a:schemeClr val="accent1"/>
                </a:solidFill>
              </a:rPr>
              <a:t>Huom</a:t>
            </a:r>
            <a:r>
              <a:rPr lang="fi-FI" dirty="0" smtClean="0">
                <a:solidFill>
                  <a:schemeClr val="accent1"/>
                </a:solidFill>
              </a:rPr>
              <a:t>!</a:t>
            </a:r>
            <a:endParaRPr lang="fi-FI" dirty="0"/>
          </a:p>
          <a:p>
            <a:pPr lvl="0"/>
            <a:r>
              <a:rPr lang="fi-FI" dirty="0"/>
              <a:t>ulkona oleminen ei ole = 3h/pv liikuntaa!</a:t>
            </a:r>
          </a:p>
          <a:p>
            <a:pPr lvl="0">
              <a:buNone/>
            </a:pPr>
            <a:endParaRPr lang="fi-FI" dirty="0"/>
          </a:p>
          <a:p>
            <a:pPr lvl="0"/>
            <a:r>
              <a:rPr lang="fi-FI" dirty="0"/>
              <a:t>3h ei täyty myöskään automaattisesti kotona </a:t>
            </a:r>
            <a:r>
              <a:rPr lang="fi-FI" dirty="0">
                <a:sym typeface="Wingdings"/>
              </a:rPr>
              <a:t></a:t>
            </a:r>
            <a:r>
              <a:rPr lang="fi-FI" dirty="0"/>
              <a:t> keskustele vanhempien kanssa</a:t>
            </a:r>
          </a:p>
          <a:p>
            <a:pPr lvl="0">
              <a:buNone/>
            </a:pPr>
            <a:endParaRPr lang="fi-FI" dirty="0"/>
          </a:p>
          <a:p>
            <a:pPr lvl="0"/>
            <a:r>
              <a:rPr lang="fi-FI" dirty="0"/>
              <a:t>tutkimusten mukaan suositus ei kovinkaan usein täyty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1724224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2674</Words>
  <Application>Microsoft Office PowerPoint</Application>
  <PresentationFormat>On-screen Show (4:3)</PresentationFormat>
  <Paragraphs>351</Paragraphs>
  <Slides>66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7" baseType="lpstr">
      <vt:lpstr>Office-teema</vt:lpstr>
      <vt:lpstr>LIIKUNTAKASVATUKSEN PERUSTEET (Vape)</vt:lpstr>
      <vt:lpstr>LIIKUNTAKASVATUKSEN PERUSTEET 4 OSP</vt:lpstr>
      <vt:lpstr>Liikuntaa ohjaavat suositukset ja asiakirjat </vt:lpstr>
      <vt:lpstr>Varhaisvuosien fyysisen aktiivisuuden suositukset (OKM 2016)</vt:lpstr>
      <vt:lpstr>Slide 5</vt:lpstr>
      <vt:lpstr>Tieteelliset perusteet varhaisvuosien fyysisen aktiivisuuden suosituksille</vt:lpstr>
      <vt:lpstr>Vauhti virkistää – vähintään kolme tuntia liikkumista joka päivä </vt:lpstr>
      <vt:lpstr> Liikunnan määrä Lapsi tarvitsee joka päivä vähintään 3 tuntia reipasta liikuntaa </vt:lpstr>
      <vt:lpstr>Liikunnan määrä</vt:lpstr>
      <vt:lpstr>Aktiivinen tekeminen innostaa – liika istuminen on ikävää </vt:lpstr>
      <vt:lpstr>Pohdi</vt:lpstr>
      <vt:lpstr>Miten tavoitteisiin päästään?</vt:lpstr>
      <vt:lpstr>Slide 13</vt:lpstr>
      <vt:lpstr>Slide 14</vt:lpstr>
      <vt:lpstr>Kysymys</vt:lpstr>
      <vt:lpstr>Esimerkkejä liikunnasta, kuormittavuudeltaan eritasoisesta fyysisestä aktiivisuudesta</vt:lpstr>
      <vt:lpstr>Slide 17</vt:lpstr>
      <vt:lpstr>Slide 18</vt:lpstr>
      <vt:lpstr>Slide 19</vt:lpstr>
      <vt:lpstr>Kohti liikkuvaa elämäntapaa – perhe tärkeä roolimalli</vt:lpstr>
      <vt:lpstr>Pohdi</vt:lpstr>
      <vt:lpstr>Miten tavoitteisiin päästään?</vt:lpstr>
      <vt:lpstr>Slide 23</vt:lpstr>
      <vt:lpstr>Kuuntele – anna lapselle mahdollisuus vaikuttaa</vt:lpstr>
      <vt:lpstr>Slide 25</vt:lpstr>
      <vt:lpstr>Pohdi</vt:lpstr>
      <vt:lpstr>Miten tavoitteisiin päästään? </vt:lpstr>
      <vt:lpstr>Slide 28</vt:lpstr>
      <vt:lpstr>Tekemällä taitoja – monipuolisuus kunniaan</vt:lpstr>
      <vt:lpstr>Slide 30</vt:lpstr>
      <vt:lpstr>Pohdi</vt:lpstr>
      <vt:lpstr>Miten tavoitteisiin päästään?</vt:lpstr>
      <vt:lpstr>Slide 33</vt:lpstr>
      <vt:lpstr>Ympäristö haastaa ja hauskuuttaa – ulkona unelmat todeksi </vt:lpstr>
      <vt:lpstr>Slide 35</vt:lpstr>
      <vt:lpstr>Pohdi</vt:lpstr>
      <vt:lpstr>Miten tavoitteisiin päästään?</vt:lpstr>
      <vt:lpstr>Slide 38</vt:lpstr>
      <vt:lpstr>Välineet ja lelut – innosta kokeilemaan</vt:lpstr>
      <vt:lpstr>Pohdi</vt:lpstr>
      <vt:lpstr>Miten tavoitteisiin päästään?</vt:lpstr>
      <vt:lpstr>Slide 42</vt:lpstr>
      <vt:lpstr>Ohjattu liikunta – onnistumisen elämyksiä</vt:lpstr>
      <vt:lpstr>Slide 44</vt:lpstr>
      <vt:lpstr>Tärkeitä asioita pohdittavaksi toimintakauden alussa:</vt:lpstr>
      <vt:lpstr>Slide 46</vt:lpstr>
      <vt:lpstr>POHDI</vt:lpstr>
      <vt:lpstr>Liikunta varhaiskasvatuksessa – jokaisen lapsen oikeus </vt:lpstr>
      <vt:lpstr>Slide 49</vt:lpstr>
      <vt:lpstr>Koko kylä liikuttaa – kaikki yhteistyössä</vt:lpstr>
      <vt:lpstr>Slide 51</vt:lpstr>
      <vt:lpstr>Slide 52</vt:lpstr>
      <vt:lpstr>Liikuntakasvatuksen tavoitteet </vt:lpstr>
      <vt:lpstr> Varhaisvuosien liikunnan keskeisimpiä tavoitteita ovat: </vt:lpstr>
      <vt:lpstr>Slide 55</vt:lpstr>
      <vt:lpstr>Liikuntakasvatuksen tavoitteet</vt:lpstr>
      <vt:lpstr>Alle 1-vuotiaat</vt:lpstr>
      <vt:lpstr>Slide 58</vt:lpstr>
      <vt:lpstr>1-2-vuotiaat</vt:lpstr>
      <vt:lpstr>Slide 60</vt:lpstr>
      <vt:lpstr>3-5-vuotiaat</vt:lpstr>
      <vt:lpstr>Slide 62</vt:lpstr>
      <vt:lpstr>6-8 -vuotiaat</vt:lpstr>
      <vt:lpstr>Turvallisuus ja vaarojen ennakointi </vt:lpstr>
      <vt:lpstr>Tehtävä</vt:lpstr>
      <vt:lpstr>Lähiympäristön liikuntapalvelut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LIIKUNTAKASVATUKSEN PERUSTEET (Vape)</dc:title>
  <dc:creator>Timo</dc:creator>
  <cp:lastModifiedBy>Timo Mykkänen</cp:lastModifiedBy>
  <cp:revision>20</cp:revision>
  <dcterms:created xsi:type="dcterms:W3CDTF">2020-11-11T08:13:00Z</dcterms:created>
  <dcterms:modified xsi:type="dcterms:W3CDTF">2021-02-24T18:03:47Z</dcterms:modified>
</cp:coreProperties>
</file>