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62" r:id="rId5"/>
    <p:sldId id="330" r:id="rId6"/>
    <p:sldId id="347" r:id="rId7"/>
    <p:sldId id="357" r:id="rId8"/>
    <p:sldId id="371" r:id="rId9"/>
    <p:sldId id="348" r:id="rId10"/>
    <p:sldId id="365" r:id="rId11"/>
    <p:sldId id="349" r:id="rId12"/>
    <p:sldId id="366" r:id="rId13"/>
    <p:sldId id="350" r:id="rId14"/>
    <p:sldId id="367" r:id="rId15"/>
    <p:sldId id="351" r:id="rId16"/>
    <p:sldId id="352" r:id="rId17"/>
    <p:sldId id="356" r:id="rId18"/>
    <p:sldId id="368" r:id="rId19"/>
    <p:sldId id="353" r:id="rId20"/>
    <p:sldId id="354" r:id="rId21"/>
    <p:sldId id="369" r:id="rId22"/>
    <p:sldId id="363" r:id="rId23"/>
    <p:sldId id="358" r:id="rId24"/>
    <p:sldId id="360" r:id="rId25"/>
    <p:sldId id="362" r:id="rId26"/>
    <p:sldId id="346" r:id="rId27"/>
    <p:sldId id="370" r:id="rId28"/>
    <p:sldId id="322" r:id="rId29"/>
  </p:sldIdLst>
  <p:sldSz cx="12192000" cy="6858000"/>
  <p:notesSz cx="6669088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89436" autoAdjust="0"/>
  </p:normalViewPr>
  <p:slideViewPr>
    <p:cSldViewPr snapToGrid="0" showGuides="1">
      <p:cViewPr varScale="1">
        <p:scale>
          <a:sx n="75" d="100"/>
          <a:sy n="75" d="100"/>
        </p:scale>
        <p:origin x="432" y="67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4E320-808F-469F-9EA2-7247C75C7851}" type="datetimeFigureOut">
              <a:rPr lang="fi-FI" smtClean="0"/>
              <a:t>30.8.2019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D0F02-4A97-45B7-97EE-4F044D8F4D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7967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9T10:24:02.363"/>
    </inkml:context>
    <inkml:brush xml:id="br0">
      <inkml:brushProperty name="height" value="0.053" units="cm"/>
    </inkml:brush>
  </inkml:definitions>
  <inkml:trace contextRef="#ctx0" brushRef="#br0">1 1 4162 0 0,'0'0'1152'0'0,"0"0"-447"0"0,0 0 47 0 0,0 0-80 0 0,0 0-463 0 0,0 0-209 0 0,31 0 0 0 0,-31 0 0 0 0,0 0-257 0 0,0 0-1023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9T10:24:05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2289 0 0,'0'0'176'0'0,"0"0"-160"0"0,0 0 48 0 0,0 0-240 0 0,0 0-2017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57260-96AC-4331-A420-F0B128CC463E}" type="datetimeFigureOut">
              <a:rPr lang="fi-FI" smtClean="0"/>
              <a:t>30.8.2019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30BA-0CC1-40AB-AE80-2F533EB157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018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30BA-0CC1-40AB-AE80-2F533EB15740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804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i-FI" smtClean="0">
              <a:latin typeface="Lucida Grande" pitchFamily="-128" charset="0"/>
              <a:ea typeface="ヒラギノ角ゴ Pro W3" pitchFamily="-1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625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30BA-0CC1-40AB-AE80-2F533EB15740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968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30BA-0CC1-40AB-AE80-2F533EB15740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331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customXml" Target="../ink/ink2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12">
            <a:extLst>
              <a:ext uri="{FF2B5EF4-FFF2-40B4-BE49-F238E27FC236}">
                <a16:creationId xmlns:a16="http://schemas.microsoft.com/office/drawing/2014/main" id="{B08D2941-A7E5-4C26-B320-579010B602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80852" cy="3280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60" y="5191347"/>
            <a:ext cx="3190045" cy="11866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30.8.2019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 smtClean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148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bg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 smtClean="0"/>
              <a:t>Nuoli</a:t>
            </a:r>
            <a:endParaRPr lang="en-US" dirty="0" smtClean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2286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 smtClean="0"/>
              <a:t>Nuoli</a:t>
            </a:r>
            <a:endParaRPr lang="en-US" dirty="0" smtClean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970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678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 smtClean="0"/>
              <a:t>Nuoli</a:t>
            </a:r>
            <a:endParaRPr lang="en-US" dirty="0" smtClean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36840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2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 smtClean="0"/>
              <a:t>Nuoli</a:t>
            </a:r>
            <a:endParaRPr lang="en-US" dirty="0" smtClean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2643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2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 smtClean="0"/>
              <a:t>Nuoli</a:t>
            </a:r>
            <a:endParaRPr lang="en-US" dirty="0" smtClean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9718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puna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4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4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 smtClean="0"/>
              <a:t>Nuoli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269652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 smtClean="0"/>
              <a:t>Nuoli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9508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 smtClean="0"/>
              <a:t>Nuoli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14740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9489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kuva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 smtClean="0"/>
              <a:t>Nuoli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69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puna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60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mus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78692" cy="3276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CEC5EDC0-A0E0-4F47-928F-B20B8076E634}"/>
                  </a:ext>
                </a:extLst>
              </p14:cNvPr>
              <p14:cNvContentPartPr/>
              <p14:nvPr userDrawn="1"/>
            </p14:nvContentPartPr>
            <p14:xfrm>
              <a:off x="2731856" y="4694400"/>
              <a:ext cx="11520" cy="36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CEC5EDC0-A0E0-4F47-928F-B20B8076E6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2496" y="4685040"/>
                <a:ext cx="302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469EDAD8-DE64-4AA1-99EB-7E6A49453D5D}"/>
                  </a:ext>
                </a:extLst>
              </p14:cNvPr>
              <p14:cNvContentPartPr/>
              <p14:nvPr userDrawn="1"/>
            </p14:nvContentPartPr>
            <p14:xfrm>
              <a:off x="2642576" y="4739040"/>
              <a:ext cx="360" cy="360"/>
            </p14:xfrm>
          </p:contentPart>
        </mc:Choice>
        <mc:Fallback xmlns=""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469EDAD8-DE64-4AA1-99EB-7E6A49453D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3936" y="473040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66" y="5193622"/>
            <a:ext cx="3192434" cy="1182085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30.8.2019</a:t>
            </a:fld>
            <a:endParaRPr lang="fi-FI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 smtClean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4431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5609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454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106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9" y="2352016"/>
            <a:ext cx="5795784" cy="2153969"/>
          </a:xfrm>
          <a:prstGeom prst="rect">
            <a:avLst/>
          </a:prstGeom>
        </p:spPr>
      </p:pic>
      <p:sp>
        <p:nvSpPr>
          <p:cNvPr id="4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574" y="4831894"/>
            <a:ext cx="7480852" cy="50567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5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6654" y="5491071"/>
            <a:ext cx="7478692" cy="327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391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>
                <a:solidFill>
                  <a:srgbClr val="8F8F8F"/>
                </a:solidFill>
              </a:rPr>
              <a:t>pvm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1" y="6324600"/>
            <a:ext cx="5238751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A5A5A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8330B-482D-4E31-8531-E0BFB2806952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0307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7" y="141287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2590801"/>
            <a:ext cx="9698567" cy="33131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763000" y="6357938"/>
            <a:ext cx="3143251" cy="2857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i-FI"/>
              <a:t>pvm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1" y="6429375"/>
            <a:ext cx="5238749" cy="2921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i-FI"/>
              <a:t>LAITOS/YKSIKKÖ HALUTESSA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63000" y="285750"/>
            <a:ext cx="2844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655E19A-7087-49C7-975E-B45D3AF930BA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416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103446" y="1431458"/>
            <a:ext cx="9985109" cy="623312"/>
          </a:xfrm>
          <a:prstGeom prst="rect">
            <a:avLst/>
          </a:prstGeom>
        </p:spPr>
        <p:txBody>
          <a:bodyPr vert="horz"/>
          <a:lstStyle>
            <a:lvl1pPr algn="l">
              <a:defRPr sz="2800"/>
            </a:lvl1pPr>
          </a:lstStyle>
          <a:p>
            <a:r>
              <a:rPr lang="fi-FI" dirty="0" smtClean="0"/>
              <a:t>Otsikko</a:t>
            </a:r>
            <a:endParaRPr lang="fi-FI" dirty="0"/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0" hasCustomPrompt="1"/>
          </p:nvPr>
        </p:nvSpPr>
        <p:spPr>
          <a:xfrm>
            <a:off x="1103446" y="2159936"/>
            <a:ext cx="9985109" cy="364034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pPr lvl="0"/>
            <a:r>
              <a:rPr lang="fi-FI" dirty="0" smtClean="0"/>
              <a:t>Leipäteksti</a:t>
            </a:r>
          </a:p>
        </p:txBody>
      </p:sp>
      <p:sp>
        <p:nvSpPr>
          <p:cNvPr id="12" name="Tekstin paikkamerkki 9"/>
          <p:cNvSpPr>
            <a:spLocks noGrp="1"/>
          </p:cNvSpPr>
          <p:nvPr>
            <p:ph type="body" sz="quarter" idx="11" hasCustomPrompt="1"/>
          </p:nvPr>
        </p:nvSpPr>
        <p:spPr>
          <a:xfrm>
            <a:off x="1103446" y="2612955"/>
            <a:ext cx="9985109" cy="364034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1pPr>
          </a:lstStyle>
          <a:p>
            <a:pPr lvl="0"/>
            <a:r>
              <a:rPr lang="fi-FI" dirty="0" smtClean="0"/>
              <a:t>Luettelo</a:t>
            </a:r>
          </a:p>
        </p:txBody>
      </p:sp>
    </p:spTree>
    <p:extLst>
      <p:ext uri="{BB962C8B-B14F-4D97-AF65-F5344CB8AC3E}">
        <p14:creationId xmlns:p14="http://schemas.microsoft.com/office/powerpoint/2010/main" val="1555956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BBE6EF-5D51-4FF9-B412-CA02AC8C5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1087BB6-0121-4C46-BE01-8E31583A9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7BEDB09-BCC7-4A84-BDA6-702F59B34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856E-DD11-4806-B1B0-54EF3F6C86A9}" type="datetimeFigureOut">
              <a:rPr lang="fi-FI" smtClean="0"/>
              <a:t>30.8.2019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5785BB-7F5A-4B46-ACC1-FDAF0439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7340797-2EEC-429C-84BB-3534B0A7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8EB70-96F6-454B-8FBE-A43E641384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615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 smtClean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78692" cy="3276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30.8.2019</a:t>
            </a:fld>
            <a:endParaRPr lang="fi-FI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66" y="5193622"/>
            <a:ext cx="3192434" cy="1182085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000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30.8.2019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002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sisältö mus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30.8.2019</a:t>
            </a:fld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2046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30.8.2019</a:t>
            </a:fld>
            <a:endParaRPr lang="fi-FI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4932000" cy="4069849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1057" y="1825625"/>
            <a:ext cx="4932000" cy="4069849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5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30.8.2019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3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07030" cy="365125"/>
          </a:xfrm>
        </p:spPr>
        <p:txBody>
          <a:bodyPr/>
          <a:lstStyle>
            <a:lvl1pPr>
              <a:defRPr sz="1050"/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30.8.2019</a:t>
            </a:fld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2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ngre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800999-EDA5-4B6B-8344-7EB1B35B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673225"/>
            <a:ext cx="4780800" cy="3511550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72000" y="1227388"/>
            <a:ext cx="4534256" cy="440322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64" y="2075205"/>
            <a:ext cx="1757071" cy="2707589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07030" cy="365125"/>
          </a:xfrm>
        </p:spPr>
        <p:txBody>
          <a:bodyPr/>
          <a:lstStyle>
            <a:lvl1pPr>
              <a:defRPr sz="1050"/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30.8.2019</a:t>
            </a:fld>
            <a:endParaRPr lang="fi-FI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7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440BC-9B28-4ACE-B7B8-D3C83187B980}" type="datetimeFigureOut">
              <a:rPr lang="fi-FI" smtClean="0"/>
              <a:t>30.8.2019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F644-756C-4530-A69F-A71AB7A98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667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79" r:id="rId7"/>
    <p:sldLayoutId id="2147483673" r:id="rId8"/>
    <p:sldLayoutId id="2147483666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90" r:id="rId24"/>
    <p:sldLayoutId id="2147483693" r:id="rId25"/>
    <p:sldLayoutId id="2147483694" r:id="rId26"/>
    <p:sldLayoutId id="2147483695" r:id="rId2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etunimi.sukunimi@utu.f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Leena.jokinen@utu.f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868018" y="0"/>
            <a:ext cx="10440000" cy="2751522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bg1"/>
                </a:solidFill>
              </a:rPr>
              <a:t>Tulevaisuuteen kurottelua ja valmentautumista </a:t>
            </a:r>
            <a:r>
              <a:rPr lang="fi-FI" sz="2400" dirty="0"/>
              <a:t>– 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969618" y="3262660"/>
            <a:ext cx="9774582" cy="2134840"/>
          </a:xfrm>
        </p:spPr>
        <p:txBody>
          <a:bodyPr>
            <a:noAutofit/>
          </a:bodyPr>
          <a:lstStyle/>
          <a:p>
            <a:r>
              <a:rPr lang="fi-FI" sz="2800" dirty="0" smtClean="0">
                <a:solidFill>
                  <a:schemeClr val="bg1"/>
                </a:solidFill>
              </a:rPr>
              <a:t>Tulevaisuusohjauksen </a:t>
            </a:r>
            <a:r>
              <a:rPr lang="fi-FI" sz="2800" dirty="0">
                <a:solidFill>
                  <a:schemeClr val="bg1"/>
                </a:solidFill>
              </a:rPr>
              <a:t>toimintaperiaatteita ja </a:t>
            </a:r>
            <a:r>
              <a:rPr lang="fi-FI" sz="2800" dirty="0" smtClean="0">
                <a:solidFill>
                  <a:schemeClr val="bg1"/>
                </a:solidFill>
              </a:rPr>
              <a:t>käytäntöjä</a:t>
            </a:r>
          </a:p>
          <a:p>
            <a:endParaRPr lang="fi-FI" b="0" dirty="0"/>
          </a:p>
          <a:p>
            <a:r>
              <a:rPr lang="fi-FI" b="0" dirty="0"/>
              <a:t> </a:t>
            </a:r>
            <a:r>
              <a:rPr lang="fi-FI" dirty="0">
                <a:solidFill>
                  <a:schemeClr val="bg1"/>
                </a:solidFill>
              </a:rPr>
              <a:t>TNO-FOORUMIN </a:t>
            </a:r>
            <a:r>
              <a:rPr lang="fi-FI" dirty="0" smtClean="0">
                <a:solidFill>
                  <a:schemeClr val="bg1"/>
                </a:solidFill>
              </a:rPr>
              <a:t>VERKOSTOTAPAAMINEN 29.8.2019</a:t>
            </a:r>
            <a:endParaRPr lang="fi-FI" sz="2800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68018" y="5290746"/>
            <a:ext cx="10676282" cy="462354"/>
          </a:xfrm>
        </p:spPr>
        <p:txBody>
          <a:bodyPr>
            <a:noAutofit/>
          </a:bodyPr>
          <a:lstStyle/>
          <a:p>
            <a:r>
              <a:rPr lang="fi-FI" sz="2400" dirty="0" smtClean="0">
                <a:solidFill>
                  <a:schemeClr val="bg1"/>
                </a:solidFill>
              </a:rPr>
              <a:t>Leena Jokinen, Turun yliopisto Tulevaisuuden tutkimuskeskus</a:t>
            </a: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Tulevaisuusajattelu kuuluu kaikille!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400" dirty="0"/>
              <a:t>Ei etuoikeus vaan </a:t>
            </a:r>
            <a:r>
              <a:rPr lang="fi-FI" sz="2400" dirty="0" smtClean="0"/>
              <a:t>aktiivisen kansalaisen perustaito sekä velvollisuus</a:t>
            </a:r>
            <a:endParaRPr lang="fi-FI" sz="2400" dirty="0"/>
          </a:p>
          <a:p>
            <a:r>
              <a:rPr lang="fi-FI" sz="2400" dirty="0" smtClean="0"/>
              <a:t>Asioiden ja ilmiöiden kompleksisuuden ymmärtäminen</a:t>
            </a:r>
            <a:endParaRPr lang="fi-FI" sz="2400" dirty="0"/>
          </a:p>
          <a:p>
            <a:r>
              <a:rPr lang="fi-FI" sz="2400" dirty="0"/>
              <a:t>Mihin voin vaikuttaa nyt, huomenna, vuoden päästä, kymmenen vuoden päästä? </a:t>
            </a:r>
            <a:r>
              <a:rPr lang="fi-FI" sz="2400" dirty="0" smtClean="0"/>
              <a:t>Miten? </a:t>
            </a:r>
          </a:p>
          <a:p>
            <a:r>
              <a:rPr lang="fi-FI" sz="2400" dirty="0" smtClean="0"/>
              <a:t>Mihin </a:t>
            </a:r>
            <a:r>
              <a:rPr lang="fi-FI" sz="2400" dirty="0"/>
              <a:t>en voi vaikuttaa? </a:t>
            </a:r>
            <a:r>
              <a:rPr lang="fi-FI" sz="2400" dirty="0" smtClean="0"/>
              <a:t>Mikä ei ole minun vastuullani?</a:t>
            </a:r>
            <a:endParaRPr lang="fi-FI" sz="2400" dirty="0"/>
          </a:p>
          <a:p>
            <a:r>
              <a:rPr lang="fi-FI" sz="2400" dirty="0"/>
              <a:t>Ymmärrys ja vastuu omasta, mutta myös yhteisestä tulevaisuudesta</a:t>
            </a:r>
          </a:p>
          <a:p>
            <a:r>
              <a:rPr lang="fi-FI" sz="2400" dirty="0"/>
              <a:t>Arvot: millaista tulevaisuutta halutaan olla tekemässä?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7" name="Picture Placeholder 3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 r="22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06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0406" y="679748"/>
            <a:ext cx="7772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dirty="0" smtClean="0"/>
              <a:t>Ohjausmalli työvälineiden taustalla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124744"/>
            <a:ext cx="7772400" cy="4590256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i-FI" dirty="0" smtClean="0"/>
          </a:p>
          <a:p>
            <a:r>
              <a:rPr lang="fi-FI" sz="2000" dirty="0" smtClean="0">
                <a:solidFill>
                  <a:schemeClr val="tx2"/>
                </a:solidFill>
              </a:rPr>
              <a:t>Tarvitsemme tulevaisuudessa luultavasti</a:t>
            </a:r>
            <a:r>
              <a:rPr lang="fi-FI" sz="2000" b="1" dirty="0" smtClean="0">
                <a:solidFill>
                  <a:schemeClr val="tx2"/>
                </a:solidFill>
              </a:rPr>
              <a:t> </a:t>
            </a:r>
            <a:r>
              <a:rPr lang="fi-FI" sz="2000" b="1" dirty="0">
                <a:solidFill>
                  <a:schemeClr val="tx2"/>
                </a:solidFill>
              </a:rPr>
              <a:t>uusiutuvia taitoja </a:t>
            </a:r>
            <a:endParaRPr lang="fi-FI" sz="2000" dirty="0">
              <a:solidFill>
                <a:schemeClr val="tx2"/>
              </a:solidFill>
            </a:endParaRPr>
          </a:p>
          <a:p>
            <a:r>
              <a:rPr lang="fi-FI" sz="2000" dirty="0" smtClean="0">
                <a:solidFill>
                  <a:schemeClr val="tx2"/>
                </a:solidFill>
              </a:rPr>
              <a:t>Ja</a:t>
            </a:r>
            <a:r>
              <a:rPr lang="fi-FI" sz="2000" b="1" dirty="0" smtClean="0">
                <a:solidFill>
                  <a:schemeClr val="tx2"/>
                </a:solidFill>
              </a:rPr>
              <a:t> </a:t>
            </a:r>
            <a:r>
              <a:rPr lang="fi-FI" sz="2000" b="1" dirty="0">
                <a:solidFill>
                  <a:schemeClr val="tx2"/>
                </a:solidFill>
              </a:rPr>
              <a:t>aktiivista otetta omaan elämään</a:t>
            </a:r>
            <a:endParaRPr lang="fi-FI" sz="2000" dirty="0">
              <a:solidFill>
                <a:schemeClr val="tx2"/>
              </a:solidFill>
            </a:endParaRPr>
          </a:p>
          <a:p>
            <a:r>
              <a:rPr lang="fi-FI" sz="2000" dirty="0" smtClean="0">
                <a:solidFill>
                  <a:schemeClr val="tx2"/>
                </a:solidFill>
              </a:rPr>
              <a:t>Tarvitsemme kykyjä </a:t>
            </a:r>
            <a:r>
              <a:rPr lang="fi-FI" sz="2000" b="1" dirty="0" smtClean="0">
                <a:solidFill>
                  <a:schemeClr val="tx2"/>
                </a:solidFill>
              </a:rPr>
              <a:t>ymmärtää omaa osaamistamme </a:t>
            </a:r>
            <a:r>
              <a:rPr lang="fi-FI" sz="2000" dirty="0" smtClean="0">
                <a:solidFill>
                  <a:schemeClr val="tx2"/>
                </a:solidFill>
              </a:rPr>
              <a:t>ja taitoja käyttää sitä sekä herkkyyttä havaita mahdollisuuksia, joita ympäristö tarjoaa </a:t>
            </a:r>
            <a:endParaRPr lang="fi-FI" sz="2000" dirty="0">
              <a:solidFill>
                <a:schemeClr val="tx2"/>
              </a:solidFill>
            </a:endParaRPr>
          </a:p>
          <a:p>
            <a:r>
              <a:rPr lang="fi-FI" sz="2000" dirty="0">
                <a:solidFill>
                  <a:schemeClr val="tx2"/>
                </a:solidFill>
              </a:rPr>
              <a:t>Oppiminen edellyttää mukavuusalueelta irtautumista, riskinottoa ja </a:t>
            </a:r>
            <a:r>
              <a:rPr lang="fi-FI" sz="2000" b="1" dirty="0">
                <a:solidFill>
                  <a:schemeClr val="tx2"/>
                </a:solidFill>
              </a:rPr>
              <a:t>mahdollisuuksien </a:t>
            </a:r>
            <a:r>
              <a:rPr lang="fi-FI" sz="2000" b="1" dirty="0" smtClean="0">
                <a:solidFill>
                  <a:schemeClr val="tx2"/>
                </a:solidFill>
              </a:rPr>
              <a:t>hakemista </a:t>
            </a:r>
            <a:endParaRPr lang="fi-FI" sz="2000" b="1" dirty="0">
              <a:solidFill>
                <a:schemeClr val="tx2"/>
              </a:solidFill>
            </a:endParaRPr>
          </a:p>
          <a:p>
            <a:r>
              <a:rPr lang="fi-FI" sz="2000" dirty="0">
                <a:solidFill>
                  <a:schemeClr val="tx2"/>
                </a:solidFill>
              </a:rPr>
              <a:t>Työelämä ja oppiminen kulkevat käsi kädessä. Tulevaisuudessa tarvitaan uudenlaisia oppimisympäristöjä ja </a:t>
            </a:r>
            <a:r>
              <a:rPr lang="fi-FI" sz="2000" b="1" dirty="0">
                <a:solidFill>
                  <a:schemeClr val="tx2"/>
                </a:solidFill>
              </a:rPr>
              <a:t>kokonaisvaltaista ohjausta</a:t>
            </a:r>
            <a:r>
              <a:rPr lang="fi-FI" sz="2000" dirty="0">
                <a:solidFill>
                  <a:schemeClr val="tx2"/>
                </a:solidFill>
              </a:rPr>
              <a:t>. </a:t>
            </a:r>
          </a:p>
          <a:p>
            <a:r>
              <a:rPr lang="fi-FI" sz="2000" b="1" dirty="0">
                <a:solidFill>
                  <a:schemeClr val="tx2"/>
                </a:solidFill>
              </a:rPr>
              <a:t>Opintojen ja työelämän suunnittelu suhteessa muuhun elämän hallintaan</a:t>
            </a:r>
            <a:r>
              <a:rPr lang="fi-FI" sz="2000" dirty="0">
                <a:solidFill>
                  <a:schemeClr val="tx2"/>
                </a:solidFill>
              </a:rPr>
              <a:t> </a:t>
            </a:r>
            <a:r>
              <a:rPr lang="fi-FI" sz="2000" dirty="0" smtClean="0">
                <a:solidFill>
                  <a:schemeClr val="tx2"/>
                </a:solidFill>
              </a:rPr>
              <a:t>on keskeistä tulevaisuusohjauksen mallissa</a:t>
            </a:r>
            <a:endParaRPr lang="fi-FI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Tulevaisuusäänestys</a:t>
            </a:r>
            <a:endParaRPr lang="fi-FI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1012055" y="2431665"/>
            <a:ext cx="9629775" cy="3161267"/>
          </a:xfrm>
        </p:spPr>
        <p:txBody>
          <a:bodyPr>
            <a:noAutofit/>
          </a:bodyPr>
          <a:lstStyle/>
          <a:p>
            <a:r>
              <a:rPr lang="fi-FI" sz="2800" dirty="0"/>
              <a:t>Jos olet väittämän kanssa samaa mieltä nosta ylös = oikea kätesi</a:t>
            </a:r>
          </a:p>
          <a:p>
            <a:r>
              <a:rPr lang="fi-FI" sz="2800" dirty="0"/>
              <a:t>Jos olet eri mieltä = vasten kätesi</a:t>
            </a:r>
          </a:p>
          <a:p>
            <a:r>
              <a:rPr lang="fi-FI" sz="2800" dirty="0"/>
              <a:t>Jos et tiedä tai ole </a:t>
            </a:r>
            <a:r>
              <a:rPr lang="fi-FI" sz="2800" dirty="0" smtClean="0"/>
              <a:t>varma tai ajattelet sekä että =nosta molemmat kädet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7951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23717"/>
            <a:ext cx="10972800" cy="1143000"/>
          </a:xfrm>
        </p:spPr>
        <p:txBody>
          <a:bodyPr/>
          <a:lstStyle/>
          <a:p>
            <a:r>
              <a:rPr lang="fi-FI" dirty="0" smtClean="0"/>
              <a:t>Tulevaisuudessa…</a:t>
            </a:r>
            <a:endParaRPr lang="fi-FI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812007" y="1266717"/>
            <a:ext cx="5157787" cy="461024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sz="2000" dirty="0" smtClean="0"/>
              <a:t>Useampia </a:t>
            </a:r>
            <a:r>
              <a:rPr lang="fi-FI" sz="2000" dirty="0"/>
              <a:t>tehtäviä voi hoitaa etätyönä, vaikka kotoa käsin </a:t>
            </a:r>
            <a:endParaRPr lang="fi-FI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fi-FI" sz="2000" dirty="0" smtClean="0"/>
              <a:t>Erilaisista </a:t>
            </a:r>
            <a:r>
              <a:rPr lang="fi-FI" sz="2000" dirty="0"/>
              <a:t>oppimisympäristöstä </a:t>
            </a:r>
            <a:r>
              <a:rPr lang="fi-FI" sz="2000" dirty="0" smtClean="0"/>
              <a:t>hankitulla </a:t>
            </a:r>
            <a:r>
              <a:rPr lang="fi-FI" sz="2000" dirty="0"/>
              <a:t>osaamisella ja kokemuksella on työnantajille ja asiakkaille enemmän merkitystä kuin suoritetulla tutkinnolla.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Suomesta on tullut ilmastonmuutoksen myötä suosittu matkailumaa, koska muualla on liian kuumaa kesäisin.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Yksityisautoja on huomattavasti vähemmän ja yhteiskäyttöautot ja joukkoliikenne ovat pääasialliset tavat liikkua paikasta toiseen.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 smtClean="0"/>
              <a:t>Ihmisellä voi olla useita erilaisia työpaikkoja ja tehtäviä. Toimeentulo muodostuu usein useasta eri lähteestä kuten palkkatyöstä, yrittäjyydestä ja järjestötoiminnasta. </a:t>
            </a:r>
          </a:p>
          <a:p>
            <a:endParaRPr lang="fi-FI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6172200" y="1266718"/>
            <a:ext cx="5183188" cy="4922946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fi-FI" dirty="0" smtClean="0"/>
              <a:t>Työelämässä vaaditaan eri kielten osaamista kuin nykyään. Kiinan ja portugalin osaajat ovat haluttuja työmarkkinoilla.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fi-FI" dirty="0" smtClean="0"/>
              <a:t>3D-tulostus </a:t>
            </a:r>
            <a:r>
              <a:rPr lang="fi-FI" dirty="0"/>
              <a:t>ja älykkäät materiaalit, esimerkiksi erilaiset sensorit vaatteissa, ovat arkipäivää.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fi-FI" dirty="0"/>
              <a:t>Tärkeimmät työelämässä tarvittavat taidot ovat yhteistyökyky, itsensä johtaminen, ongelmanratkaisu ja tunnetaidot.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fi-FI" dirty="0" smtClean="0"/>
              <a:t>Osa lääkäreistä ja hoitajista on robotteja.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fi-FI" dirty="0" smtClean="0"/>
              <a:t>Työn </a:t>
            </a:r>
            <a:r>
              <a:rPr lang="fi-FI" dirty="0" err="1"/>
              <a:t>robotisaatio</a:t>
            </a:r>
            <a:r>
              <a:rPr lang="fi-FI" dirty="0"/>
              <a:t> ja digitalisoituminen vähentävät tuotantoon liittyviä </a:t>
            </a:r>
            <a:r>
              <a:rPr lang="fi-FI" dirty="0" err="1"/>
              <a:t>liittyviä</a:t>
            </a:r>
            <a:r>
              <a:rPr lang="fi-FI" dirty="0"/>
              <a:t> työtehtäviä ja lisäävät työtä palvelualoilla, työnjohdossa ja asiantuntijatehtävissä.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95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Tulevaisuusajattelu  	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i-FI" sz="2200" dirty="0" smtClean="0"/>
              <a:t>Ajattelun kääntäminen seuraavasta askeleesta eteenpäin: mitä voi tapahtua huomenna, viikon päästä, ensi vuonna, kymmenen vuoden päästä?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200" dirty="0" smtClean="0"/>
              <a:t>Tulevaisuus on monikollinen: on aina olemassa useita mahdollisia tulevaisuuksia – lineaarisuuden rikkominen ja vaihtoehtojen avaaminen.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200" dirty="0" smtClean="0"/>
              <a:t>Olemme kaikki yhteydessä tulevaisuuteen ja meillä on siihen vaikutus – halusimme tai emme.</a:t>
            </a:r>
            <a:endParaRPr lang="fi-FI" sz="2200" dirty="0"/>
          </a:p>
          <a:p>
            <a:pPr marL="514350" indent="-514350">
              <a:buFont typeface="+mj-lt"/>
              <a:buAutoNum type="arabicPeriod"/>
            </a:pPr>
            <a:r>
              <a:rPr lang="fi-FI" sz="2200" dirty="0" smtClean="0"/>
              <a:t>Tulevaisuussuuntautunut ajattelu auttaa muutosten kohtaamisessa ja asioiden näkemisessä toisin: mahdollisuudet ja täysin uudet asiat.</a:t>
            </a:r>
          </a:p>
          <a:p>
            <a:pPr marL="514350" indent="-514350">
              <a:buFont typeface="+mj-lt"/>
              <a:buAutoNum type="arabicPeriod"/>
            </a:pPr>
            <a:endParaRPr lang="fi-FI" dirty="0"/>
          </a:p>
        </p:txBody>
      </p:sp>
      <p:pic>
        <p:nvPicPr>
          <p:cNvPr id="7" name="Picture Placeholder 5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0" r="246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83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8028" y="397575"/>
            <a:ext cx="5894271" cy="1231200"/>
          </a:xfrm>
        </p:spPr>
        <p:txBody>
          <a:bodyPr>
            <a:normAutofit/>
          </a:bodyPr>
          <a:lstStyle/>
          <a:p>
            <a:r>
              <a:rPr lang="fi-FI" dirty="0" smtClean="0"/>
              <a:t>Tulevaisuusohjauksen eettisiä periaatteita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 sz="2000" dirty="0"/>
              <a:t>ITSEMÄÄRÄÄMISOIKEUS</a:t>
            </a:r>
            <a:br>
              <a:rPr lang="fi-FI" sz="2000" dirty="0"/>
            </a:br>
            <a:r>
              <a:rPr lang="fi-FI" sz="2000" dirty="0"/>
              <a:t>Ohjaaja kunnioittaa ohjattavan itsemääräämisoikeutta ja ajattelun vapautta. Ohjaaja kunnioittaa ohjattavan omia valintoja. Vapaa tahto perustuu arvovalintoihin  </a:t>
            </a:r>
          </a:p>
          <a:p>
            <a:r>
              <a:rPr lang="fi-FI" sz="2000" dirty="0"/>
              <a:t>AVOIMUUS</a:t>
            </a:r>
            <a:br>
              <a:rPr lang="fi-FI" sz="2000" dirty="0"/>
            </a:br>
            <a:r>
              <a:rPr lang="fi-FI" sz="2000" dirty="0"/>
              <a:t>Ohjaaja toimii rehellisesti ja tunnustaen tietojen tai näkemystensä lähteet. Ohjaaja tiedostaa omien, työyhteisönsä ja muun yhteiskunnan odotusten vaikutukset ohjaustyöhönsä</a:t>
            </a:r>
          </a:p>
          <a:p>
            <a:r>
              <a:rPr lang="fi-FI" sz="2000" dirty="0"/>
              <a:t>LUOTTAMUKSELLISUUS</a:t>
            </a:r>
            <a:br>
              <a:rPr lang="fi-FI" sz="2000" dirty="0"/>
            </a:br>
            <a:r>
              <a:rPr lang="fi-FI" sz="2000" dirty="0"/>
              <a:t>Ohjaus on luottamuksellista </a:t>
            </a:r>
          </a:p>
          <a:p>
            <a:r>
              <a:rPr lang="fi-FI" sz="2000" dirty="0"/>
              <a:t>TULEVAISUUDELLISUUUDEN MONIARVOISUUS </a:t>
            </a:r>
            <a:br>
              <a:rPr lang="fi-FI" sz="2000" dirty="0"/>
            </a:br>
            <a:r>
              <a:rPr lang="fi-FI" sz="2000" dirty="0"/>
              <a:t>Ohjaaja tiedostaa tulevaisuuden moniarvioisuuden ja pystyy arvioimaan erilaisten näkemysten arvoperustaa. </a:t>
            </a:r>
          </a:p>
        </p:txBody>
      </p:sp>
      <p:pic>
        <p:nvPicPr>
          <p:cNvPr id="6" name="Picture Placeholder 11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0" r="285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3781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8028" y="1825624"/>
            <a:ext cx="7347515" cy="5032376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i-FI" sz="4400" dirty="0"/>
              <a:t>Pidemmän aikavälin tulevaisuusajattelun ja kokonaisvaltaisen opinto-ja uraohjauksen </a:t>
            </a:r>
            <a:r>
              <a:rPr lang="fi-FI" sz="4400" dirty="0" smtClean="0"/>
              <a:t>yhdistäminen</a:t>
            </a:r>
            <a:endParaRPr lang="fi-FI" sz="44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i-FI" sz="4400" dirty="0"/>
              <a:t>Menetelmät ja tehtävät </a:t>
            </a:r>
            <a:r>
              <a:rPr lang="fi-FI" sz="4400" b="1" dirty="0"/>
              <a:t>kehitetty yhdessä ohjattavien ja ohjaajien </a:t>
            </a:r>
            <a:r>
              <a:rPr lang="fi-FI" sz="4400" b="1" dirty="0" smtClean="0"/>
              <a:t>kanssa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i-FI" sz="4400" dirty="0" smtClean="0">
                <a:solidFill>
                  <a:schemeClr val="tx1"/>
                </a:solidFill>
              </a:rPr>
              <a:t>Tulevaisuusorientaatio</a:t>
            </a:r>
            <a:r>
              <a:rPr lang="fi-FI" sz="4400" dirty="0">
                <a:solidFill>
                  <a:schemeClr val="tx1"/>
                </a:solidFill>
              </a:rPr>
              <a:t>, </a:t>
            </a:r>
            <a:r>
              <a:rPr lang="fi-FI" sz="4400" dirty="0" smtClean="0">
                <a:solidFill>
                  <a:schemeClr val="tx1"/>
                </a:solidFill>
              </a:rPr>
              <a:t>lineaarisen </a:t>
            </a:r>
            <a:r>
              <a:rPr lang="fi-FI" sz="4400" dirty="0">
                <a:solidFill>
                  <a:schemeClr val="tx1"/>
                </a:solidFill>
              </a:rPr>
              <a:t>ajattelun </a:t>
            </a:r>
            <a:r>
              <a:rPr lang="fi-FI" sz="4400" dirty="0" smtClean="0">
                <a:solidFill>
                  <a:schemeClr val="tx1"/>
                </a:solidFill>
              </a:rPr>
              <a:t>haastaminen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i-FI" sz="4400" dirty="0" smtClean="0">
                <a:solidFill>
                  <a:schemeClr val="tx1"/>
                </a:solidFill>
              </a:rPr>
              <a:t>Laaja-alaiset </a:t>
            </a:r>
            <a:r>
              <a:rPr lang="fi-FI" sz="4400" dirty="0">
                <a:solidFill>
                  <a:schemeClr val="tx1"/>
                </a:solidFill>
              </a:rPr>
              <a:t>osaamiset, kokonaisuudet ja </a:t>
            </a:r>
            <a:r>
              <a:rPr lang="fi-FI" sz="4400" dirty="0" smtClean="0">
                <a:solidFill>
                  <a:schemeClr val="tx1"/>
                </a:solidFill>
              </a:rPr>
              <a:t>taidot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i-FI" sz="4400" dirty="0" smtClean="0">
                <a:solidFill>
                  <a:schemeClr val="tx1"/>
                </a:solidFill>
              </a:rPr>
              <a:t>Osallistaminen</a:t>
            </a:r>
            <a:r>
              <a:rPr lang="fi-FI" sz="4400" dirty="0">
                <a:solidFill>
                  <a:schemeClr val="tx1"/>
                </a:solidFill>
              </a:rPr>
              <a:t>, </a:t>
            </a:r>
            <a:r>
              <a:rPr lang="fi-FI" sz="4400" dirty="0" err="1" smtClean="0">
                <a:solidFill>
                  <a:schemeClr val="tx1"/>
                </a:solidFill>
              </a:rPr>
              <a:t>voimauttaminen</a:t>
            </a:r>
            <a:endParaRPr lang="fi-FI" sz="44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i-FI" sz="4400" dirty="0" smtClean="0">
                <a:solidFill>
                  <a:schemeClr val="tx1"/>
                </a:solidFill>
              </a:rPr>
              <a:t>Välineitä </a:t>
            </a:r>
            <a:r>
              <a:rPr lang="fi-FI" sz="4400" dirty="0">
                <a:solidFill>
                  <a:schemeClr val="tx1"/>
                </a:solidFill>
              </a:rPr>
              <a:t>muutosten </a:t>
            </a:r>
            <a:r>
              <a:rPr lang="fi-FI" sz="4400" dirty="0" smtClean="0">
                <a:solidFill>
                  <a:schemeClr val="tx1"/>
                </a:solidFill>
              </a:rPr>
              <a:t>kohtaamiseen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i-FI" sz="4400" dirty="0" smtClean="0">
                <a:solidFill>
                  <a:schemeClr val="tx1"/>
                </a:solidFill>
              </a:rPr>
              <a:t>Vaihtoehtojen </a:t>
            </a:r>
            <a:r>
              <a:rPr lang="fi-FI" sz="4400" dirty="0">
                <a:solidFill>
                  <a:schemeClr val="tx1"/>
                </a:solidFill>
              </a:rPr>
              <a:t>ja mahdollisuuksien </a:t>
            </a:r>
            <a:r>
              <a:rPr lang="fi-FI" sz="4400" dirty="0" smtClean="0">
                <a:solidFill>
                  <a:schemeClr val="tx1"/>
                </a:solidFill>
              </a:rPr>
              <a:t>avaaminen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i-FI" sz="4400" dirty="0" smtClean="0">
                <a:solidFill>
                  <a:schemeClr val="tx1"/>
                </a:solidFill>
              </a:rPr>
              <a:t>Kestävän </a:t>
            </a:r>
            <a:r>
              <a:rPr lang="fi-FI" sz="4400" dirty="0">
                <a:solidFill>
                  <a:schemeClr val="tx1"/>
                </a:solidFill>
              </a:rPr>
              <a:t>tulevaisuuden rakentaminen sekä yksilötasolla että lokaalisti ja globaalisti (arvot</a:t>
            </a:r>
            <a:r>
              <a:rPr lang="fi-FI" sz="44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fi-FI" sz="4400" dirty="0" smtClean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fi-FI" sz="4400" dirty="0" smtClean="0"/>
              <a:t>Tehtäviä </a:t>
            </a:r>
            <a:r>
              <a:rPr lang="fi-FI" sz="4400" dirty="0"/>
              <a:t>ja materiaaleja:</a:t>
            </a:r>
            <a:br>
              <a:rPr lang="fi-FI" sz="4400" dirty="0"/>
            </a:br>
            <a:r>
              <a:rPr lang="fi-FI" sz="4400" b="1" dirty="0" smtClean="0">
                <a:solidFill>
                  <a:schemeClr val="tx1"/>
                </a:solidFill>
              </a:rPr>
              <a:t>www.tulevaisuusohjaus.fi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</a:t>
            </a:r>
            <a:r>
              <a:rPr lang="fi-FI" dirty="0" smtClean="0">
                <a:solidFill>
                  <a:schemeClr val="tx1"/>
                </a:solidFill>
              </a:rPr>
              <a:t>ulevaisuusohjauksen välineitä</a:t>
            </a:r>
            <a:endParaRPr lang="fi-FI" dirty="0">
              <a:solidFill>
                <a:schemeClr val="tx1"/>
              </a:solidFill>
            </a:endParaRPr>
          </a:p>
        </p:txBody>
      </p:sp>
      <p:pic>
        <p:nvPicPr>
          <p:cNvPr id="5" name="Picture 2" descr="Tulevaisuuden työelämämn taidot: oppiminen, empatia, luovuus, uteliaisuus, vuorovaikutus, tutkijamainen asenne ja ongelmanratkaisu.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5"/>
          <a:stretch/>
        </p:blipFill>
        <p:spPr bwMode="auto">
          <a:xfrm>
            <a:off x="8267474" y="1825625"/>
            <a:ext cx="3605212" cy="377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07532" y="5663401"/>
            <a:ext cx="189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Kuva</a:t>
            </a: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21st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Century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Skills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(Etla 2016)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21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196" r="1776" b="5089"/>
          <a:stretch/>
        </p:blipFill>
        <p:spPr>
          <a:xfrm>
            <a:off x="0" y="438150"/>
            <a:ext cx="12075686" cy="627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1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-26235"/>
            <a:ext cx="12103100" cy="696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68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924026"/>
            <a:ext cx="9881068" cy="4158113"/>
          </a:xfrm>
        </p:spPr>
        <p:txBody>
          <a:bodyPr/>
          <a:lstStyle/>
          <a:p>
            <a:r>
              <a:rPr lang="fi-FI" dirty="0" smtClean="0"/>
              <a:t>Porina:</a:t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>Millaisia työvälineitä kaipaisit omaan työhösi tulevaisuuden ajattelussa ja/tai hallinnassa?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3544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 smtClean="0"/>
          </a:p>
          <a:p>
            <a:r>
              <a:rPr lang="fi-FI" dirty="0" smtClean="0"/>
              <a:t>Tulevaisuusohjaus: perusajatukset ja käytännön keinoja </a:t>
            </a:r>
          </a:p>
          <a:p>
            <a:r>
              <a:rPr lang="fi-FI" dirty="0" smtClean="0"/>
              <a:t>Tulevaisuuden hallinnan mahdollisuudet ja mahdottomuus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Tavoitteita ja sisältöjä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538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Osaamisidentiteetti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13853"/>
          </a:xfrm>
        </p:spPr>
        <p:txBody>
          <a:bodyPr>
            <a:normAutofit fontScale="92500" lnSpcReduction="20000"/>
          </a:bodyPr>
          <a:lstStyle/>
          <a:p>
            <a:r>
              <a:rPr lang="fi-FI" sz="2800" dirty="0" smtClean="0"/>
              <a:t>On ajassa muuttuva käsitys itsestä osaajana: siitä mitä tiedän, mitä taidan ja miten voin kehittyä sekä kuinka tuon osaamiseni ilmi. Osaamisidentiteetti rakentuu suhteessa sosiaaliseen ympäristöön.</a:t>
            </a:r>
          </a:p>
          <a:p>
            <a:endParaRPr lang="fi-FI" sz="2800" dirty="0" smtClean="0"/>
          </a:p>
          <a:p>
            <a:r>
              <a:rPr lang="fi-FI" sz="2800" dirty="0" smtClean="0"/>
              <a:t>Koulutuksen tulisi tukea vahvan osaamisidentiteetin kehittymistä ammatti-identiteetin lisäksi.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242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 rot="2700000">
            <a:off x="6653154" y="3215374"/>
            <a:ext cx="427255" cy="427255"/>
          </a:xfrm>
          <a:solidFill>
            <a:srgbClr val="002060"/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8028" y="397575"/>
            <a:ext cx="9362111" cy="1231200"/>
          </a:xfrm>
        </p:spPr>
        <p:txBody>
          <a:bodyPr/>
          <a:lstStyle/>
          <a:p>
            <a:r>
              <a:rPr lang="fi-FI" dirty="0" smtClean="0"/>
              <a:t>Osaamisidentiteetti / näkemys omasta kyvykkyydestä</a:t>
            </a:r>
            <a:r>
              <a:rPr lang="fi-FI" dirty="0"/>
              <a:t>	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Mitä osaan?</a:t>
            </a:r>
          </a:p>
          <a:p>
            <a:r>
              <a:rPr lang="fi-FI" sz="2400" dirty="0"/>
              <a:t>Mistä olen kiinnostunut?</a:t>
            </a:r>
          </a:p>
          <a:p>
            <a:r>
              <a:rPr lang="fi-FI" sz="2400" dirty="0"/>
              <a:t>Missä olen hyvä?</a:t>
            </a:r>
          </a:p>
          <a:p>
            <a:r>
              <a:rPr lang="fi-FI" sz="2400" dirty="0"/>
              <a:t>Mistä olen hankkinut osaamista tai mistä voin hankkia sitä lisää?</a:t>
            </a:r>
          </a:p>
          <a:p>
            <a:r>
              <a:rPr lang="fi-FI" sz="2400" dirty="0"/>
              <a:t>Mitä osaamista tarvitsen</a:t>
            </a:r>
          </a:p>
          <a:p>
            <a:r>
              <a:rPr lang="fi-FI" sz="2400" dirty="0"/>
              <a:t>Miten sanoitan osaamiseni?</a:t>
            </a:r>
          </a:p>
          <a:p>
            <a:r>
              <a:rPr lang="fi-FI" sz="2400" dirty="0"/>
              <a:t>Mitä haluan oppia? </a:t>
            </a:r>
          </a:p>
          <a:p>
            <a:r>
              <a:rPr lang="fi-FI" sz="2400" dirty="0"/>
              <a:t>Miten opin?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259638" y="1825625"/>
            <a:ext cx="4489017" cy="4070350"/>
          </a:xfrm>
        </p:spPr>
        <p:txBody>
          <a:bodyPr>
            <a:normAutofit/>
          </a:bodyPr>
          <a:lstStyle/>
          <a:p>
            <a:r>
              <a:rPr lang="fi-FI" sz="2400" dirty="0">
                <a:solidFill>
                  <a:srgbClr val="002060"/>
                </a:solidFill>
              </a:rPr>
              <a:t>Kehittyy läpi elämän</a:t>
            </a:r>
          </a:p>
          <a:p>
            <a:r>
              <a:rPr lang="fi-FI" sz="2400" dirty="0">
                <a:solidFill>
                  <a:srgbClr val="002060"/>
                </a:solidFill>
              </a:rPr>
              <a:t>Samaa osaamista voi tarvita eri ammateissa ja tehtävissä</a:t>
            </a:r>
          </a:p>
          <a:p>
            <a:r>
              <a:rPr lang="fi-FI" sz="2400" dirty="0">
                <a:solidFill>
                  <a:srgbClr val="002060"/>
                </a:solidFill>
              </a:rPr>
              <a:t>Keskeistä tunnistaminen ja sanoittaminen – tämä myös monille vaikeaa!</a:t>
            </a:r>
          </a:p>
          <a:p>
            <a:r>
              <a:rPr lang="fi-FI" sz="2400" dirty="0">
                <a:solidFill>
                  <a:srgbClr val="002060"/>
                </a:solidFill>
              </a:rPr>
              <a:t>Osaamisten näkeminen mahdollisuuksina ja osana erilaisia tehtäviä</a:t>
            </a:r>
          </a:p>
        </p:txBody>
      </p:sp>
    </p:spTree>
    <p:extLst>
      <p:ext uri="{BB962C8B-B14F-4D97-AF65-F5344CB8AC3E}">
        <p14:creationId xmlns:p14="http://schemas.microsoft.com/office/powerpoint/2010/main" val="17266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419617" cy="2387600"/>
          </a:xfrm>
        </p:spPr>
        <p:txBody>
          <a:bodyPr>
            <a:normAutofit/>
          </a:bodyPr>
          <a:lstStyle/>
          <a:p>
            <a:pPr algn="ctr"/>
            <a:r>
              <a:rPr lang="fi-FI" sz="4000" dirty="0" smtClean="0"/>
              <a:t>Jos </a:t>
            </a:r>
            <a:r>
              <a:rPr lang="fi-FI" sz="4000" dirty="0"/>
              <a:t>et tekisi sitä työtä mitä teet nyt, mitä työtä olemassa olevalla osaamisellasi tekisit</a:t>
            </a:r>
            <a:r>
              <a:rPr lang="fi-FI" sz="4000" dirty="0" smtClean="0"/>
              <a:t>?</a:t>
            </a:r>
            <a:br>
              <a:rPr lang="fi-FI" sz="4000" dirty="0" smtClean="0"/>
            </a:br>
            <a:endParaRPr lang="fi-FI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fi-FI" sz="5400" dirty="0" smtClean="0">
                <a:latin typeface="+mj-lt"/>
              </a:rPr>
              <a:t>Osoite</a:t>
            </a:r>
            <a:r>
              <a:rPr lang="fi-FI" sz="5400" dirty="0">
                <a:latin typeface="+mj-lt"/>
              </a:rPr>
              <a:t>: Sli.do</a:t>
            </a:r>
          </a:p>
          <a:p>
            <a:pPr marL="0" indent="0" algn="ctr">
              <a:buNone/>
            </a:pPr>
            <a:r>
              <a:rPr lang="fi-FI" sz="5400" dirty="0" err="1" smtClean="0">
                <a:latin typeface="+mj-lt"/>
              </a:rPr>
              <a:t>Event</a:t>
            </a:r>
            <a:r>
              <a:rPr lang="fi-FI" sz="5400" dirty="0" smtClean="0">
                <a:latin typeface="+mj-lt"/>
              </a:rPr>
              <a:t> code:Q105</a:t>
            </a:r>
            <a:endParaRPr lang="fi-FI" sz="5400" dirty="0"/>
          </a:p>
        </p:txBody>
      </p:sp>
    </p:spTree>
    <p:extLst>
      <p:ext uri="{BB962C8B-B14F-4D97-AF65-F5344CB8AC3E}">
        <p14:creationId xmlns:p14="http://schemas.microsoft.com/office/powerpoint/2010/main" val="19936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675" y="980387"/>
            <a:ext cx="21932745" cy="73109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585" y="1772817"/>
            <a:ext cx="7273925" cy="3313113"/>
          </a:xfrm>
        </p:spPr>
        <p:txBody>
          <a:bodyPr>
            <a:normAutofit fontScale="92500" lnSpcReduction="20000"/>
          </a:bodyPr>
          <a:lstStyle/>
          <a:p>
            <a:r>
              <a:rPr lang="fi-FI" sz="2400" dirty="0"/>
              <a:t>Mielikuvitusta ja luovuutta voi treenata: ”ja nyt jotain täysin erilaista”</a:t>
            </a:r>
          </a:p>
          <a:p>
            <a:r>
              <a:rPr lang="fi-FI" sz="2400" dirty="0"/>
              <a:t>Opi uusia asioita koko ajan monilla eri tavoilla esim. taiteen keinot</a:t>
            </a:r>
          </a:p>
          <a:p>
            <a:r>
              <a:rPr lang="fi-FI" sz="2400" dirty="0"/>
              <a:t>Kysy miksi, miksi ei ja miten voisi olla toisin</a:t>
            </a:r>
          </a:p>
          <a:p>
            <a:r>
              <a:rPr lang="fi-FI" sz="2400" dirty="0"/>
              <a:t>Mene epämukavuusalueille ja outojen ihmisten seuraan</a:t>
            </a:r>
          </a:p>
          <a:p>
            <a:r>
              <a:rPr lang="fi-FI" sz="2400" dirty="0"/>
              <a:t>Yhdistele erilaisia asioita ja leiki synergioilla</a:t>
            </a:r>
          </a:p>
          <a:p>
            <a:r>
              <a:rPr lang="fi-FI" sz="2400" dirty="0"/>
              <a:t>Persoonakohtaiset tyypilliset toimintatavat ovat melko </a:t>
            </a:r>
            <a:r>
              <a:rPr lang="fi-FI" sz="2400" dirty="0" smtClean="0"/>
              <a:t>pysyviä, mutta omia kykyjä voi kehittää ja näkökulmia avartaa</a:t>
            </a:r>
            <a:endParaRPr lang="fi-FI" sz="2400" dirty="0"/>
          </a:p>
          <a:p>
            <a:endParaRPr lang="fi-FI" sz="2400" dirty="0"/>
          </a:p>
          <a:p>
            <a:endParaRPr lang="fi-FI" sz="2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00088" y="149225"/>
            <a:ext cx="10972800" cy="1143000"/>
          </a:xfrm>
        </p:spPr>
        <p:txBody>
          <a:bodyPr/>
          <a:lstStyle/>
          <a:p>
            <a:r>
              <a:rPr lang="fi-FI" dirty="0" smtClean="0"/>
              <a:t>Tulevaisuuteen kurottelun keinoja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21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240" cy="457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269" y="2967499"/>
            <a:ext cx="4081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dirty="0" smtClean="0">
              <a:solidFill>
                <a:schemeClr val="bg1"/>
              </a:solidFill>
            </a:endParaRPr>
          </a:p>
          <a:p>
            <a:r>
              <a:rPr lang="fi-FI" sz="2400" dirty="0" smtClean="0">
                <a:solidFill>
                  <a:schemeClr val="bg1"/>
                </a:solidFill>
              </a:rPr>
              <a:t> 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2110" y="4759431"/>
            <a:ext cx="71489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Hannele </a:t>
            </a:r>
            <a:r>
              <a:rPr lang="fi-FI" b="1" dirty="0" smtClean="0">
                <a:solidFill>
                  <a:schemeClr val="bg1"/>
                </a:solidFill>
              </a:rPr>
              <a:t>Järvenpää</a:t>
            </a:r>
            <a:endParaRPr lang="fi-FI" b="1" dirty="0">
              <a:solidFill>
                <a:schemeClr val="bg1"/>
              </a:solidFill>
            </a:endParaRPr>
          </a:p>
          <a:p>
            <a:r>
              <a:rPr lang="fi-FI" b="1" dirty="0">
                <a:solidFill>
                  <a:schemeClr val="bg1"/>
                </a:solidFill>
              </a:rPr>
              <a:t>p. 050 583 9516</a:t>
            </a:r>
          </a:p>
          <a:p>
            <a:endParaRPr lang="fi-FI" b="1" dirty="0">
              <a:solidFill>
                <a:schemeClr val="bg1"/>
              </a:solidFill>
            </a:endParaRPr>
          </a:p>
          <a:p>
            <a:r>
              <a:rPr lang="fi-FI" b="1" dirty="0">
                <a:solidFill>
                  <a:schemeClr val="bg1"/>
                </a:solidFill>
              </a:rPr>
              <a:t>Sari </a:t>
            </a:r>
            <a:r>
              <a:rPr lang="fi-FI" b="1" dirty="0" smtClean="0">
                <a:solidFill>
                  <a:schemeClr val="bg1"/>
                </a:solidFill>
              </a:rPr>
              <a:t>Söderlund</a:t>
            </a:r>
            <a:endParaRPr lang="fi-FI" b="1" dirty="0">
              <a:solidFill>
                <a:schemeClr val="bg1"/>
              </a:solidFill>
            </a:endParaRPr>
          </a:p>
          <a:p>
            <a:r>
              <a:rPr lang="fi-FI" b="1" dirty="0">
                <a:solidFill>
                  <a:schemeClr val="bg1"/>
                </a:solidFill>
              </a:rPr>
              <a:t>p. 050 401 </a:t>
            </a:r>
            <a:r>
              <a:rPr lang="fi-FI" b="1" dirty="0" smtClean="0">
                <a:solidFill>
                  <a:schemeClr val="bg1"/>
                </a:solidFill>
              </a:rPr>
              <a:t>7666</a:t>
            </a:r>
          </a:p>
          <a:p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269" y="4748843"/>
            <a:ext cx="5919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Aloitus 		12/2019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Kesto 		7 kk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Hinta 		5800 + alv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Lisätietoa</a:t>
            </a:r>
          </a:p>
          <a:p>
            <a:r>
              <a:rPr lang="fi-FI" b="1" dirty="0" err="1" smtClean="0">
                <a:solidFill>
                  <a:schemeClr val="bg1"/>
                </a:solidFill>
              </a:rPr>
              <a:t>Email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smtClean="0">
                <a:solidFill>
                  <a:schemeClr val="bg1"/>
                </a:solidFill>
                <a:hlinkClick r:id="rId4"/>
              </a:rPr>
              <a:t>etunimi.sukunimi@utu.fi</a:t>
            </a:r>
            <a:endParaRPr lang="fi-FI" b="1" dirty="0" smtClean="0">
              <a:solidFill>
                <a:schemeClr val="bg1"/>
              </a:solidFill>
            </a:endParaRPr>
          </a:p>
          <a:p>
            <a:r>
              <a:rPr lang="fi-FI" b="1" dirty="0">
                <a:solidFill>
                  <a:schemeClr val="bg1"/>
                </a:solidFill>
              </a:rPr>
              <a:t>https://sites.utu.fi/exe/ohjelmat/ennakoinnin-ammattilaiseksi/</a:t>
            </a:r>
          </a:p>
        </p:txBody>
      </p:sp>
    </p:spTree>
    <p:extLst>
      <p:ext uri="{BB962C8B-B14F-4D97-AF65-F5344CB8AC3E}">
        <p14:creationId xmlns:p14="http://schemas.microsoft.com/office/powerpoint/2010/main" val="15398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2" r="28092"/>
          <a:stretch>
            <a:fillRect/>
          </a:stretch>
        </p:blipFill>
        <p:spPr/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Kiitos!</a:t>
            </a:r>
            <a:endParaRPr lang="fi-FI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smtClean="0"/>
              <a:t>Leena Jokinen</a:t>
            </a:r>
          </a:p>
          <a:p>
            <a:r>
              <a:rPr lang="fi-FI" dirty="0" smtClean="0">
                <a:hlinkClick r:id="rId4"/>
              </a:rPr>
              <a:t>Leena.jokinen@utu.fi</a:t>
            </a:r>
            <a:endParaRPr lang="fi-FI" dirty="0" smtClean="0"/>
          </a:p>
          <a:p>
            <a:r>
              <a:rPr lang="fi-FI" dirty="0" smtClean="0"/>
              <a:t>P. +358 40 707 7982</a:t>
            </a:r>
          </a:p>
          <a:p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55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7" y="5875949"/>
            <a:ext cx="1861918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568" y="1438656"/>
            <a:ext cx="2048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>
                <a:solidFill>
                  <a:schemeClr val="bg1"/>
                </a:solidFill>
              </a:rPr>
              <a:t>Riihimäen lukio, syksy 2018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Työntekijältä tulevaisuudessa vaadittava asiat, jotka vaikuttavat eniten tavoitteiden </a:t>
            </a:r>
            <a:r>
              <a:rPr lang="fi-FI" dirty="0" smtClean="0"/>
              <a:t>saavuttamiseen</a:t>
            </a:r>
            <a:endParaRPr lang="fi-FI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1825625"/>
            <a:ext cx="5181600" cy="43513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Halu ja valmius oppia uutta 76%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Kyky sopeutua uusiin tilanteisiin 68%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Yhteistyön hyödyntäminen 50%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Päämäärätietoisuus 30%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Epäonnistumisen pelon voittaminen 18%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Uskallus avun pyytämiseen 15%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Oman työnteon määrä 15%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Itsekuri 8%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Kilpailuhenkisyys 7%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Riskinotto 6%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Unelmointi 5%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3800" b="0" dirty="0" smtClean="0">
                <a:solidFill>
                  <a:schemeClr val="tx1"/>
                </a:solidFill>
              </a:rPr>
              <a:t>Uhrautuminen 3%</a:t>
            </a:r>
          </a:p>
          <a:p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5900" dirty="0" smtClean="0">
                <a:solidFill>
                  <a:schemeClr val="tx1"/>
                </a:solidFill>
              </a:rPr>
              <a:t>76% kyselyyn vastanneista uskoo, että tulevaisuudessa työntekijältä vaaditaan halua oppia uutta</a:t>
            </a:r>
          </a:p>
          <a:p>
            <a:endParaRPr lang="fi-FI" dirty="0" smtClean="0">
              <a:solidFill>
                <a:schemeClr val="tx1"/>
              </a:solidFill>
            </a:endParaRPr>
          </a:p>
          <a:p>
            <a:endParaRPr lang="fi-FI" dirty="0" smtClean="0">
              <a:solidFill>
                <a:schemeClr val="tx1"/>
              </a:solidFill>
            </a:endParaRPr>
          </a:p>
          <a:p>
            <a:endParaRPr lang="fi-FI" dirty="0" smtClean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i-FI" sz="2900" dirty="0" smtClean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3800" b="1" dirty="0" smtClean="0">
                <a:solidFill>
                  <a:schemeClr val="tx1"/>
                </a:solidFill>
              </a:rPr>
              <a:t>Lähde: Suomalaisen Työn Liiton teettämän Made </a:t>
            </a:r>
            <a:r>
              <a:rPr lang="fi-FI" sz="3800" b="1" dirty="0" err="1" smtClean="0">
                <a:solidFill>
                  <a:schemeClr val="tx1"/>
                </a:solidFill>
              </a:rPr>
              <a:t>by</a:t>
            </a:r>
            <a:r>
              <a:rPr lang="fi-FI" sz="3800" b="1" dirty="0" smtClean="0">
                <a:solidFill>
                  <a:schemeClr val="tx1"/>
                </a:solidFill>
              </a:rPr>
              <a:t> Finland -kampanjatutkimus 2017. </a:t>
            </a:r>
            <a:r>
              <a:rPr lang="fi-FI" sz="3800" dirty="0" smtClean="0">
                <a:solidFill>
                  <a:schemeClr val="tx1"/>
                </a:solidFill>
              </a:rPr>
              <a:t>https://suomalainentyo.fi/2017/05/23/tutkimus-talta-nayttaa-suomalaisten-mielesta-tulevaisuuden-tyoelama/ </a:t>
            </a:r>
          </a:p>
          <a:p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b="6375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smtClean="0"/>
              <a:t>Porina: </a:t>
            </a:r>
            <a:r>
              <a:rPr lang="fi-FI" dirty="0"/>
              <a:t>mikä </a:t>
            </a:r>
            <a:r>
              <a:rPr lang="fi-FI" dirty="0" smtClean="0"/>
              <a:t>olisi </a:t>
            </a:r>
            <a:r>
              <a:rPr lang="fi-FI" dirty="0"/>
              <a:t>yllättävin muutos </a:t>
            </a:r>
            <a:r>
              <a:rPr lang="fi-FI" dirty="0" smtClean="0"/>
              <a:t>  omassa työssä seuraavan 5-10 </a:t>
            </a:r>
            <a:r>
              <a:rPr lang="fi-FI" dirty="0"/>
              <a:t>vuoden aikana?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87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Voiko </a:t>
            </a:r>
            <a:r>
              <a:rPr lang="fi-FI" dirty="0" smtClean="0"/>
              <a:t>tulevaisuuteen valmistautua ja </a:t>
            </a:r>
            <a:br>
              <a:rPr lang="fi-FI" dirty="0" smtClean="0"/>
            </a:br>
            <a:r>
              <a:rPr lang="fi-FI" dirty="0" smtClean="0"/>
              <a:t>jos niin miten</a:t>
            </a:r>
            <a:r>
              <a:rPr lang="fi-FI" dirty="0"/>
              <a:t>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782653"/>
          </a:xfrm>
        </p:spPr>
        <p:txBody>
          <a:bodyPr>
            <a:normAutofit fontScale="92500" lnSpcReduction="20000"/>
          </a:bodyPr>
          <a:lstStyle/>
          <a:p>
            <a:r>
              <a:rPr lang="fi-FI" sz="2400" dirty="0"/>
              <a:t>Tulevaisuus ei ole ennalta määrätty vaan </a:t>
            </a:r>
            <a:r>
              <a:rPr lang="fi-FI" sz="2400" dirty="0" smtClean="0"/>
              <a:t>jatkuvasti muuttuva ja yllättävä </a:t>
            </a:r>
            <a:endParaRPr lang="fi-FI" sz="2400" dirty="0"/>
          </a:p>
          <a:p>
            <a:r>
              <a:rPr lang="fi-FI" sz="2400" dirty="0" smtClean="0"/>
              <a:t>Vaikutamme </a:t>
            </a:r>
            <a:r>
              <a:rPr lang="fi-FI" sz="2400" dirty="0"/>
              <a:t>tulevaisuuteen teoillamme ja </a:t>
            </a:r>
            <a:r>
              <a:rPr lang="fi-FI" sz="2400" dirty="0" smtClean="0"/>
              <a:t>valinnoillamme ja myös valitsematta jättämisellä</a:t>
            </a:r>
            <a:endParaRPr lang="fi-FI" sz="2400" dirty="0"/>
          </a:p>
          <a:p>
            <a:r>
              <a:rPr lang="fi-FI" sz="2400" dirty="0" smtClean="0"/>
              <a:t>Tietoinen vaikuttaminen tulevaisuuteen</a:t>
            </a:r>
            <a:r>
              <a:rPr lang="fi-FI" sz="2400" dirty="0"/>
              <a:t> </a:t>
            </a:r>
            <a:r>
              <a:rPr lang="fi-FI" sz="2400" dirty="0" smtClean="0"/>
              <a:t>on kykyä </a:t>
            </a:r>
            <a:r>
              <a:rPr lang="fi-FI" sz="2400" dirty="0"/>
              <a:t>nähdä vaihtoehtoja ja toimia </a:t>
            </a:r>
            <a:r>
              <a:rPr lang="fi-FI" sz="2400" dirty="0" smtClean="0"/>
              <a:t>aktiivisesti </a:t>
            </a:r>
            <a:r>
              <a:rPr lang="fi-FI" sz="2400" dirty="0"/>
              <a:t>halutun </a:t>
            </a:r>
            <a:r>
              <a:rPr lang="fi-FI" sz="2400" dirty="0" smtClean="0"/>
              <a:t>tilanteen saavuttamiseksi</a:t>
            </a:r>
            <a:endParaRPr lang="fi-FI" sz="2400" dirty="0"/>
          </a:p>
          <a:p>
            <a:r>
              <a:rPr lang="fi-FI" sz="2400" dirty="0" smtClean="0"/>
              <a:t>Tulevaisuuden voi käsittää mahdollisuuksina, arvioida ilmiöiden todennäköisyyttä ja pohtia erilaisten tulevaisuuksien toivottavuutta tai epätoivottavuutta </a:t>
            </a:r>
            <a:r>
              <a:rPr lang="fi-FI" sz="2400" dirty="0"/>
              <a:t>tulevaisuus? </a:t>
            </a:r>
            <a:endParaRPr lang="fi-FI" sz="2400" dirty="0" smtClean="0"/>
          </a:p>
          <a:p>
            <a:r>
              <a:rPr lang="fi-FI" sz="2400" dirty="0" smtClean="0"/>
              <a:t>Tulevaisuus voi olla ahdistava ja pelottava</a:t>
            </a:r>
            <a:endParaRPr lang="fi-FI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0" r="246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818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4" b="1058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"/>
            <a:ext cx="5994401" cy="1231200"/>
          </a:xfrm>
        </p:spPr>
        <p:txBody>
          <a:bodyPr/>
          <a:lstStyle/>
          <a:p>
            <a:r>
              <a:rPr lang="fi-FI" dirty="0" smtClean="0"/>
              <a:t>Tulevaisuusohjauksen ydin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000" dirty="0"/>
              <a:t>Tavoitteena </a:t>
            </a:r>
            <a:r>
              <a:rPr lang="fi-FI" sz="2000" dirty="0" smtClean="0"/>
              <a:t>luoda mahdollisuuksia oman tulevaisuuden pohdintaan: </a:t>
            </a:r>
            <a:r>
              <a:rPr lang="fi-FI" sz="2000" dirty="0"/>
              <a:t>vaihtoehtojen ja mahdollisuuksien </a:t>
            </a:r>
            <a:r>
              <a:rPr lang="fi-FI" sz="2000" dirty="0" smtClean="0"/>
              <a:t>näkemiseen</a:t>
            </a:r>
            <a:endParaRPr lang="fi-FI" sz="2000" dirty="0"/>
          </a:p>
          <a:p>
            <a:r>
              <a:rPr lang="fi-FI" sz="2000" dirty="0"/>
              <a:t>Tukea toiveikkuutta ja uskoa itseen  </a:t>
            </a:r>
            <a:r>
              <a:rPr lang="fi-FI" sz="2000" dirty="0" smtClean="0"/>
              <a:t>sekä irrottautumista </a:t>
            </a:r>
            <a:r>
              <a:rPr lang="fi-FI" sz="2000" dirty="0"/>
              <a:t>ennakkoasenteista ja stereotypioista</a:t>
            </a:r>
          </a:p>
          <a:p>
            <a:r>
              <a:rPr lang="fi-FI" sz="2000" dirty="0"/>
              <a:t>Henkilökohtaisten merkityksien pohdinta ja arviointi</a:t>
            </a:r>
          </a:p>
          <a:p>
            <a:r>
              <a:rPr lang="fi-FI" sz="2000" dirty="0"/>
              <a:t>Vastuu omasta tulevaisuudesta ja muista ihmisistä sekä ympäristöstä. Osallisuuden kokemus ja toteuttaminen </a:t>
            </a:r>
          </a:p>
          <a:p>
            <a:r>
              <a:rPr lang="fi-FI" sz="2000" dirty="0"/>
              <a:t>Teoreettisesti ankkuroituu </a:t>
            </a:r>
            <a:r>
              <a:rPr lang="fi-FI" sz="2000" dirty="0" err="1"/>
              <a:t>transformatiiviiseen</a:t>
            </a:r>
            <a:r>
              <a:rPr lang="fi-FI" sz="2000" dirty="0"/>
              <a:t> oppimiseen, kriittisen </a:t>
            </a:r>
            <a:r>
              <a:rPr lang="fi-FI" sz="2000" dirty="0" err="1"/>
              <a:t>reflektion</a:t>
            </a:r>
            <a:r>
              <a:rPr lang="fi-FI" sz="2000" dirty="0"/>
              <a:t> ajatuksiin ja </a:t>
            </a:r>
            <a:r>
              <a:rPr lang="fi-FI" sz="2000" dirty="0" err="1"/>
              <a:t>eksploratiiviseen</a:t>
            </a:r>
            <a:r>
              <a:rPr lang="fi-FI" sz="2000" dirty="0"/>
              <a:t> päätöksenteon malleihin sekä tulevaisuustietoisuuteen</a:t>
            </a:r>
          </a:p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47200" y="285750"/>
            <a:ext cx="2844800" cy="476250"/>
          </a:xfrm>
        </p:spPr>
        <p:txBody>
          <a:bodyPr/>
          <a:lstStyle/>
          <a:p>
            <a:fld id="{2A4837A0-F8B5-40DF-B7A3-2778985E9851}" type="slidenum">
              <a:rPr lang="fi-FI" smtClean="0"/>
              <a:pPr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6447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0" r="2463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8028" y="397575"/>
            <a:ext cx="5894271" cy="1231200"/>
          </a:xfrm>
        </p:spPr>
        <p:txBody>
          <a:bodyPr/>
          <a:lstStyle/>
          <a:p>
            <a:r>
              <a:rPr lang="fi-FI" dirty="0" smtClean="0"/>
              <a:t>Tulevaisuusohjauksen </a:t>
            </a:r>
            <a:r>
              <a:rPr lang="fi-FI" dirty="0"/>
              <a:t>tavoitteet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 sz="2400" dirty="0"/>
              <a:t>Ei kertoa ihmisille, mitä ajatella, vaan houkutella ajattelemaan </a:t>
            </a:r>
            <a:r>
              <a:rPr lang="fi-FI" sz="2400" dirty="0" smtClean="0"/>
              <a:t>erilaisia vaihtoehtoja </a:t>
            </a:r>
          </a:p>
          <a:p>
            <a:r>
              <a:rPr lang="fi-FI" sz="2400" dirty="0" smtClean="0"/>
              <a:t>Kyseenalaistaa </a:t>
            </a:r>
            <a:r>
              <a:rPr lang="fi-FI" sz="2400" dirty="0"/>
              <a:t>rajoja, tapoja ja ennakkokäsityksiä, jotta joudutaan miettimään ja toteuttamaan uusia ideoita</a:t>
            </a:r>
          </a:p>
          <a:p>
            <a:r>
              <a:rPr lang="fi-FI" sz="2400" dirty="0" smtClean="0"/>
              <a:t>Tuoda esiin monimutkaisia vaikutusketjuja (systeemiajattelu), pohtia hämmentäviä </a:t>
            </a:r>
            <a:r>
              <a:rPr lang="fi-FI" sz="2400" dirty="0"/>
              <a:t>ja </a:t>
            </a:r>
            <a:r>
              <a:rPr lang="fi-FI" sz="2400" dirty="0" smtClean="0"/>
              <a:t>epävarmoja mahdollisuuksia</a:t>
            </a:r>
          </a:p>
          <a:p>
            <a:r>
              <a:rPr lang="fi-FI" sz="2400" dirty="0" smtClean="0"/>
              <a:t>Tunnistaa </a:t>
            </a:r>
            <a:r>
              <a:rPr lang="fi-FI" sz="2400" dirty="0"/>
              <a:t>v</a:t>
            </a:r>
            <a:r>
              <a:rPr lang="fi-FI" sz="2400" dirty="0" smtClean="0"/>
              <a:t>alintoihin </a:t>
            </a:r>
            <a:r>
              <a:rPr lang="fi-FI" sz="2400" dirty="0"/>
              <a:t>ja tekoihin </a:t>
            </a:r>
            <a:r>
              <a:rPr lang="fi-FI" sz="2400" dirty="0" smtClean="0"/>
              <a:t>vaikuttavia arvoja</a:t>
            </a:r>
            <a:endParaRPr lang="fi-FI" sz="2400" dirty="0"/>
          </a:p>
          <a:p>
            <a:r>
              <a:rPr lang="fi-FI" sz="2400" dirty="0" smtClean="0"/>
              <a:t>Antaa välineitä käsitellä epävarmuutta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2558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0" r="2463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Ohjaajan rooli ja mahdollisia sudenkuoppia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000" dirty="0"/>
              <a:t>Tulevaisuusohjauksessa ollaan henkilökohtaisella ja tasa-arvoisella tasolla. Ole aito keskustelukumppani</a:t>
            </a:r>
          </a:p>
          <a:p>
            <a:r>
              <a:rPr lang="fi-FI" sz="2000" dirty="0"/>
              <a:t>Vältä ennakkokäsityksiä ohjattavastasi</a:t>
            </a:r>
            <a:br>
              <a:rPr lang="fi-FI" sz="2000" dirty="0"/>
            </a:br>
            <a:r>
              <a:rPr lang="fi-FI" sz="2000" dirty="0"/>
              <a:t>- kategorisointien ja leimaamisen välttäminen</a:t>
            </a:r>
            <a:br>
              <a:rPr lang="fi-FI" sz="2000" dirty="0"/>
            </a:br>
            <a:r>
              <a:rPr lang="fi-FI" sz="2000" dirty="0"/>
              <a:t>- lähtökohtien huomioiminen</a:t>
            </a:r>
          </a:p>
          <a:p>
            <a:r>
              <a:rPr lang="fi-FI" sz="2000" dirty="0"/>
              <a:t>Panosta ensivaikutelmaan </a:t>
            </a:r>
          </a:p>
          <a:p>
            <a:r>
              <a:rPr lang="fi-FI" sz="2000" dirty="0"/>
              <a:t>Ohjaa tulevaisuuteen ja yllättäviinkin vaihtoehtoihin</a:t>
            </a:r>
            <a:br>
              <a:rPr lang="fi-FI" sz="2000" dirty="0"/>
            </a:br>
            <a:r>
              <a:rPr lang="fi-FI" sz="2000" dirty="0"/>
              <a:t>- ei takerruta nykytilanteeseen</a:t>
            </a:r>
            <a:br>
              <a:rPr lang="fi-FI" sz="2000" dirty="0"/>
            </a:br>
            <a:r>
              <a:rPr lang="fi-FI" sz="2000" dirty="0"/>
              <a:t>- tulevaisuudessa on mahdollisuuksia kaikille</a:t>
            </a:r>
          </a:p>
          <a:p>
            <a:endParaRPr lang="fi-FI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47200" y="285750"/>
            <a:ext cx="2844800" cy="476250"/>
          </a:xfrm>
        </p:spPr>
        <p:txBody>
          <a:bodyPr/>
          <a:lstStyle/>
          <a:p>
            <a:fld id="{2A4837A0-F8B5-40DF-B7A3-2778985E9851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016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TU-201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8C8D2"/>
      </a:accent1>
      <a:accent2>
        <a:srgbClr val="9063CD"/>
      </a:accent2>
      <a:accent3>
        <a:srgbClr val="ADCB00"/>
      </a:accent3>
      <a:accent4>
        <a:srgbClr val="F8485E"/>
      </a:accent4>
      <a:accent5>
        <a:srgbClr val="868686"/>
      </a:accent5>
      <a:accent6>
        <a:srgbClr val="D9D9D9"/>
      </a:accent6>
      <a:hlink>
        <a:srgbClr val="9063CD"/>
      </a:hlink>
      <a:folHlink>
        <a:srgbClr val="9063C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407D4FD17612942B689264A64C80E05" ma:contentTypeVersion="1" ma:contentTypeDescription="Luo uusi asiakirja." ma:contentTypeScope="" ma:versionID="ff38272efab8017861c1392755c51bb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c41fa38566c5dfcabfa1df2b84f69da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joituksen alkamispäivämäärä" ma:description="Ajoituksen alkamispäivämäärä on julkaisuominaisuuden luoma sivustosarake. Sillä määritetään päivämäärä ja kellonaika, jolloin vierailijat näkevät sivuston ensimmäisen kerran." ma:hidden="true" ma:internalName="PublishingStartDate">
      <xsd:simpleType>
        <xsd:restriction base="dms:Unknown"/>
      </xsd:simpleType>
    </xsd:element>
    <xsd:element name="PublishingExpirationDate" ma:index="9" nillable="true" ma:displayName="Ajoituksen päättymispäivämäärä" ma:description="Ajoituksen päättymispäivämäärä on julkaisuominaisuuden luoma sivustosarake. Sillä määritetään päivämäärä ja kellonaika, jolloin vierailijat eivät enää näe tätä sivustoa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0D03AC-A3E6-4361-AA75-B030604190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67918B-F5D8-496B-ADA5-F28F37EC166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FC298D-23B9-4D8B-A265-C7F87C957D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980</Words>
  <Application>Microsoft Office PowerPoint</Application>
  <PresentationFormat>Laajakuva</PresentationFormat>
  <Paragraphs>156</Paragraphs>
  <Slides>25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30" baseType="lpstr">
      <vt:lpstr>Arial</vt:lpstr>
      <vt:lpstr>Calibri</vt:lpstr>
      <vt:lpstr>Lucida Grande</vt:lpstr>
      <vt:lpstr>ヒラギノ角ゴ Pro W3</vt:lpstr>
      <vt:lpstr>Office Theme</vt:lpstr>
      <vt:lpstr>Tulevaisuuteen kurottelua ja valmentautumista – </vt:lpstr>
      <vt:lpstr>Tavoitteita ja sisältöjä</vt:lpstr>
      <vt:lpstr>PowerPoint-esitys</vt:lpstr>
      <vt:lpstr>Työntekijältä tulevaisuudessa vaadittava asiat, jotka vaikuttavat eniten tavoitteiden saavuttamiseen</vt:lpstr>
      <vt:lpstr>PowerPoint-esitys</vt:lpstr>
      <vt:lpstr>Voiko tulevaisuuteen valmistautua ja  jos niin miten?</vt:lpstr>
      <vt:lpstr>Tulevaisuusohjauksen ydin</vt:lpstr>
      <vt:lpstr>Tulevaisuusohjauksen tavoitteet</vt:lpstr>
      <vt:lpstr>Ohjaajan rooli ja mahdollisia sudenkuoppia</vt:lpstr>
      <vt:lpstr>Tulevaisuusajattelu kuuluu kaikille!</vt:lpstr>
      <vt:lpstr>Ohjausmalli työvälineiden taustalla</vt:lpstr>
      <vt:lpstr>Tulevaisuusäänestys</vt:lpstr>
      <vt:lpstr>Tulevaisuudessa…</vt:lpstr>
      <vt:lpstr>Tulevaisuusajattelu   </vt:lpstr>
      <vt:lpstr>Tulevaisuusohjauksen eettisiä periaatteita</vt:lpstr>
      <vt:lpstr>Tulevaisuusohjauksen välineitä</vt:lpstr>
      <vt:lpstr>PowerPoint-esitys</vt:lpstr>
      <vt:lpstr>PowerPoint-esitys</vt:lpstr>
      <vt:lpstr>Porina:  Millaisia työvälineitä kaipaisit omaan työhösi tulevaisuuden ajattelussa ja/tai hallinnassa? </vt:lpstr>
      <vt:lpstr>Osaamisidentiteetti </vt:lpstr>
      <vt:lpstr>Osaamisidentiteetti / näkemys omasta kyvykkyydestä </vt:lpstr>
      <vt:lpstr>Jos et tekisi sitä työtä mitä teet nyt, mitä työtä olemassa olevalla osaamisellasi tekisit? </vt:lpstr>
      <vt:lpstr>Tulevaisuuteen kurottelun keinoja</vt:lpstr>
      <vt:lpstr>PowerPoint-esitys</vt:lpstr>
      <vt:lpstr>Kiitos!</vt:lpstr>
    </vt:vector>
  </TitlesOfParts>
  <Company>University of Turku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UTU PowerPoint template 2018</dc:title>
  <dc:creator>Leena Jokinen</dc:creator>
  <cp:lastModifiedBy>Niemi-Pynttäri Merja</cp:lastModifiedBy>
  <cp:revision>129</cp:revision>
  <cp:lastPrinted>2019-03-13T12:18:30Z</cp:lastPrinted>
  <dcterms:created xsi:type="dcterms:W3CDTF">2018-08-30T06:12:36Z</dcterms:created>
  <dcterms:modified xsi:type="dcterms:W3CDTF">2019-08-30T04:37:11Z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0x010100A407D4FD17612942B689264A64C80E05</vt:lpwstr>
  </property>
</Properties>
</file>