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74" r:id="rId3"/>
    <p:sldId id="260" r:id="rId4"/>
    <p:sldId id="275" r:id="rId5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3" roundtripDataSignature="AMtx7miIUMBOF0Oz037Mhzv/YcdjG7l2AA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lonen, Hilda M" initials="" lastIdx="2" clrIdx="0"/>
  <p:cmAuthor id="1" name="Karri Lehtinen" initials="" lastIdx="1" clrIdx="1"/>
  <p:cmAuthor id="2" name="Kimmo Päivärinta" initials="" lastIdx="2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32" d="100"/>
          <a:sy n="32" d="100"/>
        </p:scale>
        <p:origin x="91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23" Type="http://customschemas.google.com/relationships/presentationmetadata" Target="metadata"/><Relationship Id="rId28" Type="http://schemas.openxmlformats.org/officeDocument/2006/relationships/tableStyles" Target="tableStyles.xml"/><Relationship Id="rId4" Type="http://schemas.openxmlformats.org/officeDocument/2006/relationships/slide" Target="slides/slide3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266152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rgbClr val="00A87E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7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7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7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8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8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" name="Google Shape;22;p8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3" name="Google Shape;23;p8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Historia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1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1" name="Google Shape;41;p11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1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Google Shape;43;p11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1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5" name="Google Shape;45;p1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Historia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2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2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12"/>
          <p:cNvSpPr txBox="1">
            <a:spLocks noGrp="1"/>
          </p:cNvSpPr>
          <p:nvPr>
            <p:ph type="body" idx="1"/>
          </p:nvPr>
        </p:nvSpPr>
        <p:spPr>
          <a:xfrm>
            <a:off x="803274" y="78814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12"/>
          <p:cNvSpPr>
            <a:spLocks noGrp="1"/>
          </p:cNvSpPr>
          <p:nvPr>
            <p:ph type="pic" idx="2"/>
          </p:nvPr>
        </p:nvSpPr>
        <p:spPr>
          <a:xfrm>
            <a:off x="803726" y="26804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Google Shape;51;p12"/>
          <p:cNvSpPr txBox="1">
            <a:spLocks noGrp="1"/>
          </p:cNvSpPr>
          <p:nvPr>
            <p:ph type="body" idx="3"/>
          </p:nvPr>
        </p:nvSpPr>
        <p:spPr>
          <a:xfrm>
            <a:off x="8778874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12"/>
          <p:cNvSpPr>
            <a:spLocks noGrp="1"/>
          </p:cNvSpPr>
          <p:nvPr>
            <p:ph type="pic" idx="4"/>
          </p:nvPr>
        </p:nvSpPr>
        <p:spPr>
          <a:xfrm>
            <a:off x="8779326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12"/>
          <p:cNvSpPr txBox="1">
            <a:spLocks noGrp="1"/>
          </p:cNvSpPr>
          <p:nvPr>
            <p:ph type="body" idx="5"/>
          </p:nvPr>
        </p:nvSpPr>
        <p:spPr>
          <a:xfrm>
            <a:off x="16754473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4" name="Google Shape;54;p12"/>
          <p:cNvSpPr>
            <a:spLocks noGrp="1"/>
          </p:cNvSpPr>
          <p:nvPr>
            <p:ph type="pic" idx="6"/>
          </p:nvPr>
        </p:nvSpPr>
        <p:spPr>
          <a:xfrm>
            <a:off x="16754927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Google Shape;55;p12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6" name="Google Shape;56;p12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Historia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3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3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13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13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Google Shape;62;p13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13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3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13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Google Shape;66;p13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13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3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9" name="Google Shape;69;p13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Historia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4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4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14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14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4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14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7" name="Google Shape;77;p14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" name="Google Shape;78;p14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9" name="Google Shape;79;p14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14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Historia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6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6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6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fi-FI"/>
              <a:t>Forum Historia 1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3" r:id="rId3"/>
    <p:sldLayoutId id="2147483654" r:id="rId4"/>
    <p:sldLayoutId id="2147483655" r:id="rId5"/>
    <p:sldLayoutId id="2147483656" r:id="rId6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A87E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"/>
          <p:cNvSpPr txBox="1">
            <a:spLocks noGrp="1"/>
          </p:cNvSpPr>
          <p:nvPr>
            <p:ph type="title"/>
          </p:nvPr>
        </p:nvSpPr>
        <p:spPr>
          <a:xfrm>
            <a:off x="1676400" y="5766898"/>
            <a:ext cx="21031199" cy="2901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</a:pPr>
            <a:r>
              <a:rPr lang="fi-FI" dirty="0"/>
              <a:t>3. Jokilaaksojen korkeakulttuurit</a:t>
            </a:r>
            <a:endParaRPr dirty="0"/>
          </a:p>
        </p:txBody>
      </p:sp>
      <p:sp>
        <p:nvSpPr>
          <p:cNvPr id="86" name="Google Shape;86;p1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 dirty="0"/>
              <a:t>Forum Historia</a:t>
            </a:r>
            <a:endParaRPr dirty="0"/>
          </a:p>
        </p:txBody>
      </p:sp>
      <p:sp>
        <p:nvSpPr>
          <p:cNvPr id="87" name="Google Shape;87;p1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"/>
          <p:cNvSpPr txBox="1">
            <a:spLocks noGrp="1"/>
          </p:cNvSpPr>
          <p:nvPr>
            <p:ph type="title"/>
          </p:nvPr>
        </p:nvSpPr>
        <p:spPr>
          <a:xfrm>
            <a:off x="1676400" y="5532437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Calibri"/>
              <a:buNone/>
            </a:pPr>
            <a:r>
              <a:rPr lang="fi-FI" dirty="0">
                <a:solidFill>
                  <a:schemeClr val="tx1"/>
                </a:solidFill>
              </a:rPr>
              <a:t>Tietoisku: </a:t>
            </a:r>
            <a:br>
              <a:rPr lang="fi-FI" dirty="0">
                <a:solidFill>
                  <a:schemeClr val="tx1"/>
                </a:solidFill>
              </a:rPr>
            </a:br>
            <a:r>
              <a:rPr lang="fi-FI" dirty="0">
                <a:solidFill>
                  <a:schemeClr val="tx1"/>
                </a:solidFill>
              </a:rPr>
              <a:t>Jokilaaksojen korkeakulttuurit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94" name="Google Shape;94;p2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Forum Historia 1</a:t>
            </a:r>
            <a:endParaRPr lang="fi-FI" dirty="0"/>
          </a:p>
        </p:txBody>
      </p:sp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5EAFCAE0-48E7-46A7-A648-6CC5CFD38EA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2</a:t>
            </a:fld>
            <a:endParaRPr lang="fi-FI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Calibri"/>
              <a:buNone/>
            </a:pPr>
            <a:r>
              <a:rPr lang="fi-FI" dirty="0">
                <a:solidFill>
                  <a:schemeClr val="tx1"/>
                </a:solidFill>
              </a:rPr>
              <a:t>Jokilaaksojen korkeakulttuurit</a:t>
            </a:r>
          </a:p>
        </p:txBody>
      </p:sp>
      <p:sp>
        <p:nvSpPr>
          <p:cNvPr id="101" name="Google Shape;101;p3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  <p:sp>
        <p:nvSpPr>
          <p:cNvPr id="102" name="Google Shape;102;p3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Forum Historia 1</a:t>
            </a:r>
            <a:endParaRPr dirty="0"/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237467D1-ABD0-41B5-95A6-AEE5C8BF3089}"/>
              </a:ext>
            </a:extLst>
          </p:cNvPr>
          <p:cNvSpPr txBox="1">
            <a:spLocks/>
          </p:cNvSpPr>
          <p:nvPr/>
        </p:nvSpPr>
        <p:spPr>
          <a:xfrm>
            <a:off x="1676400" y="3730513"/>
            <a:ext cx="10071417" cy="73412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lang="fi-FI" dirty="0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38B79725-D268-4D94-886E-2E86A214C8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76400" y="3381377"/>
            <a:ext cx="19572937" cy="5161949"/>
          </a:xfrm>
        </p:spPr>
        <p:txBody>
          <a:bodyPr>
            <a:noAutofit/>
          </a:bodyPr>
          <a:lstStyle/>
          <a:p>
            <a:pPr marL="857250" lvl="0" indent="-857250" algn="l" rtl="0">
              <a:lnSpc>
                <a:spcPct val="90000"/>
              </a:lnSpc>
              <a:spcAft>
                <a:spcPts val="0"/>
              </a:spcAft>
              <a:buClr>
                <a:schemeClr val="dk1"/>
              </a:buClr>
              <a:buSzPts val="6000"/>
              <a:buFont typeface="Arial" panose="020B0604020202020204" pitchFamily="34" charset="0"/>
              <a:buChar char="•"/>
            </a:pPr>
            <a:r>
              <a:rPr lang="fi-FI" sz="5500" dirty="0"/>
              <a:t>Ensimmäiset korkeakulttuurit syntyivät jokilaaksoihin noin 3 000 eaa.</a:t>
            </a:r>
          </a:p>
          <a:p>
            <a:pPr marL="857250" lvl="0" indent="-857250" algn="l" rtl="0">
              <a:lnSpc>
                <a:spcPct val="90000"/>
              </a:lnSpc>
              <a:spcAft>
                <a:spcPts val="0"/>
              </a:spcAft>
              <a:buClr>
                <a:schemeClr val="dk1"/>
              </a:buClr>
              <a:buSzPts val="6000"/>
              <a:buFont typeface="Arial" panose="020B0604020202020204" pitchFamily="34" charset="0"/>
              <a:buChar char="•"/>
            </a:pPr>
            <a:r>
              <a:rPr lang="fi-FI" sz="5500" dirty="0"/>
              <a:t>Tulvat tekivät maaperästä hedelmällisen. Sadot kasvoivat ja viljan ylijäämä mahdollisti yhteiskunnan kehittymisen.</a:t>
            </a:r>
          </a:p>
          <a:p>
            <a:pPr marL="857250" lvl="0" indent="-857250" algn="l" rtl="0">
              <a:lnSpc>
                <a:spcPct val="90000"/>
              </a:lnSpc>
              <a:spcAft>
                <a:spcPts val="0"/>
              </a:spcAft>
              <a:buClr>
                <a:schemeClr val="dk1"/>
              </a:buClr>
              <a:buSzPts val="6000"/>
              <a:buFont typeface="Arial" panose="020B0604020202020204" pitchFamily="34" charset="0"/>
              <a:buChar char="•"/>
            </a:pPr>
            <a:r>
              <a:rPr lang="fi-FI" sz="5500" dirty="0"/>
              <a:t>Joet edistivät myös liikkumista ja kaupankäyntiä.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3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Forum Historia 1</a:t>
            </a:r>
            <a:endParaRPr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1B55755-DC3E-421A-8D6E-6DA4406181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405530" y="2694222"/>
            <a:ext cx="19572937" cy="5161949"/>
          </a:xfrm>
        </p:spPr>
        <p:txBody>
          <a:bodyPr>
            <a:noAutofit/>
          </a:bodyPr>
          <a:lstStyle/>
          <a:p>
            <a:pPr marL="857250" lvl="0" indent="-857250" algn="l" rtl="0">
              <a:lnSpc>
                <a:spcPct val="90000"/>
              </a:lnSpc>
              <a:spcAft>
                <a:spcPts val="0"/>
              </a:spcAft>
              <a:buClr>
                <a:schemeClr val="dk1"/>
              </a:buClr>
              <a:buSzPts val="6000"/>
              <a:buFont typeface="Arial" panose="020B0604020202020204" pitchFamily="34" charset="0"/>
              <a:buChar char="•"/>
            </a:pPr>
            <a:r>
              <a:rPr lang="fi-FI" sz="5000" dirty="0"/>
              <a:t>kirjoitustaidon kehittyminen</a:t>
            </a:r>
          </a:p>
          <a:p>
            <a:pPr marL="857250" lvl="0" indent="-857250" algn="l" rtl="0">
              <a:lnSpc>
                <a:spcPct val="90000"/>
              </a:lnSpc>
              <a:spcAft>
                <a:spcPts val="0"/>
              </a:spcAft>
              <a:buClr>
                <a:schemeClr val="dk1"/>
              </a:buClr>
              <a:buSzPts val="6000"/>
              <a:buFont typeface="Arial" panose="020B0604020202020204" pitchFamily="34" charset="0"/>
              <a:buChar char="•"/>
            </a:pPr>
            <a:r>
              <a:rPr lang="fi-FI" sz="5000" dirty="0"/>
              <a:t>viljelyn tehostuminen ja tuotannon kasvu </a:t>
            </a:r>
          </a:p>
          <a:p>
            <a:pPr marL="857250" lvl="0" indent="-857250" algn="l" rtl="0">
              <a:lnSpc>
                <a:spcPct val="90000"/>
              </a:lnSpc>
              <a:spcAft>
                <a:spcPts val="0"/>
              </a:spcAft>
              <a:buClr>
                <a:schemeClr val="dk1"/>
              </a:buClr>
              <a:buSzPts val="6000"/>
              <a:buFont typeface="Arial" panose="020B0604020202020204" pitchFamily="34" charset="0"/>
              <a:buChar char="•"/>
            </a:pPr>
            <a:r>
              <a:rPr lang="fi-FI" sz="5000" dirty="0"/>
              <a:t>kaupan kehittyminen ja ammattien eriytyminen</a:t>
            </a:r>
          </a:p>
          <a:p>
            <a:pPr marL="857250" lvl="0" indent="-857250" algn="l" rtl="0">
              <a:lnSpc>
                <a:spcPct val="90000"/>
              </a:lnSpc>
              <a:spcAft>
                <a:spcPts val="0"/>
              </a:spcAft>
              <a:buClr>
                <a:schemeClr val="dk1"/>
              </a:buClr>
              <a:buSzPts val="6000"/>
              <a:buFont typeface="Arial" panose="020B0604020202020204" pitchFamily="34" charset="0"/>
              <a:buChar char="•"/>
            </a:pPr>
            <a:r>
              <a:rPr lang="fi-FI" sz="5000" dirty="0"/>
              <a:t>väkiluvun kasvu ja kaupunkien synty</a:t>
            </a:r>
          </a:p>
          <a:p>
            <a:pPr marL="857250" lvl="0" indent="-857250" algn="l" rtl="0">
              <a:lnSpc>
                <a:spcPct val="90000"/>
              </a:lnSpc>
              <a:spcAft>
                <a:spcPts val="0"/>
              </a:spcAft>
              <a:buClr>
                <a:schemeClr val="dk1"/>
              </a:buClr>
              <a:buSzPts val="6000"/>
              <a:buFont typeface="Arial" panose="020B0604020202020204" pitchFamily="34" charset="0"/>
              <a:buChar char="•"/>
            </a:pPr>
            <a:r>
              <a:rPr lang="fi-FI" sz="5000" dirty="0"/>
              <a:t>viljelytuotannon kehitys: kastelukanavat, aura</a:t>
            </a:r>
          </a:p>
          <a:p>
            <a:pPr marL="857250" lvl="0" indent="-857250" algn="l" rtl="0">
              <a:lnSpc>
                <a:spcPct val="90000"/>
              </a:lnSpc>
              <a:spcAft>
                <a:spcPts val="0"/>
              </a:spcAft>
              <a:buClr>
                <a:schemeClr val="dk1"/>
              </a:buClr>
              <a:buSzPts val="6000"/>
              <a:buFont typeface="Arial" panose="020B0604020202020204" pitchFamily="34" charset="0"/>
              <a:buChar char="•"/>
            </a:pPr>
            <a:r>
              <a:rPr lang="fi-FI" sz="5000" dirty="0"/>
              <a:t>teknologian kehitys: raudan valmistus, pyörä</a:t>
            </a:r>
          </a:p>
          <a:p>
            <a:pPr marL="857250" lvl="0" indent="-857250" algn="l" rtl="0">
              <a:lnSpc>
                <a:spcPct val="90000"/>
              </a:lnSpc>
              <a:spcAft>
                <a:spcPts val="0"/>
              </a:spcAft>
              <a:buClr>
                <a:schemeClr val="dk1"/>
              </a:buClr>
              <a:buSzPts val="6000"/>
              <a:buFont typeface="Arial" panose="020B0604020202020204" pitchFamily="34" charset="0"/>
              <a:buChar char="•"/>
            </a:pPr>
            <a:r>
              <a:rPr lang="fi-FI" sz="5000" dirty="0"/>
              <a:t>tieteiden kehitys: tähtitiede, matematiikka</a:t>
            </a:r>
          </a:p>
          <a:p>
            <a:pPr marL="857250" lvl="0" indent="-857250" algn="l" rtl="0">
              <a:lnSpc>
                <a:spcPct val="90000"/>
              </a:lnSpc>
              <a:spcAft>
                <a:spcPts val="0"/>
              </a:spcAft>
              <a:buClr>
                <a:schemeClr val="dk1"/>
              </a:buClr>
              <a:buSzPts val="6000"/>
              <a:buFont typeface="Arial" panose="020B0604020202020204" pitchFamily="34" charset="0"/>
              <a:buChar char="•"/>
            </a:pPr>
            <a:r>
              <a:rPr lang="fi-FI" sz="5000" dirty="0"/>
              <a:t>järjestäytyneet armeijat, sodat</a:t>
            </a:r>
          </a:p>
          <a:p>
            <a:pPr marL="857250" lvl="0" indent="-857250" algn="l" rtl="0">
              <a:lnSpc>
                <a:spcPct val="90000"/>
              </a:lnSpc>
              <a:spcAft>
                <a:spcPts val="0"/>
              </a:spcAft>
              <a:buClr>
                <a:schemeClr val="dk1"/>
              </a:buClr>
              <a:buSzPts val="6000"/>
              <a:buFont typeface="Arial" panose="020B0604020202020204" pitchFamily="34" charset="0"/>
              <a:buChar char="•"/>
            </a:pPr>
            <a:r>
              <a:rPr lang="fi-FI" sz="5000" dirty="0"/>
              <a:t>organisoitu yhteiskunta: hallitsijat, keskiluokka ja talonpojat</a:t>
            </a:r>
          </a:p>
          <a:p>
            <a:pPr marL="857250" lvl="0" indent="-857250" algn="l" rtl="0">
              <a:lnSpc>
                <a:spcPct val="90000"/>
              </a:lnSpc>
              <a:spcAft>
                <a:spcPts val="0"/>
              </a:spcAft>
              <a:buClr>
                <a:schemeClr val="dk1"/>
              </a:buClr>
              <a:buSzPts val="6000"/>
              <a:buFont typeface="Arial" panose="020B0604020202020204" pitchFamily="34" charset="0"/>
              <a:buChar char="•"/>
            </a:pPr>
            <a:r>
              <a:rPr lang="fi-FI" sz="5000" dirty="0"/>
              <a:t>orjat talouden perustana</a:t>
            </a:r>
          </a:p>
        </p:txBody>
      </p:sp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6E0F412B-5527-4FB5-B3C4-B384E34E36B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4</a:t>
            </a:fld>
            <a:endParaRPr lang="fi-FI"/>
          </a:p>
        </p:txBody>
      </p:sp>
      <p:sp>
        <p:nvSpPr>
          <p:cNvPr id="8" name="Google Shape;99;p3">
            <a:extLst>
              <a:ext uri="{FF2B5EF4-FFF2-40B4-BE49-F238E27FC236}">
                <a16:creationId xmlns:a16="http://schemas.microsoft.com/office/drawing/2014/main" id="{25AA01BE-66F2-400E-A7AC-460458CD612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Calibri"/>
              <a:buNone/>
            </a:pPr>
            <a:r>
              <a:rPr lang="fi-FI" dirty="0">
                <a:solidFill>
                  <a:schemeClr val="tx1"/>
                </a:solidFill>
              </a:rPr>
              <a:t>Jokilaaksojen korkeakulttuurit</a:t>
            </a:r>
          </a:p>
        </p:txBody>
      </p:sp>
    </p:spTree>
    <p:extLst>
      <p:ext uri="{BB962C8B-B14F-4D97-AF65-F5344CB8AC3E}">
        <p14:creationId xmlns:p14="http://schemas.microsoft.com/office/powerpoint/2010/main" val="3111624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109</Words>
  <Application>Microsoft Office PowerPoint</Application>
  <PresentationFormat>Mukautettu</PresentationFormat>
  <Paragraphs>25</Paragraphs>
  <Slides>4</Slides>
  <Notes>4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Office-teema</vt:lpstr>
      <vt:lpstr>3. Jokilaaksojen korkeakulttuurit</vt:lpstr>
      <vt:lpstr>Tietoisku:  Jokilaaksojen korkeakulttuurit</vt:lpstr>
      <vt:lpstr>Jokilaaksojen korkeakulttuurit</vt:lpstr>
      <vt:lpstr>Jokilaaksojen korkeakulttuurit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Keräilijöiden ja metsästäjien elämäntapa</dc:title>
  <dc:creator>karri</dc:creator>
  <cp:lastModifiedBy>karri</cp:lastModifiedBy>
  <cp:revision>19</cp:revision>
  <dcterms:created xsi:type="dcterms:W3CDTF">2020-11-30T15:53:58Z</dcterms:created>
  <dcterms:modified xsi:type="dcterms:W3CDTF">2021-03-25T11:57:18Z</dcterms:modified>
</cp:coreProperties>
</file>