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80" r:id="rId3"/>
    <p:sldId id="272" r:id="rId4"/>
    <p:sldId id="281" r:id="rId5"/>
    <p:sldId id="275" r:id="rId6"/>
    <p:sldId id="284" r:id="rId7"/>
    <p:sldId id="273" r:id="rId8"/>
    <p:sldId id="282" r:id="rId9"/>
    <p:sldId id="283" r:id="rId10"/>
    <p:sldId id="277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438" autoAdjust="0"/>
  </p:normalViewPr>
  <p:slideViewPr>
    <p:cSldViewPr>
      <p:cViewPr varScale="1">
        <p:scale>
          <a:sx n="76" d="100"/>
          <a:sy n="76" d="100"/>
        </p:scale>
        <p:origin x="126" y="93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9/7/2015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9/7/2015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6945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5103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3224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22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187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6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Aliravitsemus ja aids tappavat Afrikassa</a:t>
            </a:r>
          </a:p>
          <a:p>
            <a:pPr lvl="0"/>
            <a:r>
              <a:rPr lang="fi-FI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Rikkaissa maissa vastasyntyneiden eliniän odote n 80 v. Köyhimmissä valtioissa vain noin 40 vuotta. Erot johtuvat</a:t>
            </a:r>
          </a:p>
          <a:p>
            <a:pPr lvl="1"/>
            <a:r>
              <a:rPr lang="fi-FI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koulutus, tulotaso</a:t>
            </a:r>
          </a:p>
          <a:p>
            <a:pPr lvl="1"/>
            <a:r>
              <a:rPr lang="fi-FI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ympäristö, ilmasto (asumistiheys, liikenne, puhdas juomavesi ja ruoka, liikuntamahdollisuudet)</a:t>
            </a:r>
          </a:p>
          <a:p>
            <a:pPr lvl="1"/>
            <a:r>
              <a:rPr lang="fi-FI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elintavat (tupakka, alkoholin käyttömäärä ja tapa, ruokavalio, fyysinen aktiivisuus)</a:t>
            </a:r>
          </a:p>
          <a:p>
            <a:pPr lvl="1"/>
            <a:r>
              <a:rPr lang="fi-FI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terveydenhuoltojärjestelmän toiminta</a:t>
            </a:r>
          </a:p>
          <a:p>
            <a:pPr lvl="1"/>
            <a:r>
              <a:rPr lang="fi-FI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sairausvakuutus, sosiaalituet ja muu sosiaalijärjestelmä</a:t>
            </a:r>
          </a:p>
          <a:p>
            <a:pPr lvl="0"/>
            <a:r>
              <a:rPr lang="fi-FI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WHO:n jako</a:t>
            </a:r>
          </a:p>
          <a:p>
            <a:pPr lvl="1"/>
            <a:r>
              <a:rPr lang="fi-FI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Kehitysmaat: korkea kuolleisuus esim. Afrikan keski- ja eteläosat, Aasian köyhimmät maat</a:t>
            </a:r>
          </a:p>
          <a:p>
            <a:pPr lvl="1"/>
            <a:r>
              <a:rPr lang="fi-FI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Kehittyvät maat: kuolleisuus pienempi esim. Intia, Kiina, useimmat Etelä-Amerikan maat</a:t>
            </a:r>
          </a:p>
          <a:p>
            <a:pPr lvl="1"/>
            <a:r>
              <a:rPr lang="fi-FI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Kehittyneet teollisiismaat</a:t>
            </a:r>
          </a:p>
          <a:p>
            <a:pPr lvl="0"/>
            <a:r>
              <a:rPr lang="fi-FI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Näiden maiden välillä on sairastavuuksissa eroja s. 34</a:t>
            </a:r>
          </a:p>
          <a:p>
            <a:pPr lvl="0"/>
            <a:r>
              <a:rPr lang="fi-FI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Kaksoiskuormitus: kehittyvissä maissa on edelleen kehitysmaiden ongelmia, mutta lisäksi länsimaiden ongelmat ottavat tilaa esim. kaupungistuminen </a:t>
            </a:r>
            <a:r>
              <a:rPr lang="fi-FI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fi-FI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vähäisempi liikunta, ruokavalion muutos (pikaruoka, virvoitusjuomat)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82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0405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i-FI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38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9/7/2015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9/7/2015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9/7/2015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9/7/2015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9/7/2015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9/7/2015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9/7/2015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9/7/2015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9/7/2015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9/7/2015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9/7/2015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9/7/2015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lic.kr/p/67XUJ5" TargetMode="External"/><Relationship Id="rId4" Type="http://schemas.openxmlformats.org/officeDocument/2006/relationships/hyperlink" Target="https://www.flickr.com/photos/seattlemunicipalarchive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lex.fi/fi/laki/ajantasa/2010/2010132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nlex.fi/fi/laki/alkup/1972/19720066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uk.fi/" TargetMode="External"/><Relationship Id="rId3" Type="http://schemas.openxmlformats.org/officeDocument/2006/relationships/hyperlink" Target="http://stm.fi/ministerio" TargetMode="External"/><Relationship Id="rId7" Type="http://schemas.openxmlformats.org/officeDocument/2006/relationships/hyperlink" Target="http://www.ttl.fi/fi/tyoterveyslaitos/sivut/default.aspx" TargetMode="External"/><Relationship Id="rId12" Type="http://schemas.openxmlformats.org/officeDocument/2006/relationships/hyperlink" Target="https://www.tilastokeskus.fi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l.fi/fi/thl" TargetMode="External"/><Relationship Id="rId11" Type="http://schemas.openxmlformats.org/officeDocument/2006/relationships/hyperlink" Target="http://www.fimea.fi/" TargetMode="External"/><Relationship Id="rId5" Type="http://schemas.openxmlformats.org/officeDocument/2006/relationships/hyperlink" Target="http://www.valvira.fi/valvira" TargetMode="External"/><Relationship Id="rId10" Type="http://schemas.openxmlformats.org/officeDocument/2006/relationships/hyperlink" Target="http://www.kela.fi/" TargetMode="External"/><Relationship Id="rId4" Type="http://schemas.openxmlformats.org/officeDocument/2006/relationships/hyperlink" Target="http://www.avi.fi/web/avi/aluehallintovirastot;jsessionid=21139C761286BB120ADF285E9C59D284?p_p_id=122_INSTANCE_aluevalinta&amp;p_p_lifecycle=0&amp;p_p_state=normal&amp;p_p_mode=view&amp;p_r_p_564233524_resetCur=true&amp;p_r_p_564233524_categoryId=14400#.Ve04HvntlHw" TargetMode="External"/><Relationship Id="rId9" Type="http://schemas.openxmlformats.org/officeDocument/2006/relationships/hyperlink" Target="http://www.evira.fi/porta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l.fi/fi/tutkimus-ja-asiantuntijatyo/vaestotutkimukset/finriski-tutkimus" TargetMode="External"/><Relationship Id="rId2" Type="http://schemas.openxmlformats.org/officeDocument/2006/relationships/hyperlink" Target="https://www.thl.fi/fi/tutkimus-ja-asiantuntijatyo/vaestotutkimukset/kouluterveyskysel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l.fi/fi/tutkimus-ja-asiantuntijatyo/vaestotutkimukset/suomalaisen-aikuisvaeston-terveyskayttaytyminen-ja-terveys-avt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lic.kr/p/5KQeNY" TargetMode="External"/><Relationship Id="rId4" Type="http://schemas.openxmlformats.org/officeDocument/2006/relationships/hyperlink" Target="https://www.flickr.com/photos/s_w_elli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852" y="8636"/>
            <a:ext cx="9751060" cy="129540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sz="4000" dirty="0"/>
              <a:t>. </a:t>
            </a:r>
            <a:r>
              <a:rPr lang="en-US" sz="4000" dirty="0" err="1"/>
              <a:t>Kansanterveys</a:t>
            </a:r>
            <a:endParaRPr lang="fi-FI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1556792"/>
            <a:ext cx="6501708" cy="4974199"/>
          </a:xfrm>
        </p:spPr>
      </p:pic>
      <p:sp>
        <p:nvSpPr>
          <p:cNvPr id="7" name="TextBox 6"/>
          <p:cNvSpPr txBox="1"/>
          <p:nvPr/>
        </p:nvSpPr>
        <p:spPr>
          <a:xfrm>
            <a:off x="7771584" y="5207552"/>
            <a:ext cx="42239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Lähde</a:t>
            </a:r>
            <a:r>
              <a:rPr lang="en-US" sz="1600" dirty="0"/>
              <a:t>: </a:t>
            </a:r>
            <a:r>
              <a:rPr lang="en-US" sz="1600" dirty="0" smtClean="0"/>
              <a:t>Flickr </a:t>
            </a:r>
          </a:p>
          <a:p>
            <a:r>
              <a:rPr lang="en-US" sz="1600" dirty="0" smtClean="0">
                <a:hlinkClick r:id="rId4" tooltip="Go to Seattle Municipal Archives's photostream"/>
              </a:rPr>
              <a:t>Seattle </a:t>
            </a:r>
            <a:r>
              <a:rPr lang="en-US" sz="1600" dirty="0">
                <a:hlinkClick r:id="rId4" tooltip="Go to Seattle Municipal Archives's photostream"/>
              </a:rPr>
              <a:t>Municipal Archives</a:t>
            </a:r>
            <a:r>
              <a:rPr lang="en-US" sz="1600" dirty="0" smtClean="0"/>
              <a:t>, Nurse </a:t>
            </a:r>
            <a:r>
              <a:rPr lang="en-US" sz="1600" dirty="0"/>
              <a:t>with patient in City Hospital Tuberculosis Division, 1927</a:t>
            </a:r>
            <a:endParaRPr lang="fi-FI" sz="1600" dirty="0"/>
          </a:p>
          <a:p>
            <a:r>
              <a:rPr lang="en-US" sz="1600" u="sng" dirty="0">
                <a:hlinkClick r:id="rId5"/>
              </a:rPr>
              <a:t>https://</a:t>
            </a:r>
            <a:r>
              <a:rPr lang="en-US" sz="1600" u="sng" dirty="0" smtClean="0">
                <a:hlinkClick r:id="rId5"/>
              </a:rPr>
              <a:t>flic.kr/p/67XUJ5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116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549424"/>
            <a:ext cx="9751060" cy="1295400"/>
          </a:xfrm>
        </p:spPr>
        <p:txBody>
          <a:bodyPr/>
          <a:lstStyle/>
          <a:p>
            <a:r>
              <a:rPr lang="fi-FI" dirty="0"/>
              <a:t>Kansanterveystyö – tietoa ja toimintaa väestön terveyden edistämiseksi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988840"/>
            <a:ext cx="9751060" cy="4572000"/>
          </a:xfrm>
        </p:spPr>
        <p:txBody>
          <a:bodyPr>
            <a:normAutofit/>
          </a:bodyPr>
          <a:lstStyle/>
          <a:p>
            <a:pPr lvl="0"/>
            <a:r>
              <a:rPr lang="fi-FI" dirty="0" smtClean="0"/>
              <a:t>Tavoite: väestön tai sen osan terveydentilan ja hyvinvoinnin parantaminen</a:t>
            </a:r>
          </a:p>
          <a:p>
            <a:pPr lvl="0"/>
            <a:r>
              <a:rPr lang="fi-FI" dirty="0" smtClean="0"/>
              <a:t>Tutkimukset, tilastot, </a:t>
            </a:r>
            <a:r>
              <a:rPr lang="fi-FI" dirty="0" smtClean="0"/>
              <a:t>rekisterit</a:t>
            </a:r>
          </a:p>
          <a:p>
            <a:r>
              <a:rPr lang="fi-FI" dirty="0"/>
              <a:t>Kansanterveyden </a:t>
            </a:r>
            <a:r>
              <a:rPr lang="fi-FI" dirty="0" smtClean="0"/>
              <a:t>kuvaajat</a:t>
            </a:r>
            <a:endParaRPr lang="fi-FI" dirty="0"/>
          </a:p>
          <a:p>
            <a:r>
              <a:rPr lang="fi-FI" dirty="0" smtClean="0"/>
              <a:t>Kansanterveyden </a:t>
            </a:r>
            <a:r>
              <a:rPr lang="fi-FI" dirty="0"/>
              <a:t>tarkastelu </a:t>
            </a:r>
            <a:r>
              <a:rPr lang="fi-FI" dirty="0" smtClean="0"/>
              <a:t>alueellisesti </a:t>
            </a:r>
            <a:r>
              <a:rPr lang="fi-FI" dirty="0" smtClean="0">
                <a:sym typeface="Wingdings" panose="05000000000000000000" pitchFamily="2" charset="2"/>
              </a:rPr>
              <a:t> maailmanlaajuisesti</a:t>
            </a:r>
            <a:endParaRPr lang="fi-FI" dirty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40587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268760"/>
            <a:ext cx="9751060" cy="4903440"/>
          </a:xfrm>
        </p:spPr>
        <p:txBody>
          <a:bodyPr>
            <a:normAutofit/>
          </a:bodyPr>
          <a:lstStyle/>
          <a:p>
            <a:r>
              <a:rPr lang="fi-FI" dirty="0" smtClean="0"/>
              <a:t>Kansanterveystyötä tekevät</a:t>
            </a:r>
          </a:p>
          <a:p>
            <a:pPr lvl="1"/>
            <a:r>
              <a:rPr lang="fi-FI" dirty="0"/>
              <a:t>Julkiset </a:t>
            </a:r>
            <a:r>
              <a:rPr lang="fi-FI" dirty="0" smtClean="0"/>
              <a:t>viranomaiset s. 31 </a:t>
            </a:r>
            <a:r>
              <a:rPr lang="fi-FI" dirty="0"/>
              <a:t>(ministeriöt, tutkimuslaitokset, kunnat)</a:t>
            </a:r>
          </a:p>
          <a:p>
            <a:pPr lvl="1"/>
            <a:r>
              <a:rPr lang="fi-FI" dirty="0"/>
              <a:t>Järjestöt</a:t>
            </a:r>
          </a:p>
          <a:p>
            <a:pPr lvl="1"/>
            <a:r>
              <a:rPr lang="fi-FI" dirty="0"/>
              <a:t>Jotkut yritykset</a:t>
            </a:r>
          </a:p>
          <a:p>
            <a:r>
              <a:rPr lang="fi-FI" dirty="0" smtClean="0">
                <a:hlinkClick r:id="rId3"/>
              </a:rPr>
              <a:t>Terveydenhuoltolaki</a:t>
            </a:r>
            <a:r>
              <a:rPr lang="fi-FI" dirty="0" smtClean="0"/>
              <a:t>, </a:t>
            </a:r>
            <a:r>
              <a:rPr lang="fi-FI" dirty="0" smtClean="0">
                <a:hlinkClick r:id="rId4"/>
              </a:rPr>
              <a:t>Kansanterveyslaki</a:t>
            </a:r>
            <a:endParaRPr lang="fi-FI" dirty="0" smtClean="0"/>
          </a:p>
          <a:p>
            <a:pPr marL="451025" lvl="1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08957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600450"/>
            <a:ext cx="9751060" cy="1295400"/>
          </a:xfrm>
        </p:spPr>
        <p:txBody>
          <a:bodyPr/>
          <a:lstStyle/>
          <a:p>
            <a:r>
              <a:rPr lang="fi-FI" dirty="0" smtClean="0"/>
              <a:t>Kansanterveystyötä </a:t>
            </a:r>
            <a:r>
              <a:rPr lang="fi-FI" dirty="0" smtClean="0"/>
              <a:t>tutkivat, ohjaavat </a:t>
            </a:r>
            <a:r>
              <a:rPr lang="fi-FI" dirty="0" smtClean="0"/>
              <a:t>ja valvovat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988840"/>
            <a:ext cx="9751060" cy="4572000"/>
          </a:xfrm>
        </p:spPr>
        <p:txBody>
          <a:bodyPr>
            <a:normAutofit fontScale="77500" lnSpcReduction="20000"/>
          </a:bodyPr>
          <a:lstStyle/>
          <a:p>
            <a:r>
              <a:rPr lang="fi-FI" dirty="0" smtClean="0">
                <a:hlinkClick r:id="rId3"/>
              </a:rPr>
              <a:t>Sosiaali- ja terveysministeriö</a:t>
            </a:r>
            <a:endParaRPr lang="fi-FI" dirty="0" smtClean="0"/>
          </a:p>
          <a:p>
            <a:r>
              <a:rPr lang="fi-FI" dirty="0" smtClean="0">
                <a:hlinkClick r:id="rId4"/>
              </a:rPr>
              <a:t>Aluehallintovirasto</a:t>
            </a:r>
            <a:r>
              <a:rPr lang="fi-FI" dirty="0" smtClean="0"/>
              <a:t> AVI</a:t>
            </a:r>
          </a:p>
          <a:p>
            <a:r>
              <a:rPr lang="fi-FI" dirty="0" smtClean="0"/>
              <a:t>Sosiaali- ja terveysalan lupa- ja valvontavirasto </a:t>
            </a:r>
            <a:r>
              <a:rPr lang="fi-FI" dirty="0" smtClean="0">
                <a:hlinkClick r:id="rId5"/>
              </a:rPr>
              <a:t>VALVIRA</a:t>
            </a:r>
            <a:endParaRPr lang="fi-FI" dirty="0" smtClean="0"/>
          </a:p>
          <a:p>
            <a:r>
              <a:rPr lang="fi-FI" dirty="0" smtClean="0">
                <a:hlinkClick r:id="rId6"/>
              </a:rPr>
              <a:t>Terveyden- </a:t>
            </a:r>
            <a:r>
              <a:rPr lang="fi-FI" dirty="0" smtClean="0">
                <a:hlinkClick r:id="rId6"/>
              </a:rPr>
              <a:t>ja hyvinvoinnin laitos </a:t>
            </a:r>
            <a:r>
              <a:rPr lang="fi-FI" dirty="0" smtClean="0"/>
              <a:t>THL</a:t>
            </a:r>
          </a:p>
          <a:p>
            <a:r>
              <a:rPr lang="fi-FI" dirty="0" smtClean="0">
                <a:hlinkClick r:id="rId7"/>
              </a:rPr>
              <a:t>Työterveyslaitos</a:t>
            </a:r>
            <a:r>
              <a:rPr lang="fi-FI" dirty="0" smtClean="0"/>
              <a:t> TTL </a:t>
            </a:r>
          </a:p>
          <a:p>
            <a:r>
              <a:rPr lang="fi-FI" dirty="0" smtClean="0">
                <a:hlinkClick r:id="rId8"/>
              </a:rPr>
              <a:t>Sätelyturvakeskus</a:t>
            </a:r>
            <a:r>
              <a:rPr lang="fi-FI" dirty="0" smtClean="0"/>
              <a:t> </a:t>
            </a:r>
            <a:r>
              <a:rPr lang="fi-FI" dirty="0" smtClean="0"/>
              <a:t>STUK</a:t>
            </a:r>
          </a:p>
          <a:p>
            <a:r>
              <a:rPr lang="fi-FI" dirty="0" smtClean="0">
                <a:hlinkClick r:id="rId9"/>
              </a:rPr>
              <a:t>Elintarvikevirasto</a:t>
            </a:r>
            <a:r>
              <a:rPr lang="fi-FI" dirty="0" smtClean="0"/>
              <a:t> (Evira)</a:t>
            </a:r>
          </a:p>
          <a:p>
            <a:r>
              <a:rPr lang="fi-FI" dirty="0" smtClean="0">
                <a:hlinkClick r:id="rId10"/>
              </a:rPr>
              <a:t>Kansaneläkelaitos</a:t>
            </a:r>
            <a:r>
              <a:rPr lang="fi-FI" dirty="0" smtClean="0"/>
              <a:t> (Kela)</a:t>
            </a:r>
          </a:p>
          <a:p>
            <a:r>
              <a:rPr lang="fi-FI" dirty="0" smtClean="0">
                <a:hlinkClick r:id="rId11"/>
              </a:rPr>
              <a:t>Lääkelalan kehittämis- ja turvallisuuskeskus </a:t>
            </a:r>
            <a:r>
              <a:rPr lang="fi-FI" dirty="0" smtClean="0"/>
              <a:t>(Fimea)</a:t>
            </a:r>
          </a:p>
          <a:p>
            <a:r>
              <a:rPr lang="fi-FI" dirty="0" smtClean="0">
                <a:hlinkClick r:id="rId12"/>
              </a:rPr>
              <a:t>Tilastokeskus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78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556792"/>
            <a:ext cx="9751060" cy="5004048"/>
          </a:xfrm>
        </p:spPr>
        <p:txBody>
          <a:bodyPr/>
          <a:lstStyle/>
          <a:p>
            <a:r>
              <a:rPr lang="fi-FI" dirty="0" smtClean="0"/>
              <a:t>Tietoa </a:t>
            </a:r>
            <a:r>
              <a:rPr lang="fi-FI" dirty="0" smtClean="0"/>
              <a:t>saadaan tutkimuksista ja erilaisista tilastoista (esim. </a:t>
            </a:r>
            <a:r>
              <a:rPr lang="fi-FI" dirty="0" smtClean="0">
                <a:hlinkClick r:id="rId2"/>
              </a:rPr>
              <a:t>Kouluterveyskysely</a:t>
            </a:r>
            <a:r>
              <a:rPr lang="fi-FI" dirty="0" smtClean="0"/>
              <a:t>, </a:t>
            </a:r>
            <a:r>
              <a:rPr lang="fi-FI" dirty="0" smtClean="0">
                <a:hlinkClick r:id="rId3"/>
              </a:rPr>
              <a:t>FINNRISKI</a:t>
            </a:r>
            <a:r>
              <a:rPr lang="fi-FI" dirty="0" smtClean="0">
                <a:hlinkClick r:id="rId4"/>
              </a:rPr>
              <a:t>, </a:t>
            </a:r>
            <a:r>
              <a:rPr lang="fi-FI" dirty="0" smtClean="0">
                <a:hlinkClick r:id="rId4"/>
              </a:rPr>
              <a:t>Aikuisväestön terveyskäyttäytymistutkimus</a:t>
            </a:r>
            <a:r>
              <a:rPr lang="fi-FI" dirty="0" smtClean="0"/>
              <a:t>) </a:t>
            </a:r>
            <a:endParaRPr lang="fi-FI" dirty="0" smtClean="0"/>
          </a:p>
          <a:p>
            <a:pPr marL="451025" lvl="1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>
                <a:sym typeface="Wingdings" panose="05000000000000000000" pitchFamily="2" charset="2"/>
              </a:rPr>
              <a:t>visiot tulevaisuudesta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418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Sairastavuus meillä ja muualla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 smtClean="0"/>
              <a:t>Suomessa: Sydäninfarktit, a</a:t>
            </a:r>
            <a:r>
              <a:rPr lang="fi-FI" dirty="0" smtClean="0"/>
              <a:t>lkoholin liikakäyttö, sepelvaltimotauti</a:t>
            </a:r>
            <a:endParaRPr lang="fi-FI" dirty="0" smtClean="0"/>
          </a:p>
          <a:p>
            <a:pPr lvl="0"/>
            <a:r>
              <a:rPr lang="fi-FI" dirty="0" smtClean="0"/>
              <a:t>Lisäksi diabetes, syövät, tuki- ja liiikuntaelinsairaudet, mielenterveyden häiriöt</a:t>
            </a:r>
          </a:p>
          <a:p>
            <a:r>
              <a:rPr lang="fi-FI" dirty="0"/>
              <a:t>WHO:n jako (s. 34 sairastavuus)</a:t>
            </a:r>
          </a:p>
          <a:p>
            <a:pPr marL="965375" lvl="1" indent="-514350">
              <a:buFont typeface="+mj-lt"/>
              <a:buAutoNum type="arabicPeriod"/>
            </a:pPr>
            <a:r>
              <a:rPr lang="fi-FI" dirty="0"/>
              <a:t>Kehitysmaat</a:t>
            </a:r>
          </a:p>
          <a:p>
            <a:pPr marL="965375" lvl="1" indent="-514350">
              <a:buFont typeface="+mj-lt"/>
              <a:buAutoNum type="arabicPeriod"/>
            </a:pPr>
            <a:r>
              <a:rPr lang="fi-FI" dirty="0"/>
              <a:t>Kehittyvät maat</a:t>
            </a:r>
          </a:p>
          <a:p>
            <a:pPr marL="965375" lvl="1" indent="-514350">
              <a:buFont typeface="+mj-lt"/>
              <a:buAutoNum type="arabicPeriod"/>
            </a:pPr>
            <a:r>
              <a:rPr lang="fi-FI" dirty="0"/>
              <a:t>Kehittyneet teollisuusmaat</a:t>
            </a:r>
          </a:p>
          <a:p>
            <a:pPr lvl="0"/>
            <a:r>
              <a:rPr lang="fi-FI" dirty="0" smtClean="0"/>
              <a:t>Kehitysmaissa kuollaan aliravitsemukseen ja aidsiin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588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868" y="1196752"/>
            <a:ext cx="9628059" cy="2592288"/>
          </a:xfrm>
        </p:spPr>
        <p:txBody>
          <a:bodyPr>
            <a:normAutofit/>
          </a:bodyPr>
          <a:lstStyle/>
          <a:p>
            <a:r>
              <a:rPr lang="fi-FI" dirty="0" smtClean="0"/>
              <a:t>Rikkaissa maissa vastasyntyneiden eliniänodote n. 80 vuotta, köyhimmissä maissa n. 40 vuotta. Mitkä tekijät vaikuttavat? S. 33</a:t>
            </a:r>
          </a:p>
          <a:p>
            <a:r>
              <a:rPr lang="fi-FI" dirty="0" smtClean="0"/>
              <a:t>Kaksoiskuormitus</a:t>
            </a:r>
          </a:p>
          <a:p>
            <a:endParaRPr lang="fi-FI" dirty="0" smtClean="0"/>
          </a:p>
          <a:p>
            <a:pPr marL="965375" lvl="1" indent="-514350">
              <a:buFont typeface="+mj-lt"/>
              <a:buAutoNum type="arabicPeriod"/>
            </a:pPr>
            <a:endParaRPr lang="fi-FI" dirty="0" smtClean="0"/>
          </a:p>
          <a:p>
            <a:pPr lvl="1"/>
            <a:endParaRPr lang="fi-FI" dirty="0" smtClean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475" y="2708920"/>
            <a:ext cx="5095468" cy="37959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5551" y="5858501"/>
            <a:ext cx="4087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200" dirty="0" err="1"/>
              <a:t>Lähde</a:t>
            </a:r>
            <a:r>
              <a:rPr lang="en-US" sz="1200" dirty="0"/>
              <a:t>: Flickr, </a:t>
            </a:r>
            <a:r>
              <a:rPr lang="en-US" sz="1200" dirty="0">
                <a:hlinkClick r:id="rId4" tooltip="Go to Sean Ellis's photostream"/>
              </a:rPr>
              <a:t>Sean Ellis</a:t>
            </a:r>
            <a:r>
              <a:rPr lang="en-US" sz="1200" dirty="0"/>
              <a:t>, Poverty, </a:t>
            </a:r>
            <a:r>
              <a:rPr lang="en-US" sz="1200" u="sng" dirty="0">
                <a:hlinkClick r:id="rId5"/>
              </a:rPr>
              <a:t>https://flic.kr/p/5KQeNY</a:t>
            </a:r>
            <a:endParaRPr lang="fi-FI" sz="12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137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Terveys ei jakaudu tasaisesti Suomessakaan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 smtClean="0"/>
              <a:t>Eliniän </a:t>
            </a:r>
            <a:r>
              <a:rPr lang="fi-FI" dirty="0"/>
              <a:t>odote on noussut 1800-luvun lopulta lähtien, mutta muutos ei ole ollut samanlainen kaikissa väestöryhmissä</a:t>
            </a:r>
          </a:p>
          <a:p>
            <a:pPr lvl="1"/>
            <a:r>
              <a:rPr lang="fi-FI" dirty="0"/>
              <a:t>koulutus, tulotaso, ammattiasema, sukupuoli, siviilisääty, asuinpaikka s 36 taulukko</a:t>
            </a:r>
          </a:p>
          <a:p>
            <a:r>
              <a:rPr lang="fi-FI" dirty="0" smtClean="0"/>
              <a:t>Terveyspoliittiset tavoitteet väestöryhmien ja alueellisten erojen kaventamiseksi</a:t>
            </a:r>
          </a:p>
          <a:p>
            <a:pPr marL="965375" lvl="1" indent="-514350">
              <a:buFont typeface="+mj-lt"/>
              <a:buAutoNum type="arabicPeriod"/>
            </a:pPr>
            <a:r>
              <a:rPr lang="fi-FI" dirty="0" smtClean="0"/>
              <a:t>Elämisen </a:t>
            </a:r>
            <a:r>
              <a:rPr lang="fi-FI" dirty="0"/>
              <a:t>ja taloudelliseten edellytysten turvaaminen</a:t>
            </a:r>
          </a:p>
          <a:p>
            <a:pPr marL="965375" lvl="1" indent="-514350">
              <a:buFont typeface="+mj-lt"/>
              <a:buAutoNum type="arabicPeriod"/>
            </a:pPr>
            <a:r>
              <a:rPr lang="fi-FI" dirty="0" smtClean="0"/>
              <a:t>Toimiva </a:t>
            </a:r>
            <a:r>
              <a:rPr lang="fi-FI" dirty="0"/>
              <a:t>terveydenhuoltojärjestelmä</a:t>
            </a:r>
          </a:p>
          <a:p>
            <a:pPr marL="965375" lvl="1" indent="-514350">
              <a:buFont typeface="+mj-lt"/>
              <a:buAutoNum type="arabicPeriod"/>
            </a:pPr>
            <a:r>
              <a:rPr lang="fi-FI" dirty="0" smtClean="0"/>
              <a:t>Kaikilla </a:t>
            </a:r>
            <a:r>
              <a:rPr lang="fi-FI" dirty="0"/>
              <a:t>on oltava mahdollisuus elää terveesti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254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Toimintaa kansanterveyden edistämiseksi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Rokotukset suojaavat tarttuvilta taudeilta</a:t>
            </a:r>
          </a:p>
          <a:p>
            <a:r>
              <a:rPr lang="fi-FI" dirty="0" smtClean="0"/>
              <a:t>Seulonnoilla </a:t>
            </a:r>
            <a:r>
              <a:rPr lang="fi-FI" dirty="0"/>
              <a:t>pyritään löytämään sairauksia </a:t>
            </a:r>
            <a:r>
              <a:rPr lang="fi-FI" dirty="0" smtClean="0"/>
              <a:t>ajoissa</a:t>
            </a:r>
          </a:p>
          <a:p>
            <a:pPr marL="304747" lvl="1">
              <a:spcBef>
                <a:spcPts val="1800"/>
              </a:spcBef>
              <a:buFont typeface="Arial" pitchFamily="34" charset="0"/>
              <a:buChar char="•"/>
            </a:pPr>
            <a:r>
              <a:rPr lang="fi-FI" sz="2800" smtClean="0"/>
              <a:t>Järjestöjen </a:t>
            </a:r>
            <a:r>
              <a:rPr lang="fi-FI" sz="2800" dirty="0" smtClean="0"/>
              <a:t>kansanterveystyö</a:t>
            </a:r>
          </a:p>
        </p:txBody>
      </p:sp>
    </p:spTree>
    <p:extLst>
      <p:ext uri="{BB962C8B-B14F-4D97-AF65-F5344CB8AC3E}">
        <p14:creationId xmlns:p14="http://schemas.microsoft.com/office/powerpoint/2010/main" val="340879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63CEF8-E427-41A3-B701-02CD4579E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0</TotalTime>
  <Words>423</Words>
  <Application>Microsoft Office PowerPoint</Application>
  <PresentationFormat>Custom</PresentationFormat>
  <Paragraphs>72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Constantia</vt:lpstr>
      <vt:lpstr>Wingdings</vt:lpstr>
      <vt:lpstr>Cooking 16x9</vt:lpstr>
      <vt:lpstr>3. Kansanterveys</vt:lpstr>
      <vt:lpstr>Kansanterveystyö – tietoa ja toimintaa väestön terveyden edistämiseksi</vt:lpstr>
      <vt:lpstr>PowerPoint Presentation</vt:lpstr>
      <vt:lpstr>Kansanterveystyötä tutkivat, ohjaavat ja valvovat</vt:lpstr>
      <vt:lpstr>PowerPoint Presentation</vt:lpstr>
      <vt:lpstr>Sairastavuus meillä ja muualla</vt:lpstr>
      <vt:lpstr>PowerPoint Presentation</vt:lpstr>
      <vt:lpstr>Terveys ei jakaudu tasaisesti Suomessakaan</vt:lpstr>
      <vt:lpstr>Toimintaa kansanterveyden edistämiseksi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2015-08-25T05:55:17Z</dcterms:created>
  <dcterms:modified xsi:type="dcterms:W3CDTF">2015-09-07T09:23:39Z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</Properties>
</file>