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84" r:id="rId4"/>
    <p:sldId id="258" r:id="rId5"/>
    <p:sldId id="259" r:id="rId6"/>
    <p:sldId id="260" r:id="rId7"/>
    <p:sldId id="268" r:id="rId8"/>
    <p:sldId id="285" r:id="rId9"/>
    <p:sldId id="262" r:id="rId10"/>
    <p:sldId id="263" r:id="rId11"/>
    <p:sldId id="269" r:id="rId12"/>
    <p:sldId id="271" r:id="rId13"/>
    <p:sldId id="272" r:id="rId14"/>
    <p:sldId id="273" r:id="rId15"/>
    <p:sldId id="266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EFBCA-9812-4EF8-844B-8B0291E85CB9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6FE1D-B09E-46B8-92C7-7C16B4E28A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24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819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AC636C-E781-4DE9-A859-EC1D73B83C6E}" type="slidenum">
              <a:rPr lang="fi-FI" altLang="fi-FI" sz="1200"/>
              <a:pPr eaLnBrk="1" hangingPunct="1"/>
              <a:t>11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33287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E10A6-B3D0-4AEA-91B4-2EA5109FD789}" type="slidenum">
              <a:rPr lang="fi-FI" altLang="fi-FI" sz="1200"/>
              <a:pPr eaLnBrk="1" hangingPunct="1"/>
              <a:t>12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420649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1024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827B6F-6E10-431A-A2DB-F0A098522085}" type="slidenum">
              <a:rPr lang="fi-FI" altLang="fi-FI" sz="1200"/>
              <a:pPr eaLnBrk="1" hangingPunct="1"/>
              <a:t>13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198918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C0A2F-E688-491F-907A-655510B0D238}" type="slidenum">
              <a:rPr lang="fi-FI" altLang="fi-FI"/>
              <a:pPr/>
              <a:t>14</a:t>
            </a:fld>
            <a:endParaRPr lang="fi-FI" altLang="fi-FI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691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25DFC-2758-4C42-9A8C-806D79AA5BEE}" type="slidenum">
              <a:rPr lang="fi-FI" altLang="fi-FI"/>
              <a:pPr/>
              <a:t>16</a:t>
            </a:fld>
            <a:endParaRPr lang="fi-FI" altLang="fi-FI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3824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1A164-1592-440D-B419-5D220F2F289D}" type="slidenum">
              <a:rPr lang="fi-FI" altLang="fi-FI"/>
              <a:pPr/>
              <a:t>17</a:t>
            </a:fld>
            <a:endParaRPr lang="fi-FI" altLang="fi-FI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193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77399-183E-4308-A934-E6CC934128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74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AE0D31-ADAB-4CE3-9DBF-BB2954E573F2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152E3B-456E-4F31-BAA1-D07218E94D05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fi.wikipedia.org/wiki/James_Finlayso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HI3 KERTAUS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2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Talvisota marrask. 1939- maalisk. 1940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Mainilan</a:t>
            </a:r>
            <a:r>
              <a:rPr lang="fi-FI" dirty="0" smtClean="0"/>
              <a:t> laukaukset</a:t>
            </a:r>
          </a:p>
          <a:p>
            <a:r>
              <a:rPr lang="fi-FI" dirty="0" smtClean="0"/>
              <a:t>Terijoen hallitus (Otto Ville Kuusinen)</a:t>
            </a:r>
          </a:p>
          <a:p>
            <a:r>
              <a:rPr lang="fi-FI" dirty="0" smtClean="0"/>
              <a:t>Raatteentien –taistelu</a:t>
            </a:r>
          </a:p>
          <a:p>
            <a:r>
              <a:rPr lang="fi-FI" dirty="0" smtClean="0"/>
              <a:t>Malli Cajander</a:t>
            </a:r>
          </a:p>
          <a:p>
            <a:r>
              <a:rPr lang="fi-FI" dirty="0" smtClean="0"/>
              <a:t>Talvisodan henki</a:t>
            </a:r>
          </a:p>
          <a:p>
            <a:r>
              <a:rPr lang="fi-FI" dirty="0" smtClean="0"/>
              <a:t>Apu jota ei pyydetty/saatu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2298862"/>
            <a:ext cx="3623766" cy="2866069"/>
          </a:xfrm>
        </p:spPr>
      </p:pic>
    </p:spTree>
    <p:extLst>
      <p:ext uri="{BB962C8B-B14F-4D97-AF65-F5344CB8AC3E}">
        <p14:creationId xmlns:p14="http://schemas.microsoft.com/office/powerpoint/2010/main" val="16019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fi-FI" altLang="fi-FI" sz="2800" smtClean="0">
                <a:solidFill>
                  <a:schemeClr val="tx1"/>
                </a:solidFill>
              </a:rPr>
              <a:t>Talvisodan voimasuhteet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3850" y="1076325"/>
            <a:ext cx="8601075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/>
              <a:t>	</a:t>
            </a:r>
            <a:r>
              <a:rPr lang="fi-FI" altLang="fi-FI" sz="2400"/>
              <a:t>		Suomi			Neuvostoliitto</a:t>
            </a:r>
          </a:p>
          <a:p>
            <a:pPr eaLnBrk="1" hangingPunct="1"/>
            <a:r>
              <a:rPr lang="fi-FI" altLang="fi-FI" sz="2400"/>
              <a:t>					sodan alku	helmikuu</a:t>
            </a:r>
          </a:p>
          <a:p>
            <a:pPr eaLnBrk="1" hangingPunct="1"/>
            <a:r>
              <a:rPr lang="fi-FI" altLang="fi-FI" sz="2400"/>
              <a:t>jalkaväki		300 000	500 000	1 000 000</a:t>
            </a:r>
          </a:p>
          <a:p>
            <a:pPr eaLnBrk="1" hangingPunct="1"/>
            <a:r>
              <a:rPr lang="fi-FI" altLang="fi-FI" sz="2400"/>
              <a:t>panssarivaunut	         10	    2 000	       4 000</a:t>
            </a:r>
          </a:p>
          <a:p>
            <a:pPr eaLnBrk="1" hangingPunct="1"/>
            <a:r>
              <a:rPr lang="fi-FI" altLang="fi-FI" sz="2400"/>
              <a:t>lentokoneet		       114	    1 000        	       3 900</a:t>
            </a:r>
          </a:p>
          <a:p>
            <a:pPr eaLnBrk="1" hangingPunct="1"/>
            <a:r>
              <a:rPr lang="fi-FI" altLang="fi-FI" sz="2400"/>
              <a:t>tykistö			       420	    7 000	     15 000</a:t>
            </a:r>
          </a:p>
          <a:p>
            <a:pPr eaLnBrk="1" hangingPunct="1"/>
            <a:endParaRPr lang="fi-FI" altLang="fi-FI" sz="2400"/>
          </a:p>
          <a:p>
            <a:pPr eaLnBrk="1" hangingPunct="1"/>
            <a:endParaRPr lang="fi-FI" altLang="fi-FI"/>
          </a:p>
          <a:p>
            <a:pPr eaLnBrk="1" hangingPunct="1"/>
            <a:endParaRPr lang="fi-FI" altLang="fi-FI"/>
          </a:p>
          <a:p>
            <a:pPr eaLnBrk="1" hangingPunct="1"/>
            <a:endParaRPr lang="fi-FI" altLang="fi-FI" sz="2400"/>
          </a:p>
          <a:p>
            <a:pPr eaLnBrk="1" hangingPunct="1"/>
            <a:endParaRPr lang="fi-FI" altLang="fi-FI" sz="2400"/>
          </a:p>
        </p:txBody>
      </p:sp>
    </p:spTree>
    <p:extLst>
      <p:ext uri="{BB962C8B-B14F-4D97-AF65-F5344CB8AC3E}">
        <p14:creationId xmlns:p14="http://schemas.microsoft.com/office/powerpoint/2010/main" val="41616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smtClean="0">
                <a:solidFill>
                  <a:srgbClr val="000000"/>
                </a:solidFill>
                <a:cs typeface="Times New Roman" pitchFamily="18" charset="0"/>
              </a:rPr>
              <a:t>Miksi Suomi vältti miehityksen talvisodassa?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fi-FI" altLang="fi-FI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1. suomalaisten taktiikka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motit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hiihtojoukot, liikkuvuus, kyky käyttää maastoa hyväksi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improvisoidut aseet</a:t>
            </a:r>
          </a:p>
          <a:p>
            <a:pPr lvl="1" eaLnBrk="1" hangingPunct="1">
              <a:buFont typeface="Symbol" pitchFamily="18" charset="2"/>
              <a:buChar char=""/>
            </a:pPr>
            <a:endParaRPr lang="fi-FI" altLang="fi-FI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2. puna-armeijan ongelmat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pakkanen, vieras maasto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Stalinin puhdistukset juuri ennen sotaa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taktinen heikkous </a:t>
            </a:r>
            <a:r>
              <a:rPr lang="fi-FI" altLang="fi-FI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 ylivoimaa ei kyetty käyttämään hyväksi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ylimielisyys; odotukset helposta valloituksesta</a:t>
            </a:r>
          </a:p>
        </p:txBody>
      </p:sp>
    </p:spTree>
    <p:extLst>
      <p:ext uri="{BB962C8B-B14F-4D97-AF65-F5344CB8AC3E}">
        <p14:creationId xmlns:p14="http://schemas.microsoft.com/office/powerpoint/2010/main" val="41729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smtClean="0">
                <a:solidFill>
                  <a:srgbClr val="000000"/>
                </a:solidFill>
                <a:cs typeface="Times New Roman" pitchFamily="18" charset="0"/>
              </a:rPr>
              <a:t>Miksi Suomi vältti miehityksen talvisodassa?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i-FI" altLang="fi-FI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3. "talvisodan henki"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kansa ei jakautunut sodan aikana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Terijoen hallituksen toiminta epäonnistui</a:t>
            </a:r>
          </a:p>
          <a:p>
            <a:pPr eaLnBrk="1" hangingPunct="1">
              <a:buFont typeface="Symbol" pitchFamily="18" charset="2"/>
              <a:buChar char=""/>
            </a:pPr>
            <a:endParaRPr lang="fi-FI" altLang="fi-FI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4. Ranskan ja Englannin avuntarjous Suomelle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fi-FI" altLang="fi-FI" sz="2400" dirty="0" smtClean="0">
                <a:solidFill>
                  <a:srgbClr val="000000"/>
                </a:solidFill>
                <a:cs typeface="Times New Roman" pitchFamily="18" charset="0"/>
              </a:rPr>
              <a:t>Stalin halusi välttää yhteenoton länsivaltojen kanssa ja tarvitsi nopeasti rauhan Suomen kanssa</a:t>
            </a:r>
          </a:p>
        </p:txBody>
      </p:sp>
    </p:spTree>
    <p:extLst>
      <p:ext uri="{BB962C8B-B14F-4D97-AF65-F5344CB8AC3E}">
        <p14:creationId xmlns:p14="http://schemas.microsoft.com/office/powerpoint/2010/main" val="39983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6" name="Picture 18" descr="puna-armeij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81000"/>
            <a:ext cx="360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23850" y="620713"/>
            <a:ext cx="4824413" cy="5451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200" b="1"/>
              <a:t>Puna-armeijan hyökkäyssuunnitelma ja hyökkäys talvisodassa</a:t>
            </a:r>
            <a:endParaRPr lang="fi-FI" altLang="fi-FI" sz="2200"/>
          </a:p>
          <a:p>
            <a:pPr>
              <a:buFont typeface="Times" pitchFamily="-64" charset="0"/>
              <a:buChar char="•"/>
            </a:pPr>
            <a:r>
              <a:rPr lang="fi-FI" altLang="fi-FI" sz="2200"/>
              <a:t>Suomi piti katkaista kahtia Oulun korkeudelta ja estää apujoukkojen saapuminen.</a:t>
            </a:r>
          </a:p>
          <a:p>
            <a:pPr>
              <a:buFont typeface="Times" pitchFamily="-64" charset="0"/>
              <a:buChar char="•"/>
            </a:pPr>
            <a:r>
              <a:rPr lang="fi-FI" altLang="fi-FI" sz="2200"/>
              <a:t>Laatokan pohjoispuolelta tavoiteltiin saarrostushyökkäystä Kannaksen joukkojen selustaan.</a:t>
            </a:r>
          </a:p>
          <a:p>
            <a:pPr>
              <a:buFont typeface="Times" pitchFamily="-64" charset="0"/>
              <a:buChar char="•"/>
            </a:pPr>
            <a:r>
              <a:rPr lang="fi-FI" altLang="fi-FI" sz="2200"/>
              <a:t>Karjalankannaksella tavoitteena oli sitoa suomalaiset joukot taisteluun.</a:t>
            </a:r>
          </a:p>
          <a:p>
            <a:pPr>
              <a:buFont typeface="Times" pitchFamily="-64" charset="0"/>
              <a:buChar char="•"/>
            </a:pPr>
            <a:r>
              <a:rPr lang="fi-FI" altLang="fi-FI" sz="2200"/>
              <a:t>Hyökkäykset torjuttiin, mutta helmikuussa rintama murtui Kannaksella.</a:t>
            </a:r>
          </a:p>
        </p:txBody>
      </p:sp>
      <p:pic>
        <p:nvPicPr>
          <p:cNvPr id="12307" name="Picture 19" descr="puna-armeij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81000"/>
            <a:ext cx="3616325" cy="58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puna-armeij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81000"/>
            <a:ext cx="3616325" cy="58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puna-armeija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81000"/>
            <a:ext cx="3616325" cy="58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puna-armeija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81000"/>
            <a:ext cx="3616325" cy="58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Välirauhan aika 1940-41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Ajopuu/ koskivene –teoriat</a:t>
            </a:r>
          </a:p>
          <a:p>
            <a:r>
              <a:rPr lang="fi-FI" dirty="0" smtClean="0"/>
              <a:t>Kauttakulkusopimus Norjaan</a:t>
            </a:r>
          </a:p>
          <a:p>
            <a:r>
              <a:rPr lang="fi-FI" dirty="0" smtClean="0"/>
              <a:t>Petsamon nikkelikaivos</a:t>
            </a:r>
          </a:p>
          <a:p>
            <a:r>
              <a:rPr lang="fi-FI" dirty="0" smtClean="0"/>
              <a:t>Hangon tukikohta NL:lla</a:t>
            </a:r>
          </a:p>
          <a:p>
            <a:r>
              <a:rPr lang="fi-FI" dirty="0" smtClean="0"/>
              <a:t>Pula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27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1268" r="1694" b="1268"/>
          <a:stretch>
            <a:fillRect/>
          </a:stretch>
        </p:blipFill>
        <p:spPr bwMode="auto">
          <a:xfrm>
            <a:off x="4530725" y="404813"/>
            <a:ext cx="4578350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3850" y="620713"/>
            <a:ext cx="4400550" cy="3743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/>
              <a:t>Jatkosota ja Suomen hyökkäys vuonna 1941</a:t>
            </a:r>
            <a:endParaRPr lang="fi-FI" altLang="fi-FI" sz="2400"/>
          </a:p>
          <a:p>
            <a:pPr>
              <a:buFont typeface="Times" pitchFamily="-64" charset="0"/>
              <a:buChar char="•"/>
            </a:pPr>
            <a:r>
              <a:rPr lang="fi-FI" altLang="fi-FI" sz="2400"/>
              <a:t>suomalaisten tavoitteena ”kolmen kannaksen linja”</a:t>
            </a:r>
          </a:p>
          <a:p>
            <a:pPr>
              <a:buFont typeface="Times" pitchFamily="-64" charset="0"/>
              <a:buChar char="•"/>
            </a:pPr>
            <a:r>
              <a:rPr lang="fi-FI" altLang="fi-FI" sz="2400"/>
              <a:t>suomalaiset valloittivat suhteessa suuren alueen</a:t>
            </a:r>
          </a:p>
          <a:p>
            <a:pPr>
              <a:buFont typeface="Times" pitchFamily="-64" charset="0"/>
              <a:buChar char="•"/>
            </a:pPr>
            <a:r>
              <a:rPr lang="fi-FI" altLang="fi-FI" sz="2400"/>
              <a:t>Muurmannin radan katkaisu</a:t>
            </a:r>
          </a:p>
          <a:p>
            <a:pPr>
              <a:buFont typeface="Times" pitchFamily="-64" charset="0"/>
              <a:buChar char="•"/>
            </a:pPr>
            <a:r>
              <a:rPr lang="fi-FI" altLang="fi-FI" sz="2400"/>
              <a:t>saksalaiset joukot rintamavastuussa Lapissa</a:t>
            </a: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6756400" y="3517900"/>
            <a:ext cx="1473200" cy="2235200"/>
          </a:xfrm>
          <a:custGeom>
            <a:avLst/>
            <a:gdLst>
              <a:gd name="T0" fmla="*/ 0 w 928"/>
              <a:gd name="T1" fmla="*/ 1408 h 1408"/>
              <a:gd name="T2" fmla="*/ 208 w 928"/>
              <a:gd name="T3" fmla="*/ 1352 h 1408"/>
              <a:gd name="T4" fmla="*/ 408 w 928"/>
              <a:gd name="T5" fmla="*/ 1352 h 1408"/>
              <a:gd name="T6" fmla="*/ 504 w 928"/>
              <a:gd name="T7" fmla="*/ 1304 h 1408"/>
              <a:gd name="T8" fmla="*/ 632 w 928"/>
              <a:gd name="T9" fmla="*/ 1264 h 1408"/>
              <a:gd name="T10" fmla="*/ 712 w 928"/>
              <a:gd name="T11" fmla="*/ 1232 h 1408"/>
              <a:gd name="T12" fmla="*/ 760 w 928"/>
              <a:gd name="T13" fmla="*/ 1200 h 1408"/>
              <a:gd name="T14" fmla="*/ 816 w 928"/>
              <a:gd name="T15" fmla="*/ 1136 h 1408"/>
              <a:gd name="T16" fmla="*/ 832 w 928"/>
              <a:gd name="T17" fmla="*/ 1024 h 1408"/>
              <a:gd name="T18" fmla="*/ 856 w 928"/>
              <a:gd name="T19" fmla="*/ 928 h 1408"/>
              <a:gd name="T20" fmla="*/ 880 w 928"/>
              <a:gd name="T21" fmla="*/ 856 h 1408"/>
              <a:gd name="T22" fmla="*/ 888 w 928"/>
              <a:gd name="T23" fmla="*/ 832 h 1408"/>
              <a:gd name="T24" fmla="*/ 928 w 928"/>
              <a:gd name="T25" fmla="*/ 0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8" h="1408">
                <a:moveTo>
                  <a:pt x="0" y="1408"/>
                </a:moveTo>
                <a:cubicBezTo>
                  <a:pt x="64" y="1405"/>
                  <a:pt x="144" y="1358"/>
                  <a:pt x="208" y="1352"/>
                </a:cubicBezTo>
                <a:cubicBezTo>
                  <a:pt x="273" y="1346"/>
                  <a:pt x="343" y="1361"/>
                  <a:pt x="408" y="1352"/>
                </a:cubicBezTo>
                <a:cubicBezTo>
                  <a:pt x="474" y="1330"/>
                  <a:pt x="442" y="1345"/>
                  <a:pt x="504" y="1304"/>
                </a:cubicBezTo>
                <a:cubicBezTo>
                  <a:pt x="536" y="1282"/>
                  <a:pt x="593" y="1275"/>
                  <a:pt x="632" y="1264"/>
                </a:cubicBezTo>
                <a:cubicBezTo>
                  <a:pt x="662" y="1256"/>
                  <a:pt x="681" y="1240"/>
                  <a:pt x="712" y="1232"/>
                </a:cubicBezTo>
                <a:cubicBezTo>
                  <a:pt x="728" y="1221"/>
                  <a:pt x="749" y="1216"/>
                  <a:pt x="760" y="1200"/>
                </a:cubicBezTo>
                <a:cubicBezTo>
                  <a:pt x="797" y="1144"/>
                  <a:pt x="776" y="1163"/>
                  <a:pt x="816" y="1136"/>
                </a:cubicBezTo>
                <a:cubicBezTo>
                  <a:pt x="838" y="1069"/>
                  <a:pt x="806" y="1173"/>
                  <a:pt x="832" y="1024"/>
                </a:cubicBezTo>
                <a:cubicBezTo>
                  <a:pt x="838" y="992"/>
                  <a:pt x="848" y="960"/>
                  <a:pt x="856" y="928"/>
                </a:cubicBezTo>
                <a:cubicBezTo>
                  <a:pt x="862" y="903"/>
                  <a:pt x="872" y="880"/>
                  <a:pt x="880" y="856"/>
                </a:cubicBezTo>
                <a:cubicBezTo>
                  <a:pt x="883" y="848"/>
                  <a:pt x="888" y="832"/>
                  <a:pt x="888" y="832"/>
                </a:cubicBezTo>
                <a:cubicBezTo>
                  <a:pt x="920" y="548"/>
                  <a:pt x="928" y="289"/>
                  <a:pt x="928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348038" y="3348038"/>
            <a:ext cx="4537075" cy="1223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3635375" y="3141663"/>
            <a:ext cx="2520950" cy="719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2" b="-3543"/>
          <a:stretch>
            <a:fillRect/>
          </a:stretch>
        </p:blipFill>
        <p:spPr bwMode="auto">
          <a:xfrm>
            <a:off x="2233613" y="4797425"/>
            <a:ext cx="23383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8"/>
          <a:stretch>
            <a:fillRect/>
          </a:stretch>
        </p:blipFill>
        <p:spPr bwMode="auto">
          <a:xfrm>
            <a:off x="0" y="4797425"/>
            <a:ext cx="23383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5" name="Freeform 21"/>
          <p:cNvSpPr>
            <a:spLocks/>
          </p:cNvSpPr>
          <p:nvPr/>
        </p:nvSpPr>
        <p:spPr bwMode="auto">
          <a:xfrm>
            <a:off x="6621463" y="955675"/>
            <a:ext cx="1817687" cy="4772025"/>
          </a:xfrm>
          <a:custGeom>
            <a:avLst/>
            <a:gdLst>
              <a:gd name="T0" fmla="*/ 61 w 1145"/>
              <a:gd name="T1" fmla="*/ 2870 h 3006"/>
              <a:gd name="T2" fmla="*/ 189 w 1145"/>
              <a:gd name="T3" fmla="*/ 2958 h 3006"/>
              <a:gd name="T4" fmla="*/ 269 w 1145"/>
              <a:gd name="T5" fmla="*/ 3006 h 3006"/>
              <a:gd name="T6" fmla="*/ 425 w 1145"/>
              <a:gd name="T7" fmla="*/ 2922 h 3006"/>
              <a:gd name="T8" fmla="*/ 725 w 1145"/>
              <a:gd name="T9" fmla="*/ 2886 h 3006"/>
              <a:gd name="T10" fmla="*/ 857 w 1145"/>
              <a:gd name="T11" fmla="*/ 2782 h 3006"/>
              <a:gd name="T12" fmla="*/ 1145 w 1145"/>
              <a:gd name="T13" fmla="*/ 2626 h 3006"/>
              <a:gd name="T14" fmla="*/ 1053 w 1145"/>
              <a:gd name="T15" fmla="*/ 2406 h 3006"/>
              <a:gd name="T16" fmla="*/ 1013 w 1145"/>
              <a:gd name="T17" fmla="*/ 2206 h 3006"/>
              <a:gd name="T18" fmla="*/ 933 w 1145"/>
              <a:gd name="T19" fmla="*/ 2142 h 3006"/>
              <a:gd name="T20" fmla="*/ 781 w 1145"/>
              <a:gd name="T21" fmla="*/ 1974 h 3006"/>
              <a:gd name="T22" fmla="*/ 701 w 1145"/>
              <a:gd name="T23" fmla="*/ 1842 h 3006"/>
              <a:gd name="T24" fmla="*/ 641 w 1145"/>
              <a:gd name="T25" fmla="*/ 1766 h 3006"/>
              <a:gd name="T26" fmla="*/ 437 w 1145"/>
              <a:gd name="T27" fmla="*/ 1454 h 3006"/>
              <a:gd name="T28" fmla="*/ 493 w 1145"/>
              <a:gd name="T29" fmla="*/ 1262 h 3006"/>
              <a:gd name="T30" fmla="*/ 365 w 1145"/>
              <a:gd name="T31" fmla="*/ 1134 h 3006"/>
              <a:gd name="T32" fmla="*/ 317 w 1145"/>
              <a:gd name="T33" fmla="*/ 1062 h 3006"/>
              <a:gd name="T34" fmla="*/ 205 w 1145"/>
              <a:gd name="T35" fmla="*/ 726 h 3006"/>
              <a:gd name="T36" fmla="*/ 125 w 1145"/>
              <a:gd name="T37" fmla="*/ 566 h 3006"/>
              <a:gd name="T38" fmla="*/ 221 w 1145"/>
              <a:gd name="T39" fmla="*/ 382 h 3006"/>
              <a:gd name="T40" fmla="*/ 293 w 1145"/>
              <a:gd name="T41" fmla="*/ 294 h 3006"/>
              <a:gd name="T42" fmla="*/ 357 w 1145"/>
              <a:gd name="T43" fmla="*/ 182 h 3006"/>
              <a:gd name="T44" fmla="*/ 329 w 1145"/>
              <a:gd name="T45" fmla="*/ 14 h 3006"/>
              <a:gd name="T46" fmla="*/ 317 w 1145"/>
              <a:gd name="T47" fmla="*/ 110 h 3006"/>
              <a:gd name="T48" fmla="*/ 277 w 1145"/>
              <a:gd name="T49" fmla="*/ 190 h 3006"/>
              <a:gd name="T50" fmla="*/ 229 w 1145"/>
              <a:gd name="T51" fmla="*/ 266 h 3006"/>
              <a:gd name="T52" fmla="*/ 173 w 1145"/>
              <a:gd name="T53" fmla="*/ 378 h 3006"/>
              <a:gd name="T54" fmla="*/ 85 w 1145"/>
              <a:gd name="T55" fmla="*/ 638 h 3006"/>
              <a:gd name="T56" fmla="*/ 85 w 1145"/>
              <a:gd name="T57" fmla="*/ 830 h 3006"/>
              <a:gd name="T58" fmla="*/ 45 w 1145"/>
              <a:gd name="T59" fmla="*/ 938 h 3006"/>
              <a:gd name="T60" fmla="*/ 165 w 1145"/>
              <a:gd name="T61" fmla="*/ 1182 h 3006"/>
              <a:gd name="T62" fmla="*/ 145 w 1145"/>
              <a:gd name="T63" fmla="*/ 1338 h 3006"/>
              <a:gd name="T64" fmla="*/ 153 w 1145"/>
              <a:gd name="T65" fmla="*/ 1526 h 3006"/>
              <a:gd name="T66" fmla="*/ 309 w 1145"/>
              <a:gd name="T67" fmla="*/ 1750 h 3006"/>
              <a:gd name="T68" fmla="*/ 241 w 1145"/>
              <a:gd name="T69" fmla="*/ 1910 h 3006"/>
              <a:gd name="T70" fmla="*/ 357 w 1145"/>
              <a:gd name="T71" fmla="*/ 2006 h 3006"/>
              <a:gd name="T72" fmla="*/ 405 w 1145"/>
              <a:gd name="T73" fmla="*/ 2070 h 3006"/>
              <a:gd name="T74" fmla="*/ 433 w 1145"/>
              <a:gd name="T75" fmla="*/ 2266 h 3006"/>
              <a:gd name="T76" fmla="*/ 309 w 1145"/>
              <a:gd name="T77" fmla="*/ 2486 h 3006"/>
              <a:gd name="T78" fmla="*/ 245 w 1145"/>
              <a:gd name="T79" fmla="*/ 2574 h 3006"/>
              <a:gd name="T80" fmla="*/ 221 w 1145"/>
              <a:gd name="T81" fmla="*/ 2622 h 3006"/>
              <a:gd name="T82" fmla="*/ 141 w 1145"/>
              <a:gd name="T83" fmla="*/ 2702 h 3006"/>
              <a:gd name="T84" fmla="*/ 45 w 1145"/>
              <a:gd name="T85" fmla="*/ 2838 h 3006"/>
              <a:gd name="T86" fmla="*/ 21 w 1145"/>
              <a:gd name="T87" fmla="*/ 2902 h 3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45" h="3006">
                <a:moveTo>
                  <a:pt x="13" y="2902"/>
                </a:moveTo>
                <a:cubicBezTo>
                  <a:pt x="29" y="2891"/>
                  <a:pt x="43" y="2876"/>
                  <a:pt x="61" y="2870"/>
                </a:cubicBezTo>
                <a:cubicBezTo>
                  <a:pt x="77" y="2865"/>
                  <a:pt x="61" y="2906"/>
                  <a:pt x="61" y="2906"/>
                </a:cubicBezTo>
                <a:cubicBezTo>
                  <a:pt x="117" y="2958"/>
                  <a:pt x="108" y="2944"/>
                  <a:pt x="189" y="2958"/>
                </a:cubicBezTo>
                <a:cubicBezTo>
                  <a:pt x="202" y="2998"/>
                  <a:pt x="189" y="2979"/>
                  <a:pt x="245" y="2998"/>
                </a:cubicBezTo>
                <a:cubicBezTo>
                  <a:pt x="253" y="3001"/>
                  <a:pt x="269" y="3006"/>
                  <a:pt x="269" y="3006"/>
                </a:cubicBezTo>
                <a:cubicBezTo>
                  <a:pt x="314" y="3003"/>
                  <a:pt x="321" y="2983"/>
                  <a:pt x="365" y="2974"/>
                </a:cubicBezTo>
                <a:cubicBezTo>
                  <a:pt x="390" y="2969"/>
                  <a:pt x="410" y="2933"/>
                  <a:pt x="425" y="2922"/>
                </a:cubicBezTo>
                <a:cubicBezTo>
                  <a:pt x="459" y="2898"/>
                  <a:pt x="570" y="2927"/>
                  <a:pt x="589" y="2926"/>
                </a:cubicBezTo>
                <a:cubicBezTo>
                  <a:pt x="635" y="2911"/>
                  <a:pt x="678" y="2898"/>
                  <a:pt x="725" y="2886"/>
                </a:cubicBezTo>
                <a:cubicBezTo>
                  <a:pt x="752" y="2879"/>
                  <a:pt x="797" y="2846"/>
                  <a:pt x="797" y="2846"/>
                </a:cubicBezTo>
                <a:cubicBezTo>
                  <a:pt x="825" y="2804"/>
                  <a:pt x="825" y="2806"/>
                  <a:pt x="857" y="2782"/>
                </a:cubicBezTo>
                <a:cubicBezTo>
                  <a:pt x="912" y="2768"/>
                  <a:pt x="949" y="2758"/>
                  <a:pt x="1005" y="2750"/>
                </a:cubicBezTo>
                <a:cubicBezTo>
                  <a:pt x="1060" y="2732"/>
                  <a:pt x="1129" y="2675"/>
                  <a:pt x="1145" y="2626"/>
                </a:cubicBezTo>
                <a:cubicBezTo>
                  <a:pt x="1142" y="2583"/>
                  <a:pt x="1129" y="2545"/>
                  <a:pt x="1125" y="2502"/>
                </a:cubicBezTo>
                <a:cubicBezTo>
                  <a:pt x="1121" y="2466"/>
                  <a:pt x="1064" y="2440"/>
                  <a:pt x="1053" y="2406"/>
                </a:cubicBezTo>
                <a:cubicBezTo>
                  <a:pt x="1040" y="2365"/>
                  <a:pt x="1084" y="2267"/>
                  <a:pt x="1077" y="2234"/>
                </a:cubicBezTo>
                <a:cubicBezTo>
                  <a:pt x="1070" y="2201"/>
                  <a:pt x="1030" y="2216"/>
                  <a:pt x="1013" y="2206"/>
                </a:cubicBezTo>
                <a:cubicBezTo>
                  <a:pt x="967" y="2137"/>
                  <a:pt x="1028" y="2218"/>
                  <a:pt x="973" y="2174"/>
                </a:cubicBezTo>
                <a:cubicBezTo>
                  <a:pt x="921" y="2133"/>
                  <a:pt x="993" y="2162"/>
                  <a:pt x="933" y="2142"/>
                </a:cubicBezTo>
                <a:cubicBezTo>
                  <a:pt x="922" y="2110"/>
                  <a:pt x="925" y="2085"/>
                  <a:pt x="897" y="2066"/>
                </a:cubicBezTo>
                <a:cubicBezTo>
                  <a:pt x="871" y="2028"/>
                  <a:pt x="816" y="2003"/>
                  <a:pt x="781" y="1974"/>
                </a:cubicBezTo>
                <a:cubicBezTo>
                  <a:pt x="755" y="1953"/>
                  <a:pt x="769" y="1933"/>
                  <a:pt x="741" y="1914"/>
                </a:cubicBezTo>
                <a:cubicBezTo>
                  <a:pt x="721" y="1854"/>
                  <a:pt x="742" y="1894"/>
                  <a:pt x="701" y="1842"/>
                </a:cubicBezTo>
                <a:cubicBezTo>
                  <a:pt x="696" y="1835"/>
                  <a:pt x="693" y="1821"/>
                  <a:pt x="689" y="1814"/>
                </a:cubicBezTo>
                <a:cubicBezTo>
                  <a:pt x="662" y="1765"/>
                  <a:pt x="676" y="1789"/>
                  <a:pt x="641" y="1766"/>
                </a:cubicBezTo>
                <a:cubicBezTo>
                  <a:pt x="621" y="1707"/>
                  <a:pt x="564" y="1642"/>
                  <a:pt x="529" y="1590"/>
                </a:cubicBezTo>
                <a:cubicBezTo>
                  <a:pt x="491" y="1534"/>
                  <a:pt x="500" y="1496"/>
                  <a:pt x="437" y="1454"/>
                </a:cubicBezTo>
                <a:cubicBezTo>
                  <a:pt x="414" y="1420"/>
                  <a:pt x="409" y="1423"/>
                  <a:pt x="429" y="1366"/>
                </a:cubicBezTo>
                <a:cubicBezTo>
                  <a:pt x="435" y="1348"/>
                  <a:pt x="493" y="1262"/>
                  <a:pt x="493" y="1262"/>
                </a:cubicBezTo>
                <a:cubicBezTo>
                  <a:pt x="488" y="1191"/>
                  <a:pt x="471" y="1231"/>
                  <a:pt x="437" y="1190"/>
                </a:cubicBezTo>
                <a:cubicBezTo>
                  <a:pt x="414" y="1162"/>
                  <a:pt x="398" y="1156"/>
                  <a:pt x="365" y="1134"/>
                </a:cubicBezTo>
                <a:cubicBezTo>
                  <a:pt x="357" y="1129"/>
                  <a:pt x="341" y="1118"/>
                  <a:pt x="341" y="1118"/>
                </a:cubicBezTo>
                <a:cubicBezTo>
                  <a:pt x="314" y="1078"/>
                  <a:pt x="331" y="1105"/>
                  <a:pt x="317" y="1062"/>
                </a:cubicBezTo>
                <a:cubicBezTo>
                  <a:pt x="331" y="967"/>
                  <a:pt x="285" y="846"/>
                  <a:pt x="213" y="774"/>
                </a:cubicBezTo>
                <a:cubicBezTo>
                  <a:pt x="156" y="688"/>
                  <a:pt x="277" y="818"/>
                  <a:pt x="205" y="726"/>
                </a:cubicBezTo>
                <a:cubicBezTo>
                  <a:pt x="176" y="689"/>
                  <a:pt x="170" y="662"/>
                  <a:pt x="133" y="638"/>
                </a:cubicBezTo>
                <a:cubicBezTo>
                  <a:pt x="114" y="582"/>
                  <a:pt x="112" y="606"/>
                  <a:pt x="125" y="566"/>
                </a:cubicBezTo>
                <a:cubicBezTo>
                  <a:pt x="128" y="523"/>
                  <a:pt x="197" y="478"/>
                  <a:pt x="177" y="434"/>
                </a:cubicBezTo>
                <a:cubicBezTo>
                  <a:pt x="221" y="406"/>
                  <a:pt x="195" y="400"/>
                  <a:pt x="221" y="382"/>
                </a:cubicBezTo>
                <a:cubicBezTo>
                  <a:pt x="258" y="326"/>
                  <a:pt x="237" y="345"/>
                  <a:pt x="277" y="318"/>
                </a:cubicBezTo>
                <a:cubicBezTo>
                  <a:pt x="282" y="310"/>
                  <a:pt x="286" y="300"/>
                  <a:pt x="293" y="294"/>
                </a:cubicBezTo>
                <a:cubicBezTo>
                  <a:pt x="307" y="281"/>
                  <a:pt x="341" y="262"/>
                  <a:pt x="341" y="262"/>
                </a:cubicBezTo>
                <a:cubicBezTo>
                  <a:pt x="346" y="230"/>
                  <a:pt x="348" y="212"/>
                  <a:pt x="357" y="182"/>
                </a:cubicBezTo>
                <a:cubicBezTo>
                  <a:pt x="362" y="166"/>
                  <a:pt x="397" y="74"/>
                  <a:pt x="397" y="74"/>
                </a:cubicBezTo>
                <a:cubicBezTo>
                  <a:pt x="393" y="51"/>
                  <a:pt x="349" y="23"/>
                  <a:pt x="329" y="14"/>
                </a:cubicBezTo>
                <a:cubicBezTo>
                  <a:pt x="309" y="5"/>
                  <a:pt x="279" y="6"/>
                  <a:pt x="277" y="22"/>
                </a:cubicBezTo>
                <a:cubicBezTo>
                  <a:pt x="258" y="0"/>
                  <a:pt x="319" y="105"/>
                  <a:pt x="317" y="110"/>
                </a:cubicBezTo>
                <a:cubicBezTo>
                  <a:pt x="308" y="127"/>
                  <a:pt x="311" y="149"/>
                  <a:pt x="301" y="166"/>
                </a:cubicBezTo>
                <a:cubicBezTo>
                  <a:pt x="295" y="176"/>
                  <a:pt x="284" y="181"/>
                  <a:pt x="277" y="190"/>
                </a:cubicBezTo>
                <a:cubicBezTo>
                  <a:pt x="271" y="197"/>
                  <a:pt x="265" y="205"/>
                  <a:pt x="261" y="214"/>
                </a:cubicBezTo>
                <a:cubicBezTo>
                  <a:pt x="252" y="232"/>
                  <a:pt x="234" y="248"/>
                  <a:pt x="229" y="266"/>
                </a:cubicBezTo>
                <a:cubicBezTo>
                  <a:pt x="221" y="297"/>
                  <a:pt x="240" y="300"/>
                  <a:pt x="213" y="318"/>
                </a:cubicBezTo>
                <a:cubicBezTo>
                  <a:pt x="176" y="373"/>
                  <a:pt x="215" y="364"/>
                  <a:pt x="173" y="378"/>
                </a:cubicBezTo>
                <a:cubicBezTo>
                  <a:pt x="157" y="425"/>
                  <a:pt x="144" y="485"/>
                  <a:pt x="93" y="502"/>
                </a:cubicBezTo>
                <a:cubicBezTo>
                  <a:pt x="78" y="548"/>
                  <a:pt x="69" y="589"/>
                  <a:pt x="85" y="638"/>
                </a:cubicBezTo>
                <a:cubicBezTo>
                  <a:pt x="91" y="656"/>
                  <a:pt x="117" y="686"/>
                  <a:pt x="117" y="686"/>
                </a:cubicBezTo>
                <a:cubicBezTo>
                  <a:pt x="83" y="738"/>
                  <a:pt x="110" y="770"/>
                  <a:pt x="85" y="830"/>
                </a:cubicBezTo>
                <a:cubicBezTo>
                  <a:pt x="81" y="840"/>
                  <a:pt x="64" y="835"/>
                  <a:pt x="53" y="838"/>
                </a:cubicBezTo>
                <a:cubicBezTo>
                  <a:pt x="49" y="856"/>
                  <a:pt x="38" y="895"/>
                  <a:pt x="45" y="938"/>
                </a:cubicBezTo>
                <a:cubicBezTo>
                  <a:pt x="52" y="981"/>
                  <a:pt x="73" y="1053"/>
                  <a:pt x="93" y="1094"/>
                </a:cubicBezTo>
                <a:cubicBezTo>
                  <a:pt x="105" y="1133"/>
                  <a:pt x="150" y="1148"/>
                  <a:pt x="165" y="1182"/>
                </a:cubicBezTo>
                <a:cubicBezTo>
                  <a:pt x="172" y="1197"/>
                  <a:pt x="193" y="1294"/>
                  <a:pt x="193" y="1294"/>
                </a:cubicBezTo>
                <a:cubicBezTo>
                  <a:pt x="193" y="1321"/>
                  <a:pt x="152" y="1299"/>
                  <a:pt x="145" y="1338"/>
                </a:cubicBezTo>
                <a:cubicBezTo>
                  <a:pt x="139" y="1364"/>
                  <a:pt x="156" y="1419"/>
                  <a:pt x="157" y="1450"/>
                </a:cubicBezTo>
                <a:cubicBezTo>
                  <a:pt x="158" y="1481"/>
                  <a:pt x="142" y="1491"/>
                  <a:pt x="153" y="1526"/>
                </a:cubicBezTo>
                <a:cubicBezTo>
                  <a:pt x="164" y="1561"/>
                  <a:pt x="199" y="1621"/>
                  <a:pt x="225" y="1658"/>
                </a:cubicBezTo>
                <a:cubicBezTo>
                  <a:pt x="251" y="1709"/>
                  <a:pt x="247" y="1729"/>
                  <a:pt x="309" y="1750"/>
                </a:cubicBezTo>
                <a:cubicBezTo>
                  <a:pt x="314" y="1758"/>
                  <a:pt x="312" y="1780"/>
                  <a:pt x="313" y="1790"/>
                </a:cubicBezTo>
                <a:cubicBezTo>
                  <a:pt x="320" y="1848"/>
                  <a:pt x="265" y="1862"/>
                  <a:pt x="241" y="1910"/>
                </a:cubicBezTo>
                <a:cubicBezTo>
                  <a:pt x="246" y="1926"/>
                  <a:pt x="341" y="1982"/>
                  <a:pt x="341" y="1982"/>
                </a:cubicBezTo>
                <a:cubicBezTo>
                  <a:pt x="346" y="1990"/>
                  <a:pt x="350" y="1999"/>
                  <a:pt x="357" y="2006"/>
                </a:cubicBezTo>
                <a:cubicBezTo>
                  <a:pt x="364" y="2013"/>
                  <a:pt x="375" y="2014"/>
                  <a:pt x="381" y="2022"/>
                </a:cubicBezTo>
                <a:cubicBezTo>
                  <a:pt x="413" y="2062"/>
                  <a:pt x="360" y="2031"/>
                  <a:pt x="405" y="2070"/>
                </a:cubicBezTo>
                <a:cubicBezTo>
                  <a:pt x="419" y="2083"/>
                  <a:pt x="481" y="2130"/>
                  <a:pt x="481" y="2130"/>
                </a:cubicBezTo>
                <a:cubicBezTo>
                  <a:pt x="489" y="2162"/>
                  <a:pt x="458" y="2219"/>
                  <a:pt x="433" y="2266"/>
                </a:cubicBezTo>
                <a:cubicBezTo>
                  <a:pt x="408" y="2313"/>
                  <a:pt x="354" y="2377"/>
                  <a:pt x="333" y="2414"/>
                </a:cubicBezTo>
                <a:cubicBezTo>
                  <a:pt x="313" y="2444"/>
                  <a:pt x="320" y="2452"/>
                  <a:pt x="309" y="2486"/>
                </a:cubicBezTo>
                <a:cubicBezTo>
                  <a:pt x="306" y="2494"/>
                  <a:pt x="277" y="2515"/>
                  <a:pt x="269" y="2518"/>
                </a:cubicBezTo>
                <a:cubicBezTo>
                  <a:pt x="261" y="2521"/>
                  <a:pt x="253" y="2571"/>
                  <a:pt x="245" y="2574"/>
                </a:cubicBezTo>
                <a:cubicBezTo>
                  <a:pt x="229" y="2590"/>
                  <a:pt x="230" y="2575"/>
                  <a:pt x="217" y="2594"/>
                </a:cubicBezTo>
                <a:cubicBezTo>
                  <a:pt x="212" y="2602"/>
                  <a:pt x="229" y="2617"/>
                  <a:pt x="221" y="2622"/>
                </a:cubicBezTo>
                <a:cubicBezTo>
                  <a:pt x="207" y="2631"/>
                  <a:pt x="193" y="2642"/>
                  <a:pt x="193" y="2642"/>
                </a:cubicBezTo>
                <a:cubicBezTo>
                  <a:pt x="170" y="2665"/>
                  <a:pt x="164" y="2679"/>
                  <a:pt x="141" y="2702"/>
                </a:cubicBezTo>
                <a:cubicBezTo>
                  <a:pt x="133" y="2726"/>
                  <a:pt x="110" y="2757"/>
                  <a:pt x="93" y="2774"/>
                </a:cubicBezTo>
                <a:cubicBezTo>
                  <a:pt x="73" y="2794"/>
                  <a:pt x="69" y="2822"/>
                  <a:pt x="45" y="2838"/>
                </a:cubicBezTo>
                <a:cubicBezTo>
                  <a:pt x="37" y="2843"/>
                  <a:pt x="21" y="2854"/>
                  <a:pt x="21" y="2854"/>
                </a:cubicBezTo>
                <a:cubicBezTo>
                  <a:pt x="0" y="2918"/>
                  <a:pt x="21" y="2838"/>
                  <a:pt x="21" y="2902"/>
                </a:cubicBezTo>
                <a:cubicBezTo>
                  <a:pt x="21" y="2905"/>
                  <a:pt x="16" y="2902"/>
                  <a:pt x="13" y="290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7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allAtOnce" animBg="1"/>
      <p:bldP spid="6159" grpId="0" animBg="1"/>
      <p:bldP spid="6159" grpId="1" animBg="1"/>
      <p:bldP spid="6160" grpId="0" animBg="1"/>
      <p:bldP spid="6160" grpId="1" animBg="1"/>
      <p:bldP spid="6161" grpId="0" animBg="1"/>
      <p:bldP spid="6165" grpId="0" animBg="1"/>
      <p:bldP spid="6165" grpId="1" animBg="1"/>
      <p:bldP spid="616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/>
          <a:stretch>
            <a:fillRect/>
          </a:stretch>
        </p:blipFill>
        <p:spPr bwMode="auto">
          <a:xfrm>
            <a:off x="4568825" y="404813"/>
            <a:ext cx="457517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94250"/>
            <a:ext cx="2952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620713"/>
            <a:ext cx="4105275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r>
              <a:rPr lang="fi-FI" altLang="fi-FI" sz="2200" b="1"/>
              <a:t>Aluemenetykset talvisodan ja jatkosodan jälkeen</a:t>
            </a:r>
          </a:p>
        </p:txBody>
      </p:sp>
    </p:spTree>
    <p:extLst>
      <p:ext uri="{BB962C8B-B14F-4D97-AF65-F5344CB8AC3E}">
        <p14:creationId xmlns:p14="http://schemas.microsoft.com/office/powerpoint/2010/main" val="1521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79388" y="2535238"/>
            <a:ext cx="8785225" cy="1470025"/>
          </a:xfrm>
          <a:noFill/>
          <a:ln/>
        </p:spPr>
        <p:txBody>
          <a:bodyPr>
            <a:normAutofit fontScale="90000"/>
          </a:bodyPr>
          <a:lstStyle/>
          <a:p>
            <a:r>
              <a:rPr lang="fi-FI" altLang="fi-FI" sz="4000">
                <a:solidFill>
                  <a:srgbClr val="A50021"/>
                </a:solidFill>
              </a:rPr>
              <a:t>ALOITUSAUKEAMA </a:t>
            </a:r>
            <a:br>
              <a:rPr lang="fi-FI" altLang="fi-FI" sz="4000">
                <a:solidFill>
                  <a:srgbClr val="A50021"/>
                </a:solidFill>
              </a:rPr>
            </a:br>
            <a:r>
              <a:rPr lang="fi-FI" altLang="fi-FI" sz="4000">
                <a:solidFill>
                  <a:srgbClr val="A50021"/>
                </a:solidFill>
              </a:rPr>
              <a:t>Suomi idän ja lännen välissä</a:t>
            </a:r>
            <a:br>
              <a:rPr lang="fi-FI" altLang="fi-FI" sz="4000">
                <a:solidFill>
                  <a:srgbClr val="A50021"/>
                </a:solidFill>
              </a:rPr>
            </a:br>
            <a:r>
              <a:rPr lang="fi-FI" altLang="fi-FI" sz="2800">
                <a:solidFill>
                  <a:srgbClr val="A50021"/>
                </a:solidFill>
              </a:rPr>
              <a:t>- kertaus</a:t>
            </a:r>
            <a:r>
              <a:rPr lang="fi-FI" altLang="fi-FI" sz="4000">
                <a:solidFill>
                  <a:srgbClr val="A50021"/>
                </a:solidFill>
              </a:rPr>
              <a:t/>
            </a:r>
            <a:br>
              <a:rPr lang="fi-FI" altLang="fi-FI" sz="4000">
                <a:solidFill>
                  <a:srgbClr val="A50021"/>
                </a:solidFill>
              </a:rPr>
            </a:br>
            <a:endParaRPr lang="fi-FI" altLang="fi-FI" sz="280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4225"/>
            <a:ext cx="9144000" cy="53673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100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Miksi Suomi sai autonomian 1809?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Aleksanteri I   nuori ja liberaali</a:t>
            </a:r>
          </a:p>
          <a:p>
            <a:r>
              <a:rPr lang="fi-FI" dirty="0" smtClean="0"/>
              <a:t>Napoleonin uhka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nopea rauhoittaminen</a:t>
            </a:r>
          </a:p>
          <a:p>
            <a:r>
              <a:rPr lang="fi-FI" dirty="0" err="1" smtClean="0"/>
              <a:t>Speranski</a:t>
            </a:r>
            <a:r>
              <a:rPr lang="fi-FI" dirty="0" smtClean="0"/>
              <a:t> hallintokokeilu</a:t>
            </a:r>
          </a:p>
          <a:p>
            <a:r>
              <a:rPr lang="fi-FI" dirty="0" err="1" smtClean="0"/>
              <a:t>Sprengtporten</a:t>
            </a:r>
            <a:r>
              <a:rPr lang="fi-FI" dirty="0" smtClean="0"/>
              <a:t> puskuri</a:t>
            </a:r>
          </a:p>
          <a:p>
            <a:r>
              <a:rPr lang="fi-FI" dirty="0" smtClean="0"/>
              <a:t>Ruotsin lait takasi hallitsijalle laajan vallan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00920"/>
            <a:ext cx="2172437" cy="4659879"/>
          </a:xfrm>
        </p:spPr>
      </p:pic>
    </p:spTree>
    <p:extLst>
      <p:ext uri="{BB962C8B-B14F-4D97-AF65-F5344CB8AC3E}">
        <p14:creationId xmlns:p14="http://schemas.microsoft.com/office/powerpoint/2010/main" val="12899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4225"/>
            <a:ext cx="9144000" cy="5367338"/>
          </a:xfrm>
          <a:noFill/>
          <a:ln/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795963" y="549275"/>
            <a:ext cx="3348037" cy="5184775"/>
          </a:xfrm>
          <a:prstGeom prst="wedgeRectCallout">
            <a:avLst>
              <a:gd name="adj1" fmla="val -60810"/>
              <a:gd name="adj2" fmla="val -195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Jatkosodan rauhanehdot olivat ankarat.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Moskovan rauhan menetysten lisäksi Suomi menetti toisen käsivarren, Porkkala vuokrattiin, sitouduttiin sotakorvauk-siin ja sotasyyllisten tuomitsemiseen sekä asevoimien  rajoituksiin.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Valvontakomissio valvoi rauhanehtojen täyttämistä ja puuttui Suomen sisäisiin asioihin.</a:t>
            </a:r>
            <a:endParaRPr lang="fi-FI" altLang="fi-FI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4225"/>
            <a:ext cx="9144000" cy="5367338"/>
          </a:xfrm>
          <a:noFill/>
          <a:ln/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795963" y="765175"/>
            <a:ext cx="3348037" cy="4824413"/>
          </a:xfrm>
          <a:prstGeom prst="wedgeRectCallout">
            <a:avLst>
              <a:gd name="adj1" fmla="val -60810"/>
              <a:gd name="adj2" fmla="val -217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Suomen piti muuttaa suhtautumista NL:oon ”ystävälliseksi”.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 Vaaran vuodet 1944</a:t>
            </a:r>
            <a:r>
              <a:rPr lang="fi-FI" altLang="fi-FI" sz="2200">
                <a:cs typeface="Arial" charset="0"/>
              </a:rPr>
              <a:t>–</a:t>
            </a:r>
            <a:r>
              <a:rPr lang="fi-FI" altLang="fi-FI" sz="2200"/>
              <a:t>48: pelättiin NL:n miehitystä tai Suomen muuttumista kommunistiseksi.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YYA-sopimus 1948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>
                <a:solidFill>
                  <a:schemeClr val="tx2"/>
                </a:solidFill>
              </a:rPr>
              <a:t> Kriisejä Suomen ja NL:n välillä: yöpakkaset 1958 ja noottikriisi 1961.</a:t>
            </a:r>
          </a:p>
        </p:txBody>
      </p:sp>
    </p:spTree>
    <p:extLst>
      <p:ext uri="{BB962C8B-B14F-4D97-AF65-F5344CB8AC3E}">
        <p14:creationId xmlns:p14="http://schemas.microsoft.com/office/powerpoint/2010/main" val="33108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4225"/>
            <a:ext cx="9144000" cy="5367338"/>
          </a:xfrm>
          <a:noFill/>
          <a:ln/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795963" y="765175"/>
            <a:ext cx="3348037" cy="4824413"/>
          </a:xfrm>
          <a:prstGeom prst="wedgeRectCallout">
            <a:avLst>
              <a:gd name="adj1" fmla="val -60810"/>
              <a:gd name="adj2" fmla="val -217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Suomettuminen alkoi 1960-luvulla.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suomettumisen ilmentymiä: ei uskallettu arvostella NL:a (itsesensuuri), rähmällään olo, Moskovan kortti, elokuvien ja ohjelmien sensurointi, kielenkäytössä ylistettiin maiden hyviä suhteita (poliittinen liturgia)</a:t>
            </a:r>
            <a:endParaRPr lang="fi-FI" altLang="fi-FI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4225"/>
            <a:ext cx="9144000" cy="5367338"/>
          </a:xfrm>
          <a:noFill/>
          <a:ln/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795963" y="765175"/>
            <a:ext cx="3348037" cy="4824413"/>
          </a:xfrm>
          <a:prstGeom prst="wedgeRectCallout">
            <a:avLst>
              <a:gd name="adj1" fmla="val -60810"/>
              <a:gd name="adj2" fmla="val -217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Kekkonen toimi presidenttinä 25-vuotta (1956</a:t>
            </a:r>
            <a:r>
              <a:rPr lang="fi-FI" altLang="fi-FI" sz="2200">
                <a:cs typeface="Arial" charset="0"/>
              </a:rPr>
              <a:t>–</a:t>
            </a:r>
            <a:r>
              <a:rPr lang="fi-FI" altLang="fi-FI" sz="2200"/>
              <a:t>1981).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Presidentin valtaoikeudet olivat laajat, ja Kekkonen käytti niitä: mm. poikkeuslaki presidentiksi 1973, hajotti eduskunnan usein.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Kekkosen kauden historian tulkinnoissa vielä paljon eroja.</a:t>
            </a:r>
            <a:endParaRPr lang="fi-FI" altLang="fi-FI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4225"/>
            <a:ext cx="9144000" cy="5367338"/>
          </a:xfrm>
          <a:noFill/>
          <a:ln/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795963" y="765175"/>
            <a:ext cx="3348037" cy="4824413"/>
          </a:xfrm>
          <a:prstGeom prst="wedgeRectCallout">
            <a:avLst>
              <a:gd name="adj1" fmla="val -60810"/>
              <a:gd name="adj2" fmla="val -217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NL:n pelko vaikeutti Suomen liittymistä Länsi-Euroopan taloudellisiin järjestöihin.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Suomi liittyi EFTA:n liitännäisjäseneksi 1961 ja EEC:n ulkojäseneksi 1973.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NL:n romahdettua Suomi aloitti EU-neuvottelut ja liittyi jäseneksi vuonna 1995.</a:t>
            </a:r>
            <a:endParaRPr lang="fi-FI" altLang="fi-FI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4225"/>
            <a:ext cx="9144000" cy="5367338"/>
          </a:xfrm>
          <a:noFill/>
          <a:ln/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795963" y="765175"/>
            <a:ext cx="3348037" cy="4824413"/>
          </a:xfrm>
          <a:prstGeom prst="wedgeRectCallout">
            <a:avLst>
              <a:gd name="adj1" fmla="val -60810"/>
              <a:gd name="adj2" fmla="val -217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/>
          <a:lstStyle/>
          <a:p>
            <a:pPr>
              <a:spcBef>
                <a:spcPct val="20000"/>
              </a:spcBef>
            </a:pPr>
            <a:r>
              <a:rPr lang="fi-FI" altLang="fi-FI" sz="2200"/>
              <a:t>Suomen tavoitteena oli: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200"/>
              <a:t> säilyttää itsenäisyys ja puolueettomuus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400">
                <a:solidFill>
                  <a:schemeClr val="tx2"/>
                </a:solidFill>
              </a:rPr>
              <a:t> pitää NL tyytyväisenä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i-FI" altLang="fi-FI" sz="2400">
                <a:solidFill>
                  <a:schemeClr val="tx2"/>
                </a:solidFill>
              </a:rPr>
              <a:t> ylläpitää hyvät kauppasuhteet länteen</a:t>
            </a:r>
          </a:p>
          <a:p>
            <a:pPr>
              <a:spcBef>
                <a:spcPct val="20000"/>
              </a:spcBef>
            </a:pPr>
            <a:r>
              <a:rPr lang="fi-FI" altLang="fi-FI" sz="2400">
                <a:solidFill>
                  <a:schemeClr val="tx2"/>
                </a:solidFill>
              </a:rPr>
              <a:t>Suomi onnistui tavoitteissaan hyvin.</a:t>
            </a:r>
          </a:p>
        </p:txBody>
      </p:sp>
    </p:spTree>
    <p:extLst>
      <p:ext uri="{BB962C8B-B14F-4D97-AF65-F5344CB8AC3E}">
        <p14:creationId xmlns:p14="http://schemas.microsoft.com/office/powerpoint/2010/main" val="28771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2650664" y="4659009"/>
            <a:ext cx="6196405" cy="360381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87624" y="2629853"/>
            <a:ext cx="2776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sv-SE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5" y="2780928"/>
            <a:ext cx="79895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/>
          <p:cNvSpPr txBox="1"/>
          <p:nvPr/>
        </p:nvSpPr>
        <p:spPr>
          <a:xfrm>
            <a:off x="899592" y="22734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Tarton rauha 1920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3576732" y="194722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Talvisota ja Moskovan rauha 1940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228184" y="215820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mtClean="0"/>
              <a:t>Pariisin rauha 1947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36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1860-luvun murros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Aleksanteri II  </a:t>
            </a:r>
            <a:r>
              <a:rPr lang="fi-FI" dirty="0" smtClean="0">
                <a:sym typeface="Wingdings" panose="05000000000000000000" pitchFamily="2" charset="2"/>
              </a:rPr>
              <a:t> valtiopäivät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Talous, oma markka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Karjatalous</a:t>
            </a:r>
          </a:p>
          <a:p>
            <a:r>
              <a:rPr lang="fi-FI" dirty="0" smtClean="0">
                <a:sym typeface="Wingdings" panose="05000000000000000000" pitchFamily="2" charset="2"/>
                <a:hlinkClick r:id="rId2"/>
              </a:rPr>
              <a:t>Höyrysahat</a:t>
            </a:r>
            <a:endParaRPr lang="fi-FI" dirty="0" smtClean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Rautatiet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kansalaisyhteiskunta</a:t>
            </a:r>
            <a:endParaRPr lang="fi-FI" dirty="0" smtClean="0">
              <a:sym typeface="Wingdings" panose="05000000000000000000" pitchFamily="2" charset="2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2953053" cy="4441391"/>
          </a:xfrm>
        </p:spPr>
      </p:pic>
    </p:spTree>
    <p:extLst>
      <p:ext uri="{BB962C8B-B14F-4D97-AF65-F5344CB8AC3E}">
        <p14:creationId xmlns:p14="http://schemas.microsoft.com/office/powerpoint/2010/main" val="38140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Sortokaudet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Miksi? Saksan yhdistyminen 1871</a:t>
            </a:r>
          </a:p>
          <a:p>
            <a:pPr lvl="1"/>
            <a:r>
              <a:rPr lang="fi-FI" dirty="0" smtClean="0"/>
              <a:t>Autonomia</a:t>
            </a:r>
          </a:p>
          <a:p>
            <a:pPr lvl="1"/>
            <a:r>
              <a:rPr lang="fi-FI" dirty="0" smtClean="0"/>
              <a:t>Slavofiilit, panslavistit</a:t>
            </a:r>
          </a:p>
          <a:p>
            <a:r>
              <a:rPr lang="fi-FI" dirty="0" smtClean="0"/>
              <a:t>1. 1899-1905, eduskuntauudistus </a:t>
            </a:r>
            <a:r>
              <a:rPr lang="fi-FI" dirty="0" smtClean="0"/>
              <a:t>1906</a:t>
            </a:r>
          </a:p>
          <a:p>
            <a:pPr lvl="1"/>
            <a:r>
              <a:rPr lang="fi-FI" dirty="0" smtClean="0"/>
              <a:t>Yleinen äänioikeus</a:t>
            </a:r>
            <a:endParaRPr lang="fi-FI" dirty="0" smtClean="0"/>
          </a:p>
          <a:p>
            <a:r>
              <a:rPr lang="fi-FI" dirty="0" smtClean="0"/>
              <a:t>2. 1908-1917</a:t>
            </a:r>
          </a:p>
          <a:p>
            <a:r>
              <a:rPr lang="fi-FI" dirty="0" smtClean="0"/>
              <a:t>Suhtautuminen: </a:t>
            </a:r>
            <a:r>
              <a:rPr lang="fi-FI" dirty="0" err="1" smtClean="0"/>
              <a:t>myöntyv./perustuslaill</a:t>
            </a:r>
            <a:r>
              <a:rPr lang="fi-FI" dirty="0" smtClean="0"/>
              <a:t>.</a:t>
            </a:r>
          </a:p>
          <a:p>
            <a:r>
              <a:rPr lang="fi-FI" dirty="0" smtClean="0"/>
              <a:t>Jääkäriliike 1915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endParaRPr lang="fi-FI" dirty="0" smtClean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773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Itsenäistyminen 6.12.1917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SDP:n </a:t>
            </a:r>
            <a:r>
              <a:rPr lang="fi-FI" dirty="0" smtClean="0"/>
              <a:t>v</a:t>
            </a:r>
            <a:r>
              <a:rPr lang="fi-FI" dirty="0" smtClean="0"/>
              <a:t>altalaki kesällä </a:t>
            </a:r>
            <a:r>
              <a:rPr lang="fi-FI" dirty="0" smtClean="0"/>
              <a:t>eduskunnassa</a:t>
            </a:r>
          </a:p>
          <a:p>
            <a:pPr lvl="1"/>
            <a:r>
              <a:rPr lang="fi-FI" dirty="0" smtClean="0"/>
              <a:t>Uudet vaalit </a:t>
            </a:r>
            <a:r>
              <a:rPr lang="fi-FI" dirty="0" smtClean="0">
                <a:sym typeface="Wingdings" panose="05000000000000000000" pitchFamily="2" charset="2"/>
              </a:rPr>
              <a:t> tappio, radikalisoituminen</a:t>
            </a:r>
            <a:endParaRPr lang="fi-FI" dirty="0" smtClean="0"/>
          </a:p>
          <a:p>
            <a:r>
              <a:rPr lang="fi-FI" dirty="0" smtClean="0"/>
              <a:t>Bolsevikkien </a:t>
            </a:r>
            <a:r>
              <a:rPr lang="fi-FI" dirty="0" smtClean="0"/>
              <a:t>lokakuun vallankumous 1917 Pietarissa</a:t>
            </a:r>
          </a:p>
          <a:p>
            <a:r>
              <a:rPr lang="fi-FI" dirty="0" smtClean="0"/>
              <a:t>SDP: yhteistyössä</a:t>
            </a:r>
          </a:p>
          <a:p>
            <a:r>
              <a:rPr lang="fi-FI" dirty="0" smtClean="0"/>
              <a:t>Muut: itsenäisyysjulistus 6.12</a:t>
            </a:r>
          </a:p>
          <a:p>
            <a:r>
              <a:rPr lang="fi-FI" dirty="0" smtClean="0"/>
              <a:t>Lenin tunnusti 31.12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69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7751"/>
            <a:ext cx="7772400" cy="685800"/>
          </a:xfrm>
        </p:spPr>
        <p:txBody>
          <a:bodyPr/>
          <a:lstStyle/>
          <a:p>
            <a:r>
              <a:rPr lang="fi-FI" altLang="fi-FI" sz="2800" dirty="0"/>
              <a:t>Mikä sota Suomessa käytiin 1918?</a:t>
            </a:r>
            <a:endParaRPr lang="fi-FI" altLang="fi-FI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042988"/>
            <a:ext cx="29464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>
              <a:lnSpc>
                <a:spcPct val="130000"/>
              </a:lnSpc>
              <a:buFontTx/>
              <a:buNone/>
            </a:pPr>
            <a:r>
              <a:rPr lang="fi-FI" altLang="fi-FI" sz="2400" dirty="0"/>
              <a:t>Sisällissota </a:t>
            </a:r>
            <a:r>
              <a:rPr lang="fi-FI" altLang="fi-FI" sz="2400" dirty="0">
                <a:cs typeface="Arial" charset="0"/>
              </a:rPr>
              <a:t>•</a:t>
            </a:r>
          </a:p>
          <a:p>
            <a:pPr algn="r">
              <a:lnSpc>
                <a:spcPct val="130000"/>
              </a:lnSpc>
              <a:buFontTx/>
              <a:buNone/>
            </a:pPr>
            <a:r>
              <a:rPr lang="fi-FI" altLang="fi-FI" sz="2400" dirty="0"/>
              <a:t>Vapaussota </a:t>
            </a:r>
            <a:r>
              <a:rPr lang="fi-FI" altLang="fi-FI" sz="2400" dirty="0">
                <a:cs typeface="Arial" charset="0"/>
              </a:rPr>
              <a:t>•</a:t>
            </a:r>
          </a:p>
          <a:p>
            <a:pPr algn="r">
              <a:lnSpc>
                <a:spcPct val="130000"/>
              </a:lnSpc>
              <a:buFontTx/>
              <a:buNone/>
            </a:pPr>
            <a:r>
              <a:rPr lang="fi-FI" altLang="fi-FI" sz="2400" dirty="0"/>
              <a:t>Luokkasota </a:t>
            </a:r>
            <a:r>
              <a:rPr lang="fi-FI" altLang="fi-FI" sz="2400" dirty="0">
                <a:cs typeface="Arial" charset="0"/>
              </a:rPr>
              <a:t>•</a:t>
            </a:r>
          </a:p>
          <a:p>
            <a:pPr algn="r">
              <a:lnSpc>
                <a:spcPct val="130000"/>
              </a:lnSpc>
              <a:buFontTx/>
              <a:buNone/>
            </a:pPr>
            <a:r>
              <a:rPr lang="fi-FI" altLang="fi-FI" sz="2400" dirty="0"/>
              <a:t>Punakapina</a:t>
            </a:r>
            <a:r>
              <a:rPr lang="fi-FI" altLang="fi-FI" sz="2400" dirty="0">
                <a:cs typeface="Arial" charset="0"/>
              </a:rPr>
              <a:t>•</a:t>
            </a:r>
          </a:p>
          <a:p>
            <a:pPr algn="r">
              <a:lnSpc>
                <a:spcPct val="130000"/>
              </a:lnSpc>
              <a:buFontTx/>
              <a:buNone/>
            </a:pPr>
            <a:r>
              <a:rPr lang="fi-FI" altLang="fi-FI" sz="2400" dirty="0"/>
              <a:t>Kapina </a:t>
            </a:r>
            <a:r>
              <a:rPr lang="fi-FI" altLang="fi-FI" sz="2400" dirty="0">
                <a:cs typeface="Arial" charset="0"/>
              </a:rPr>
              <a:t>•</a:t>
            </a:r>
          </a:p>
          <a:p>
            <a:pPr algn="r">
              <a:lnSpc>
                <a:spcPct val="130000"/>
              </a:lnSpc>
              <a:buFontTx/>
              <a:buNone/>
            </a:pPr>
            <a:r>
              <a:rPr lang="fi-FI" altLang="fi-FI" sz="2400" dirty="0"/>
              <a:t>Vallankumous </a:t>
            </a:r>
            <a:r>
              <a:rPr lang="fi-FI" altLang="fi-FI" sz="2400" dirty="0">
                <a:cs typeface="Arial" charset="0"/>
              </a:rPr>
              <a:t>•</a:t>
            </a:r>
          </a:p>
          <a:p>
            <a:pPr algn="r">
              <a:lnSpc>
                <a:spcPct val="130000"/>
              </a:lnSpc>
              <a:buFontTx/>
              <a:buNone/>
            </a:pPr>
            <a:r>
              <a:rPr lang="fi-FI" altLang="fi-FI" sz="2400" dirty="0"/>
              <a:t>Kansalaissota </a:t>
            </a:r>
            <a:r>
              <a:rPr lang="fi-FI" altLang="fi-FI" sz="2400" dirty="0">
                <a:cs typeface="Arial" charset="0"/>
              </a:rPr>
              <a:t>•</a:t>
            </a:r>
          </a:p>
          <a:p>
            <a:pPr algn="r">
              <a:lnSpc>
                <a:spcPct val="130000"/>
              </a:lnSpc>
              <a:buFontTx/>
              <a:buNone/>
            </a:pPr>
            <a:r>
              <a:rPr lang="fi-FI" altLang="fi-FI" sz="2400" dirty="0"/>
              <a:t>Veljessota </a:t>
            </a:r>
            <a:r>
              <a:rPr lang="fi-FI" altLang="fi-FI" sz="2400" dirty="0">
                <a:cs typeface="Arial" charset="0"/>
              </a:rPr>
              <a:t>•</a:t>
            </a:r>
          </a:p>
          <a:p>
            <a:pPr algn="r">
              <a:lnSpc>
                <a:spcPct val="130000"/>
              </a:lnSpc>
              <a:buFontTx/>
              <a:buNone/>
            </a:pPr>
            <a:r>
              <a:rPr lang="fi-FI" altLang="fi-FI" sz="2400" dirty="0"/>
              <a:t>Vuoden 1918 sota </a:t>
            </a:r>
            <a:r>
              <a:rPr lang="fi-FI" altLang="fi-FI" sz="2400" dirty="0">
                <a:cs typeface="Arial" charset="0"/>
              </a:rPr>
              <a:t>•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219200"/>
            <a:ext cx="42672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altLang="fi-FI" sz="2400" dirty="0"/>
              <a:t>Valkoiset </a:t>
            </a:r>
          </a:p>
          <a:p>
            <a:pPr lvl="1"/>
            <a:r>
              <a:rPr lang="fi-FI" altLang="fi-FI" sz="2000" dirty="0"/>
              <a:t>oikeistoa, porvareita, talonpoikia + saksalaisia ja </a:t>
            </a:r>
            <a:r>
              <a:rPr lang="fi-FI" altLang="fi-FI" sz="2000" dirty="0" smtClean="0"/>
              <a:t>ruotsalaisia</a:t>
            </a:r>
            <a:endParaRPr lang="fi-FI" altLang="fi-FI" sz="2400" dirty="0"/>
          </a:p>
          <a:p>
            <a:r>
              <a:rPr lang="fi-FI" altLang="fi-FI" sz="2400" dirty="0"/>
              <a:t>Neutraali</a:t>
            </a:r>
          </a:p>
          <a:p>
            <a:endParaRPr lang="fi-FI" altLang="fi-FI" sz="2400" dirty="0"/>
          </a:p>
          <a:p>
            <a:endParaRPr lang="fi-FI" altLang="fi-FI" sz="2400" dirty="0"/>
          </a:p>
          <a:p>
            <a:r>
              <a:rPr lang="fi-FI" altLang="fi-FI" sz="2400" dirty="0"/>
              <a:t>Punaiset </a:t>
            </a:r>
          </a:p>
          <a:p>
            <a:pPr lvl="1"/>
            <a:r>
              <a:rPr lang="fi-FI" altLang="fi-FI" sz="2000" dirty="0"/>
              <a:t>vasemmistoa, työläisiä, tilattomia + venäläisiä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132138" y="1341438"/>
            <a:ext cx="1584325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3132138" y="1484313"/>
            <a:ext cx="15843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109402" y="2230783"/>
            <a:ext cx="1584325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132138" y="1484313"/>
            <a:ext cx="1584325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3132138" y="1484313"/>
            <a:ext cx="1584325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132137" y="3889100"/>
            <a:ext cx="15843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3141561" y="2605614"/>
            <a:ext cx="15843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3132137" y="2636044"/>
            <a:ext cx="1584325" cy="1873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3164296" y="2532575"/>
            <a:ext cx="1584325" cy="2449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3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0" grpId="0" build="p" autoUpdateAnimBg="0"/>
      <p:bldP spid="4101" grpId="0" animBg="1"/>
      <p:bldP spid="4102" grpId="0" animBg="1"/>
      <p:bldP spid="4103" grpId="0" animBg="1"/>
      <p:bldP spid="4104" grpId="0" animBg="1"/>
      <p:bldP spid="4105" grpId="0" animBg="1"/>
      <p:bldP spid="4107" grpId="0" animBg="1"/>
      <p:bldP spid="4108" grpId="0" animBg="1"/>
      <p:bldP spid="4109" grpId="0" animBg="1"/>
      <p:bldP spid="4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Kuningasseikkailu kesä-syksy 2018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Monarkistit/ tynkäeduskunta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Hessenin prinssi Friedrich Karl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I ms päättyi 1918 klo 11 Saksan tappioon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Karl kieltäytyi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Stålhberg</a:t>
            </a:r>
            <a:r>
              <a:rPr lang="fi-FI" dirty="0" smtClean="0">
                <a:sym typeface="Wingdings" panose="05000000000000000000" pitchFamily="2" charset="2"/>
              </a:rPr>
              <a:t> pres. 1919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919539" y="1844824"/>
            <a:ext cx="2894568" cy="38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2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Lapuanliike 1929-32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Kommunismin kitkeminen</a:t>
            </a:r>
            <a:r>
              <a:rPr lang="fi-FI" dirty="0" smtClean="0">
                <a:sym typeface="Wingdings" panose="05000000000000000000" pitchFamily="2" charset="2"/>
              </a:rPr>
              <a:t> kommunistilait 1930</a:t>
            </a:r>
            <a:endParaRPr lang="fi-FI" dirty="0" smtClean="0"/>
          </a:p>
          <a:p>
            <a:r>
              <a:rPr lang="fi-FI" dirty="0" smtClean="0"/>
              <a:t>Svinhufvud presidentiksi</a:t>
            </a:r>
          </a:p>
          <a:p>
            <a:r>
              <a:rPr lang="fi-FI" dirty="0" smtClean="0"/>
              <a:t>Mannerheim ylös</a:t>
            </a:r>
          </a:p>
          <a:p>
            <a:r>
              <a:rPr lang="fi-FI" dirty="0" smtClean="0"/>
              <a:t>SDP:n lakkauttaminen</a:t>
            </a:r>
          </a:p>
          <a:p>
            <a:r>
              <a:rPr lang="fi-FI" dirty="0" smtClean="0"/>
              <a:t>Muita: IKL</a:t>
            </a:r>
            <a:r>
              <a:rPr lang="fi-FI" dirty="0" smtClean="0"/>
              <a:t>, </a:t>
            </a:r>
            <a:r>
              <a:rPr lang="fi-FI" dirty="0" smtClean="0"/>
              <a:t>AKS</a:t>
            </a:r>
            <a:r>
              <a:rPr lang="fi-FI" dirty="0" smtClean="0"/>
              <a:t>, </a:t>
            </a:r>
            <a:r>
              <a:rPr lang="fi-FI" dirty="0" smtClean="0"/>
              <a:t>Lotta-Svärd</a:t>
            </a:r>
            <a:r>
              <a:rPr lang="fi-FI" dirty="0" smtClean="0"/>
              <a:t>, Suojeluskunnat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032735" cy="2607835"/>
          </a:xfrm>
        </p:spPr>
      </p:pic>
    </p:spTree>
    <p:extLst>
      <p:ext uri="{BB962C8B-B14F-4D97-AF65-F5344CB8AC3E}">
        <p14:creationId xmlns:p14="http://schemas.microsoft.com/office/powerpoint/2010/main" val="5395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sta">
  <a:themeElements>
    <a:clrScheme name="Nas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s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233</TotalTime>
  <Words>623</Words>
  <Application>Microsoft Office PowerPoint</Application>
  <PresentationFormat>Näytössä katseltava diaesitys (4:3)</PresentationFormat>
  <Paragraphs>144</Paragraphs>
  <Slides>25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7" baseType="lpstr">
      <vt:lpstr>Arial</vt:lpstr>
      <vt:lpstr>Brush Script MT</vt:lpstr>
      <vt:lpstr>Calibri</vt:lpstr>
      <vt:lpstr>Constantia</vt:lpstr>
      <vt:lpstr>Courier</vt:lpstr>
      <vt:lpstr>Franklin Gothic Book</vt:lpstr>
      <vt:lpstr>Rage Italic</vt:lpstr>
      <vt:lpstr>Symbol</vt:lpstr>
      <vt:lpstr>Times</vt:lpstr>
      <vt:lpstr>Times New Roman</vt:lpstr>
      <vt:lpstr>Wingdings</vt:lpstr>
      <vt:lpstr>Nasta</vt:lpstr>
      <vt:lpstr>HI3 KERTAUS</vt:lpstr>
      <vt:lpstr>Miksi Suomi sai autonomian 1809?</vt:lpstr>
      <vt:lpstr>PowerPoint-esitys</vt:lpstr>
      <vt:lpstr>1860-luvun murros</vt:lpstr>
      <vt:lpstr>Sortokaudet</vt:lpstr>
      <vt:lpstr>Itsenäistyminen 6.12.1917</vt:lpstr>
      <vt:lpstr>Mikä sota Suomessa käytiin 1918?</vt:lpstr>
      <vt:lpstr>Kuningasseikkailu kesä-syksy 2018</vt:lpstr>
      <vt:lpstr>Lapuanliike 1929-32</vt:lpstr>
      <vt:lpstr>Talvisota marrask. 1939- maalisk. 1940</vt:lpstr>
      <vt:lpstr>Talvisodan voimasuhteet</vt:lpstr>
      <vt:lpstr>Miksi Suomi vältti miehityksen talvisodassa?</vt:lpstr>
      <vt:lpstr>Miksi Suomi vältti miehityksen talvisodassa?</vt:lpstr>
      <vt:lpstr>PowerPoint-esitys</vt:lpstr>
      <vt:lpstr>Välirauhan aika 1940-41</vt:lpstr>
      <vt:lpstr>PowerPoint-esitys</vt:lpstr>
      <vt:lpstr>PowerPoint-esitys</vt:lpstr>
      <vt:lpstr>ALOITUSAUKEAMA  Suomi idän ja lännen välissä - kertaus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Rauman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HI4 KERTAUS</dc:title>
  <dc:creator>Koivusalo Ilkka</dc:creator>
  <cp:lastModifiedBy>Koivusalo Ilkka</cp:lastModifiedBy>
  <cp:revision>22</cp:revision>
  <dcterms:created xsi:type="dcterms:W3CDTF">2013-11-27T09:42:05Z</dcterms:created>
  <dcterms:modified xsi:type="dcterms:W3CDTF">2018-05-28T07:50:47Z</dcterms:modified>
</cp:coreProperties>
</file>