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266A175-4542-47BB-9544-12D6C45404EF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2EEC633-3DE8-44AB-A50F-1AFEB2725C3F}" type="slidenum">
              <a:rPr lang="fi-FI" smtClean="0"/>
              <a:t>‹#›</a:t>
            </a:fld>
            <a:endParaRPr lang="fi-FI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37629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A175-4542-47BB-9544-12D6C45404EF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C633-3DE8-44AB-A50F-1AFEB2725C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7022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A175-4542-47BB-9544-12D6C45404EF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C633-3DE8-44AB-A50F-1AFEB2725C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3932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A175-4542-47BB-9544-12D6C45404EF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C633-3DE8-44AB-A50F-1AFEB2725C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9222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266A175-4542-47BB-9544-12D6C45404EF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2EEC633-3DE8-44AB-A50F-1AFEB2725C3F}" type="slidenum">
              <a:rPr lang="fi-FI" smtClean="0"/>
              <a:t>‹#›</a:t>
            </a:fld>
            <a:endParaRPr lang="fi-FI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78628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A175-4542-47BB-9544-12D6C45404EF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C633-3DE8-44AB-A50F-1AFEB2725C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531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A175-4542-47BB-9544-12D6C45404EF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C633-3DE8-44AB-A50F-1AFEB2725C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031038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A175-4542-47BB-9544-12D6C45404EF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C633-3DE8-44AB-A50F-1AFEB2725C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6839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6A175-4542-47BB-9544-12D6C45404EF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EC633-3DE8-44AB-A50F-1AFEB2725C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3941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B266A175-4542-47BB-9544-12D6C45404EF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E2EEC633-3DE8-44AB-A50F-1AFEB2725C3F}" type="slidenum">
              <a:rPr lang="fi-FI" smtClean="0"/>
              <a:t>‹#›</a:t>
            </a:fld>
            <a:endParaRPr lang="fi-FI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4855945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B266A175-4542-47BB-9544-12D6C45404EF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E2EEC633-3DE8-44AB-A50F-1AFEB2725C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296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266A175-4542-47BB-9544-12D6C45404EF}" type="datetimeFigureOut">
              <a:rPr lang="fi-FI" smtClean="0"/>
              <a:t>21.9.2020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2EEC633-3DE8-44AB-A50F-1AFEB2725C3F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958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8F9EBC5-BFC3-4D23-9D7A-CE69BFB654A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5400" dirty="0"/>
              <a:t>6. Miten ikä vaikuttaa velvollisuuksiin ja oikeuksiin?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6784E62-0570-4ED1-8A1A-C74A0B53DD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0415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96FD20-19B9-4616-8DA0-F4FB5FCC2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Minkälaisia velvollisuuksia Suomen kansalaisilla on?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2332FF-CB17-4769-9A45-E5D4DA137F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velvollisuus noudattaa lakia</a:t>
            </a:r>
          </a:p>
          <a:p>
            <a:r>
              <a:rPr lang="fi-FI" dirty="0"/>
              <a:t>oppivelvollisuus</a:t>
            </a:r>
          </a:p>
          <a:p>
            <a:r>
              <a:rPr lang="fi-FI" dirty="0"/>
              <a:t>maanpuolustusvelvollisuus</a:t>
            </a:r>
          </a:p>
          <a:p>
            <a:r>
              <a:rPr lang="fi-FI" dirty="0"/>
              <a:t>miehillä asevelvollisuus</a:t>
            </a:r>
          </a:p>
          <a:p>
            <a:r>
              <a:rPr lang="fi-FI" dirty="0"/>
              <a:t>auttamisvelvollisuus</a:t>
            </a:r>
          </a:p>
          <a:p>
            <a:r>
              <a:rPr lang="fi-FI" dirty="0"/>
              <a:t>vahingonkorvausvelvollisuus</a:t>
            </a:r>
          </a:p>
          <a:p>
            <a:r>
              <a:rPr lang="fi-FI" dirty="0"/>
              <a:t>Lisäksi: todistamisvelvollisuus, velvollisuus maksaa veroja, huoltajien velvollisuus huolehtia alaikäisistä lapsista, nimivelvollisuus</a:t>
            </a:r>
          </a:p>
        </p:txBody>
      </p:sp>
    </p:spTree>
    <p:extLst>
      <p:ext uri="{BB962C8B-B14F-4D97-AF65-F5344CB8AC3E}">
        <p14:creationId xmlns:p14="http://schemas.microsoft.com/office/powerpoint/2010/main" val="1942666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C0E3F87-E790-4237-A6AB-34551C228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600" dirty="0"/>
              <a:t>2. Mitä tarkoittavat käsitteet rikos, oikeustoimikelpoisuus ja vajaavaltaisuus?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A7CC50-93EA-403F-8B70-5F0BC9DC6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Rikos on lainvastainen teko, josta on säädetty rangaistus.</a:t>
            </a:r>
          </a:p>
          <a:p>
            <a:r>
              <a:rPr lang="fi-FI" dirty="0"/>
              <a:t>Oikeustoimikelpoinen saa tehdä tekoja, joilla on oikeudellista merkitystä.</a:t>
            </a:r>
          </a:p>
          <a:p>
            <a:r>
              <a:rPr lang="fi-FI" dirty="0"/>
              <a:t>Vajaavaltainen on henkilö, joka ei saa tehdä kaikkia oikeustoimia. Esimerkiksi alaikäiset ovat vajaavaltaisia.</a:t>
            </a:r>
          </a:p>
        </p:txBody>
      </p:sp>
    </p:spTree>
    <p:extLst>
      <p:ext uri="{BB962C8B-B14F-4D97-AF65-F5344CB8AC3E}">
        <p14:creationId xmlns:p14="http://schemas.microsoft.com/office/powerpoint/2010/main" val="3774326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0CE5CB-A991-40E4-8B72-1A11EEE0C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dirty="0"/>
              <a:t>3. Minkälaisia oikeudellisia seuraamuksia voi tulla 14-vuotiaalle, joka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B38054-3621-4B58-9869-7D746C9842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a) syyllistyy rikokseen</a:t>
            </a:r>
          </a:p>
          <a:p>
            <a:r>
              <a:rPr lang="fi-FI" dirty="0"/>
              <a:t>Rikoksesta ei tule 14-vuotiaalle oikeudellisia seuraamuksia, koska rikosoikeudellinen vastuu alkaa vasta 15-vuotiaana. Poliisi merkitsee kuitenkin rikoksen omiin rekistereihinsä, ja lastensuojeluviranomaiset ovat yhteydessä huoltajiin.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b) vahingoittaa toisen omaisuutta? </a:t>
            </a:r>
          </a:p>
          <a:p>
            <a:r>
              <a:rPr lang="fi-FI" dirty="0"/>
              <a:t>Vahingonkorvausvelvollisuus koskee kaikkia, joten 14-vuotias joutuu lähtökohtaisesti korvaamaan aiheuttamansa vahingon.</a:t>
            </a:r>
          </a:p>
        </p:txBody>
      </p:sp>
    </p:spTree>
    <p:extLst>
      <p:ext uri="{BB962C8B-B14F-4D97-AF65-F5344CB8AC3E}">
        <p14:creationId xmlns:p14="http://schemas.microsoft.com/office/powerpoint/2010/main" val="1362407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530C07-D1A1-4877-9CE2-05FBCCAB7E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 5, </a:t>
            </a:r>
            <a:br>
              <a:rPr lang="fi-FI" dirty="0"/>
            </a:br>
            <a:r>
              <a:rPr lang="fi-FI" dirty="0"/>
              <a:t>nuoret rikoksentekijöinä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42B658C-95CA-47FD-9BA5-6AEEC13977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Keskeisiä termejä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C68BD3C-09C7-480C-B262-DD52C11102E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rikos: lainvastainen teko, josta on säädetty rangaistus</a:t>
            </a:r>
          </a:p>
          <a:p>
            <a:r>
              <a:rPr lang="fi-FI" dirty="0"/>
              <a:t>näpistys: arvoltaan vähäisen omaisuuden varastaminen</a:t>
            </a:r>
          </a:p>
          <a:p>
            <a:r>
              <a:rPr lang="fi-FI" dirty="0"/>
              <a:t>varkaus: toisen irtaimen omaisuuden ottaminen omaan haltuun ilman lupaa</a:t>
            </a:r>
          </a:p>
          <a:p>
            <a:r>
              <a:rPr lang="fi-FI" dirty="0"/>
              <a:t>vahingonteko: toisen omaisuuden tahallinen vahingoittaminen</a:t>
            </a:r>
          </a:p>
          <a:p>
            <a:r>
              <a:rPr lang="fi-FI" dirty="0"/>
              <a:t>petos: toisen erehdyttäminen oman taloudellisen tai muun edun tavoittelemiseksi</a:t>
            </a:r>
          </a:p>
          <a:p>
            <a:r>
              <a:rPr lang="fi-FI" dirty="0"/>
              <a:t>yllytys: toisen tahallinen houkutteleminen rikokseen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4DC7A7D-15EB-4EAB-AF6B-AB696C4CD2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Näkökulmia käsitekarttaan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3BE1183-36A5-468D-BBE3-926C3CF3265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dirty="0"/>
              <a:t>Tyypillisiä rikoksia: näpistys, varkaus, vahingonteko</a:t>
            </a:r>
          </a:p>
          <a:p>
            <a:endParaRPr lang="fi-FI" dirty="0"/>
          </a:p>
          <a:p>
            <a:r>
              <a:rPr lang="fi-FI" dirty="0"/>
              <a:t>Syitä: ajattelemattomuus, kavereiden yllytys, ryhmäpaine, jännityksen hakeminen</a:t>
            </a:r>
          </a:p>
          <a:p>
            <a:endParaRPr lang="fi-FI" dirty="0"/>
          </a:p>
          <a:p>
            <a:r>
              <a:rPr lang="fi-FI" dirty="0"/>
              <a:t>Seurauksia: riippuu rikoksesta, vahingonkorvausvelvollisuus iästä riippumatta, alle 15-vuotias ei saa rangaistusta, mutta lastensuojelu ottaa yhteyttä</a:t>
            </a:r>
          </a:p>
        </p:txBody>
      </p:sp>
    </p:spTree>
    <p:extLst>
      <p:ext uri="{BB962C8B-B14F-4D97-AF65-F5344CB8AC3E}">
        <p14:creationId xmlns:p14="http://schemas.microsoft.com/office/powerpoint/2010/main" val="3603908262"/>
      </p:ext>
    </p:extLst>
  </p:cSld>
  <p:clrMapOvr>
    <a:masterClrMapping/>
  </p:clrMapOvr>
</p:sld>
</file>

<file path=ppt/theme/theme1.xml><?xml version="1.0" encoding="utf-8"?>
<a:theme xmlns:a="http://schemas.openxmlformats.org/drawingml/2006/main" name="Merkki">
  <a:themeElements>
    <a:clrScheme name="Merkki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Merkki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rkki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TM10001106[[fn=Merkki]]</Template>
  <TotalTime>10</TotalTime>
  <Words>237</Words>
  <Application>Microsoft Office PowerPoint</Application>
  <PresentationFormat>Laajakuva</PresentationFormat>
  <Paragraphs>33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Impact</vt:lpstr>
      <vt:lpstr>Merkki</vt:lpstr>
      <vt:lpstr>6. Miten ikä vaikuttaa velvollisuuksiin ja oikeuksiin?</vt:lpstr>
      <vt:lpstr>Minkälaisia velvollisuuksia Suomen kansalaisilla on?</vt:lpstr>
      <vt:lpstr>2. Mitä tarkoittavat käsitteet rikos, oikeustoimikelpoisuus ja vajaavaltaisuus?</vt:lpstr>
      <vt:lpstr>3. Minkälaisia oikeudellisia seuraamuksia voi tulla 14-vuotiaalle, joka </vt:lpstr>
      <vt:lpstr>Tehtävä 5,  nuoret rikoksentekijöinä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Miten ikä vaikuttaa velvollisuuksiin ja oikeuksiin?</dc:title>
  <dc:creator>Mervi Niskakoski</dc:creator>
  <cp:lastModifiedBy>Mervi Niskakoski</cp:lastModifiedBy>
  <cp:revision>2</cp:revision>
  <dcterms:created xsi:type="dcterms:W3CDTF">2020-09-16T07:40:24Z</dcterms:created>
  <dcterms:modified xsi:type="dcterms:W3CDTF">2020-09-21T10:56:37Z</dcterms:modified>
</cp:coreProperties>
</file>