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63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783D6-0230-4260-8C15-F7F0B416AD1F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9A05D-9CAB-45DC-B221-B81C3D86E59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3519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8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altLang="fi-FI"/>
          </a:p>
        </p:txBody>
      </p:sp>
      <p:sp>
        <p:nvSpPr>
          <p:cNvPr id="4099" name="Shape 8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309676800 w 120000"/>
              <a:gd name="T3" fmla="*/ 0 h 120000"/>
              <a:gd name="T4" fmla="*/ 3096768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445628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596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994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0191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2527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952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9790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471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5820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346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629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3572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1C187-FA2B-4E9C-989B-D8EDF2FBE0F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131453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F386B-753C-47E9-9A53-144AD283D12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97801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95EB5-8B4D-4778-87F0-A5909C91B7C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91433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rtl="0">
              <a:spcBef>
                <a:spcPts val="0"/>
              </a:spcBef>
              <a:defRPr sz="60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EEB7F-159D-4E5D-8366-A381D0F6797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310977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 rtl="0">
              <a:spcBef>
                <a:spcPts val="0"/>
              </a:spcBef>
              <a:buFont typeface="Calibri"/>
              <a:buNone/>
              <a:defRPr sz="2400" b="1"/>
            </a:lvl1pPr>
            <a:lvl2pPr marL="457200" indent="0" rtl="0">
              <a:spcBef>
                <a:spcPts val="0"/>
              </a:spcBef>
              <a:buFont typeface="Calibri"/>
              <a:buNone/>
              <a:defRPr sz="2000" b="1"/>
            </a:lvl2pPr>
            <a:lvl3pPr marL="914400" indent="0" rtl="0">
              <a:spcBef>
                <a:spcPts val="0"/>
              </a:spcBef>
              <a:buFont typeface="Calibri"/>
              <a:buNone/>
              <a:defRPr sz="1800" b="1"/>
            </a:lvl3pPr>
            <a:lvl4pPr marL="1371600" indent="0" rtl="0">
              <a:spcBef>
                <a:spcPts val="0"/>
              </a:spcBef>
              <a:buFont typeface="Calibri"/>
              <a:buNone/>
              <a:defRPr sz="1600" b="1"/>
            </a:lvl4pPr>
            <a:lvl5pPr marL="1828800" indent="0" rtl="0">
              <a:spcBef>
                <a:spcPts val="0"/>
              </a:spcBef>
              <a:buFont typeface="Calibri"/>
              <a:buNone/>
              <a:defRPr sz="1600" b="1"/>
            </a:lvl5pPr>
            <a:lvl6pPr marL="2286000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 rtl="0">
              <a:spcBef>
                <a:spcPts val="0"/>
              </a:spcBef>
              <a:buFont typeface="Calibri"/>
              <a:buNone/>
              <a:defRPr sz="2400" b="1"/>
            </a:lvl1pPr>
            <a:lvl2pPr marL="457200" indent="0" rtl="0">
              <a:spcBef>
                <a:spcPts val="0"/>
              </a:spcBef>
              <a:buFont typeface="Calibri"/>
              <a:buNone/>
              <a:defRPr sz="2000" b="1"/>
            </a:lvl2pPr>
            <a:lvl3pPr marL="914400" indent="0" rtl="0">
              <a:spcBef>
                <a:spcPts val="0"/>
              </a:spcBef>
              <a:buFont typeface="Calibri"/>
              <a:buNone/>
              <a:defRPr sz="1800" b="1"/>
            </a:lvl3pPr>
            <a:lvl4pPr marL="1371600" indent="0" rtl="0">
              <a:spcBef>
                <a:spcPts val="0"/>
              </a:spcBef>
              <a:buFont typeface="Calibri"/>
              <a:buNone/>
              <a:defRPr sz="1600" b="1"/>
            </a:lvl4pPr>
            <a:lvl5pPr marL="1828800" indent="0" rtl="0">
              <a:spcBef>
                <a:spcPts val="0"/>
              </a:spcBef>
              <a:buFont typeface="Calibri"/>
              <a:buNone/>
              <a:defRPr sz="1600" b="1"/>
            </a:lvl5pPr>
            <a:lvl6pPr marL="2286000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FA7A8-C7E1-4690-B6A0-E5199FC3313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11619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FECEB-D4DB-4C60-BAEA-5D8B265E856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55258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65862-6604-44FE-8419-47A6B06B1B0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572053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 sz="2800"/>
            </a:lvl2pPr>
            <a:lvl3pPr rtl="0">
              <a:spcBef>
                <a:spcPts val="0"/>
              </a:spcBef>
              <a:defRPr sz="2400"/>
            </a:lvl3pPr>
            <a:lvl4pPr rtl="0">
              <a:spcBef>
                <a:spcPts val="0"/>
              </a:spcBef>
              <a:defRPr sz="2000"/>
            </a:lvl4pPr>
            <a:lvl5pPr rtl="0">
              <a:spcBef>
                <a:spcPts val="0"/>
              </a:spcBef>
              <a:defRPr sz="2000"/>
            </a:lvl5pPr>
            <a:lvl6pPr rtl="0">
              <a:spcBef>
                <a:spcPts val="0"/>
              </a:spcBef>
              <a:defRPr sz="2000"/>
            </a:lvl6pPr>
            <a:lvl7pPr rtl="0">
              <a:spcBef>
                <a:spcPts val="0"/>
              </a:spcBef>
              <a:defRPr sz="2000"/>
            </a:lvl7pPr>
            <a:lvl8pPr rtl="0">
              <a:spcBef>
                <a:spcPts val="0"/>
              </a:spcBef>
              <a:defRPr sz="2000"/>
            </a:lvl8pPr>
            <a:lvl9pPr rtl="0">
              <a:spcBef>
                <a:spcPts val="0"/>
              </a:spcBef>
              <a:defRPr sz="20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rtl="0">
              <a:spcBef>
                <a:spcPts val="0"/>
              </a:spcBef>
              <a:buFont typeface="Calibri"/>
              <a:buNone/>
              <a:defRPr sz="1600"/>
            </a:lvl1pPr>
            <a:lvl2pPr marL="457200" indent="0" rtl="0">
              <a:spcBef>
                <a:spcPts val="0"/>
              </a:spcBef>
              <a:buFont typeface="Calibri"/>
              <a:buNone/>
              <a:defRPr sz="1400"/>
            </a:lvl2pPr>
            <a:lvl3pPr marL="914400" indent="0" rtl="0">
              <a:spcBef>
                <a:spcPts val="0"/>
              </a:spcBef>
              <a:buFont typeface="Calibri"/>
              <a:buNone/>
              <a:defRPr sz="1200"/>
            </a:lvl3pPr>
            <a:lvl4pPr marL="1371600" indent="0" rtl="0">
              <a:spcBef>
                <a:spcPts val="0"/>
              </a:spcBef>
              <a:buFont typeface="Calibri"/>
              <a:buNone/>
              <a:defRPr sz="1000"/>
            </a:lvl4pPr>
            <a:lvl5pPr marL="1828800" indent="0" rtl="0">
              <a:spcBef>
                <a:spcPts val="0"/>
              </a:spcBef>
              <a:buFont typeface="Calibri"/>
              <a:buNone/>
              <a:defRPr sz="1000"/>
            </a:lvl5pPr>
            <a:lvl6pPr marL="2286000" indent="0" rtl="0">
              <a:spcBef>
                <a:spcPts val="0"/>
              </a:spcBef>
              <a:buFont typeface="Calibri"/>
              <a:buNone/>
              <a:defRPr sz="1000"/>
            </a:lvl6pPr>
            <a:lvl7pPr marL="2743200" indent="0" rtl="0">
              <a:spcBef>
                <a:spcPts val="0"/>
              </a:spcBef>
              <a:buFont typeface="Calibri"/>
              <a:buNone/>
              <a:defRPr sz="1000"/>
            </a:lvl7pPr>
            <a:lvl8pPr marL="3200400" indent="0" rtl="0">
              <a:spcBef>
                <a:spcPts val="0"/>
              </a:spcBef>
              <a:buFont typeface="Calibri"/>
              <a:buNone/>
              <a:defRPr sz="1000"/>
            </a:lvl8pPr>
            <a:lvl9pPr marL="3657600" indent="0" rtl="0">
              <a:spcBef>
                <a:spcPts val="0"/>
              </a:spcBef>
              <a:buFont typeface="Calibri"/>
              <a:buNone/>
              <a:defRPr sz="1000"/>
            </a:lvl9pPr>
          </a:lstStyle>
          <a:p>
            <a:endParaRPr/>
          </a:p>
        </p:txBody>
      </p:sp>
      <p:sp>
        <p:nvSpPr>
          <p:cNvPr id="5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76FEC-B1D8-4DB8-9749-87B710E7314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37766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rtl="0">
              <a:spcBef>
                <a:spcPts val="0"/>
              </a:spcBef>
              <a:buFont typeface="Calibri"/>
              <a:buNone/>
              <a:defRPr sz="1600"/>
            </a:lvl1pPr>
            <a:lvl2pPr marL="457200" indent="0" rtl="0">
              <a:spcBef>
                <a:spcPts val="0"/>
              </a:spcBef>
              <a:buFont typeface="Calibri"/>
              <a:buNone/>
              <a:defRPr sz="1400"/>
            </a:lvl2pPr>
            <a:lvl3pPr marL="914400" indent="0" rtl="0">
              <a:spcBef>
                <a:spcPts val="0"/>
              </a:spcBef>
              <a:buFont typeface="Calibri"/>
              <a:buNone/>
              <a:defRPr sz="1200"/>
            </a:lvl3pPr>
            <a:lvl4pPr marL="1371600" indent="0" rtl="0">
              <a:spcBef>
                <a:spcPts val="0"/>
              </a:spcBef>
              <a:buFont typeface="Calibri"/>
              <a:buNone/>
              <a:defRPr sz="1000"/>
            </a:lvl4pPr>
            <a:lvl5pPr marL="1828800" indent="0" rtl="0">
              <a:spcBef>
                <a:spcPts val="0"/>
              </a:spcBef>
              <a:buFont typeface="Calibri"/>
              <a:buNone/>
              <a:defRPr sz="1000"/>
            </a:lvl5pPr>
            <a:lvl6pPr marL="2286000" indent="0" rtl="0">
              <a:spcBef>
                <a:spcPts val="0"/>
              </a:spcBef>
              <a:buFont typeface="Calibri"/>
              <a:buNone/>
              <a:defRPr sz="1000"/>
            </a:lvl6pPr>
            <a:lvl7pPr marL="2743200" indent="0" rtl="0">
              <a:spcBef>
                <a:spcPts val="0"/>
              </a:spcBef>
              <a:buFont typeface="Calibri"/>
              <a:buNone/>
              <a:defRPr sz="1000"/>
            </a:lvl7pPr>
            <a:lvl8pPr marL="3200400" indent="0" rtl="0">
              <a:spcBef>
                <a:spcPts val="0"/>
              </a:spcBef>
              <a:buFont typeface="Calibri"/>
              <a:buNone/>
              <a:defRPr sz="1000"/>
            </a:lvl8pPr>
            <a:lvl9pPr marL="3657600" indent="0" rtl="0">
              <a:spcBef>
                <a:spcPts val="0"/>
              </a:spcBef>
              <a:buFont typeface="Calibri"/>
              <a:buNone/>
              <a:defRPr sz="1000"/>
            </a:lvl9pPr>
          </a:lstStyle>
          <a:p>
            <a:endParaRPr/>
          </a:p>
        </p:txBody>
      </p:sp>
      <p:sp>
        <p:nvSpPr>
          <p:cNvPr id="5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2DC70-1551-40A7-B3ED-CD9AA5BD166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9294464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CD304-4573-44EA-ABC2-CDC2B221A94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107514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7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9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46CFF-6A11-4E18-845F-99F0DA2E5DB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482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7F4FB-2947-4109-B99C-3BE7F4B084AC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A1873-4C43-402B-A848-17B8305A849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856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5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7" name="Shape 6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8" name="Shape 7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88888"/>
                </a:solidFill>
                <a:latin typeface="Calibri" pitchFamily="34" charset="0"/>
                <a:cs typeface="Arial" charset="0"/>
                <a:sym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i-FI" altLang="fi-FI"/>
          </a:p>
        </p:txBody>
      </p:sp>
      <p:sp>
        <p:nvSpPr>
          <p:cNvPr id="1029" name="Shape 8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88888"/>
                </a:solidFill>
                <a:latin typeface="Calibri" pitchFamily="34" charset="0"/>
                <a:cs typeface="Arial" charset="0"/>
                <a:sym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i-FI" altLang="fi-FI"/>
          </a:p>
        </p:txBody>
      </p:sp>
      <p:sp>
        <p:nvSpPr>
          <p:cNvPr id="1030" name="Shape 9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SzPct val="25000"/>
              <a:defRPr sz="1200" smtClean="0">
                <a:solidFill>
                  <a:srgbClr val="888888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6B970E-CC3A-4600-A25A-093354056E00}" type="slidenum">
              <a:rPr lang="fi-FI" altLang="fi-FI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i-FI" altLang="fi-FI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9089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br>
              <a:rPr lang="fi-FI" altLang="fi-FI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</a:b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3075" name="Shape 81"/>
          <p:cNvSpPr txBox="1">
            <a:spLocks noGrp="1"/>
          </p:cNvSpPr>
          <p:nvPr>
            <p:ph type="body" idx="1"/>
          </p:nvPr>
        </p:nvSpPr>
        <p:spPr>
          <a:xfrm>
            <a:off x="911225" y="464234"/>
            <a:ext cx="10515600" cy="5988954"/>
          </a:xfrm>
        </p:spPr>
        <p:txBody>
          <a:bodyPr tIns="45700" bIns="45700"/>
          <a:lstStyle/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lnSpc>
                <a:spcPct val="5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r>
              <a:rPr lang="fi-FI" altLang="fi-FI" sz="9600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 panose="020B0604020202020204" pitchFamily="34" charset="0"/>
                <a:sym typeface="Calibri" panose="020F0502020204030204" pitchFamily="34" charset="0"/>
              </a:rPr>
              <a:t>FOKUS</a:t>
            </a:r>
          </a:p>
          <a:p>
            <a:pPr marL="0" indent="0" algn="ctr" eaLnBrk="1" hangingPunct="1">
              <a:lnSpc>
                <a:spcPct val="50000"/>
              </a:lnSpc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r>
              <a:rPr lang="fi-FI" altLang="fi-FI" sz="6000" i="1" dirty="0" err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grammatik</a:t>
            </a:r>
            <a:endParaRPr lang="fi-FI" altLang="fi-FI" sz="6000" i="1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None/>
            </a:pPr>
            <a:r>
              <a:rPr lang="fi-FI" altLang="fi-FI" sz="36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Prepositiot ajanilmauksissa</a:t>
            </a: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Tx/>
              <a:buNone/>
            </a:pPr>
            <a:endParaRPr lang="fi-FI" altLang="fi-FI" sz="3600" b="1" dirty="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114138"/>
      </p:ext>
    </p:extLst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1 Käännä suomeksi/ruotsiksi.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morgonen</a:t>
            </a:r>
            <a:endParaRPr lang="fi-FI" dirty="0"/>
          </a:p>
          <a:p>
            <a:pPr marL="514350" indent="-514350">
              <a:buFont typeface="+mj-lt"/>
              <a:buAutoNum type="arabicPeriod"/>
            </a:pP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förmiddagen</a:t>
            </a:r>
            <a:endParaRPr lang="fi-FI" dirty="0"/>
          </a:p>
          <a:p>
            <a:pPr marL="514350" indent="-514350">
              <a:buFont typeface="+mj-lt"/>
              <a:buAutoNum type="arabicPeriod"/>
            </a:pP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eftermiddagen</a:t>
            </a:r>
            <a:endParaRPr lang="fi-FI" dirty="0"/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illalla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yöllä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keväällä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kesällä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syksyllä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talvella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vapaa-ajalla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dirty="0"/>
              <a:t>aamulla</a:t>
            </a:r>
          </a:p>
          <a:p>
            <a:pPr marL="0" indent="0">
              <a:buNone/>
            </a:pPr>
            <a:r>
              <a:rPr lang="fi-FI" dirty="0"/>
              <a:t>aamupäivällä</a:t>
            </a:r>
          </a:p>
          <a:p>
            <a:pPr marL="0" indent="0">
              <a:buNone/>
            </a:pPr>
            <a:r>
              <a:rPr lang="fi-FI" dirty="0"/>
              <a:t>iltapäivällä</a:t>
            </a:r>
          </a:p>
          <a:p>
            <a:pPr marL="0" indent="0">
              <a:buNone/>
            </a:pP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kvällen</a:t>
            </a:r>
            <a:endParaRPr lang="fi-FI" dirty="0"/>
          </a:p>
          <a:p>
            <a:pPr marL="0" indent="0">
              <a:buNone/>
            </a:pP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natten</a:t>
            </a:r>
            <a:endParaRPr lang="fi-FI" dirty="0"/>
          </a:p>
          <a:p>
            <a:pPr marL="0" indent="0">
              <a:buNone/>
            </a:pP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våren</a:t>
            </a:r>
            <a:endParaRPr lang="fi-FI" dirty="0"/>
          </a:p>
          <a:p>
            <a:pPr marL="0" indent="0">
              <a:buNone/>
            </a:pP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sommaren</a:t>
            </a:r>
            <a:endParaRPr lang="fi-FI" dirty="0"/>
          </a:p>
          <a:p>
            <a:pPr marL="0" indent="0">
              <a:buNone/>
            </a:pP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hösten</a:t>
            </a:r>
            <a:endParaRPr lang="fi-FI" dirty="0"/>
          </a:p>
          <a:p>
            <a:pPr marL="0" indent="0">
              <a:buNone/>
            </a:pP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vintern</a:t>
            </a:r>
            <a:endParaRPr lang="fi-FI" dirty="0"/>
          </a:p>
          <a:p>
            <a:pPr marL="0" indent="0">
              <a:buNone/>
            </a:pP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fritiden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5694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2 Käännä suomeksi/ruotsiksi.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dirty="0"/>
              <a:t>i </a:t>
            </a:r>
            <a:r>
              <a:rPr lang="fi-FI" dirty="0" err="1"/>
              <a:t>fjol</a:t>
            </a:r>
            <a:endParaRPr lang="fi-FI" dirty="0"/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i </a:t>
            </a:r>
            <a:r>
              <a:rPr lang="fi-FI" dirty="0" err="1"/>
              <a:t>går</a:t>
            </a:r>
            <a:endParaRPr lang="fi-FI" dirty="0"/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i </a:t>
            </a:r>
            <a:r>
              <a:rPr lang="fi-FI" dirty="0" err="1"/>
              <a:t>går</a:t>
            </a:r>
            <a:r>
              <a:rPr lang="fi-FI" dirty="0"/>
              <a:t> </a:t>
            </a:r>
            <a:r>
              <a:rPr lang="fi-FI" dirty="0" err="1"/>
              <a:t>kväll</a:t>
            </a:r>
            <a:endParaRPr lang="fi-FI" dirty="0"/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i morse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i </a:t>
            </a:r>
            <a:r>
              <a:rPr lang="fi-FI" dirty="0" err="1"/>
              <a:t>måndags</a:t>
            </a:r>
            <a:endParaRPr lang="fi-FI" dirty="0"/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tänään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huomenna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tänä iltana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tänä kesänä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viime keskiviikkona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dirty="0"/>
              <a:t>viime vuonna</a:t>
            </a:r>
          </a:p>
          <a:p>
            <a:pPr marL="0" indent="0">
              <a:buNone/>
            </a:pPr>
            <a:r>
              <a:rPr lang="fi-FI" dirty="0"/>
              <a:t>eilen</a:t>
            </a:r>
          </a:p>
          <a:p>
            <a:pPr marL="0" indent="0">
              <a:buNone/>
            </a:pPr>
            <a:r>
              <a:rPr lang="fi-FI" dirty="0"/>
              <a:t>eilen illalla</a:t>
            </a:r>
          </a:p>
          <a:p>
            <a:pPr marL="0" indent="0">
              <a:buNone/>
            </a:pPr>
            <a:r>
              <a:rPr lang="fi-FI" dirty="0"/>
              <a:t>tänä aamuna</a:t>
            </a:r>
          </a:p>
          <a:p>
            <a:pPr marL="0" indent="0">
              <a:buNone/>
            </a:pPr>
            <a:r>
              <a:rPr lang="fi-FI" dirty="0"/>
              <a:t>viime maanantaina</a:t>
            </a:r>
          </a:p>
          <a:p>
            <a:pPr marL="0" indent="0">
              <a:buNone/>
            </a:pPr>
            <a:r>
              <a:rPr lang="fi-FI" dirty="0"/>
              <a:t>i </a:t>
            </a:r>
            <a:r>
              <a:rPr lang="fi-FI" dirty="0" err="1"/>
              <a:t>dag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i </a:t>
            </a:r>
            <a:r>
              <a:rPr lang="fi-FI" dirty="0" err="1"/>
              <a:t>morgon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i </a:t>
            </a:r>
            <a:r>
              <a:rPr lang="fi-FI" dirty="0" err="1"/>
              <a:t>kväll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i </a:t>
            </a:r>
            <a:r>
              <a:rPr lang="fi-FI" dirty="0" err="1"/>
              <a:t>sommar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i </a:t>
            </a:r>
            <a:r>
              <a:rPr lang="fi-FI" dirty="0" err="1"/>
              <a:t>onsdags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1042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3a Käännä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i-FI" sz="2400" dirty="0"/>
              <a:t>Vi </a:t>
            </a:r>
            <a:r>
              <a:rPr lang="fi-FI" sz="2400" dirty="0" err="1"/>
              <a:t>träffades</a:t>
            </a:r>
            <a:r>
              <a:rPr lang="fi-FI" sz="2400" dirty="0"/>
              <a:t> </a:t>
            </a:r>
            <a:r>
              <a:rPr lang="fi-FI" sz="2400" b="1" dirty="0"/>
              <a:t>för ett </a:t>
            </a:r>
            <a:r>
              <a:rPr lang="fi-FI" sz="2400" b="1" dirty="0" err="1"/>
              <a:t>år</a:t>
            </a:r>
            <a:r>
              <a:rPr lang="fi-FI" sz="2400" b="1" dirty="0"/>
              <a:t> sedan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Vi </a:t>
            </a:r>
            <a:r>
              <a:rPr lang="fi-FI" sz="2400" dirty="0" err="1"/>
              <a:t>träffas</a:t>
            </a:r>
            <a:r>
              <a:rPr lang="fi-FI" sz="2400" dirty="0"/>
              <a:t> </a:t>
            </a:r>
            <a:r>
              <a:rPr lang="fi-FI" sz="2400" b="1" dirty="0"/>
              <a:t>en </a:t>
            </a:r>
            <a:r>
              <a:rPr lang="fi-FI" sz="2400" b="1" dirty="0" err="1"/>
              <a:t>gång</a:t>
            </a:r>
            <a:r>
              <a:rPr lang="fi-FI" sz="2400" b="1" dirty="0"/>
              <a:t> </a:t>
            </a:r>
            <a:r>
              <a:rPr lang="fi-FI" sz="2400" b="1" dirty="0" err="1"/>
              <a:t>om</a:t>
            </a:r>
            <a:r>
              <a:rPr lang="fi-FI" sz="2400" b="1" dirty="0"/>
              <a:t> </a:t>
            </a:r>
            <a:r>
              <a:rPr lang="fi-FI" sz="2400" b="1" dirty="0" err="1"/>
              <a:t>året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Vi </a:t>
            </a:r>
            <a:r>
              <a:rPr lang="fi-FI" sz="2400" dirty="0" err="1"/>
              <a:t>ska</a:t>
            </a:r>
            <a:r>
              <a:rPr lang="fi-FI" sz="2400" dirty="0"/>
              <a:t> </a:t>
            </a:r>
            <a:r>
              <a:rPr lang="fi-FI" sz="2400" dirty="0" err="1"/>
              <a:t>träffas</a:t>
            </a:r>
            <a:r>
              <a:rPr lang="fi-FI" sz="2400" dirty="0"/>
              <a:t> </a:t>
            </a:r>
            <a:r>
              <a:rPr lang="fi-FI" sz="2400" dirty="0" err="1"/>
              <a:t>igen</a:t>
            </a:r>
            <a:r>
              <a:rPr lang="fi-FI" sz="2400" dirty="0"/>
              <a:t> </a:t>
            </a:r>
            <a:r>
              <a:rPr lang="fi-FI" sz="2400" b="1" dirty="0" err="1"/>
              <a:t>om</a:t>
            </a:r>
            <a:r>
              <a:rPr lang="fi-FI" sz="2400" b="1" dirty="0"/>
              <a:t> ett </a:t>
            </a:r>
            <a:r>
              <a:rPr lang="fi-FI" sz="2400" b="1" dirty="0" err="1"/>
              <a:t>år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Vi </a:t>
            </a:r>
            <a:r>
              <a:rPr lang="fi-FI" sz="2400" dirty="0" err="1"/>
              <a:t>hade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träffats</a:t>
            </a:r>
            <a:r>
              <a:rPr lang="fi-FI" sz="2400" dirty="0"/>
              <a:t> </a:t>
            </a:r>
            <a:r>
              <a:rPr lang="fi-FI" sz="2400" b="1" dirty="0" err="1"/>
              <a:t>på</a:t>
            </a:r>
            <a:r>
              <a:rPr lang="fi-FI" sz="2400" b="1" dirty="0"/>
              <a:t> ett </a:t>
            </a:r>
            <a:r>
              <a:rPr lang="fi-FI" sz="2400" b="1" dirty="0" err="1"/>
              <a:t>år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Vi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känt</a:t>
            </a:r>
            <a:r>
              <a:rPr lang="fi-FI" sz="2400" dirty="0"/>
              <a:t> </a:t>
            </a:r>
            <a:r>
              <a:rPr lang="fi-FI" sz="2400" dirty="0" err="1"/>
              <a:t>varandra</a:t>
            </a:r>
            <a:r>
              <a:rPr lang="fi-FI" sz="2400" dirty="0"/>
              <a:t> </a:t>
            </a:r>
            <a:r>
              <a:rPr lang="fi-FI" sz="2400" b="1" dirty="0"/>
              <a:t>i </a:t>
            </a:r>
            <a:r>
              <a:rPr lang="fi-FI" sz="2400" b="1" dirty="0" err="1"/>
              <a:t>tio</a:t>
            </a:r>
            <a:r>
              <a:rPr lang="fi-FI" sz="2400" b="1" dirty="0"/>
              <a:t> </a:t>
            </a:r>
            <a:r>
              <a:rPr lang="fi-FI" sz="2400" b="1" dirty="0" err="1"/>
              <a:t>år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fi-FI" sz="2400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240544" y="1825625"/>
            <a:ext cx="511325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Tapasimme </a:t>
            </a:r>
            <a:r>
              <a:rPr lang="fi-FI" sz="2400" b="1" dirty="0"/>
              <a:t>vuosi sitten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Me tapaamme </a:t>
            </a:r>
            <a:r>
              <a:rPr lang="fi-FI" sz="2400" b="1" dirty="0"/>
              <a:t>kerran vuodessa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Tapaamme jälleen </a:t>
            </a:r>
            <a:r>
              <a:rPr lang="fi-FI" sz="2400" b="1" dirty="0"/>
              <a:t>vuoden kuluttua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Emme olleet tavanneet </a:t>
            </a:r>
            <a:r>
              <a:rPr lang="fi-FI" sz="2400" b="1" dirty="0"/>
              <a:t>vuoteen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Olemme tunteneet toisemme </a:t>
            </a:r>
            <a:r>
              <a:rPr lang="fi-FI" sz="2400" b="1" dirty="0"/>
              <a:t>kymmenen vuoden ajan.</a:t>
            </a:r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68021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3b Käännä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i-FI" sz="2400" dirty="0"/>
              <a:t>kaksi viikkoa sitten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viikon kuluttua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kahdessa viikossa/kahteen viikkoon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kerran viikossa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viiden viikon ajan</a:t>
            </a:r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för </a:t>
            </a:r>
            <a:r>
              <a:rPr lang="fi-FI" sz="2400" dirty="0" err="1"/>
              <a:t>två</a:t>
            </a:r>
            <a:r>
              <a:rPr lang="fi-FI" sz="2400" dirty="0"/>
              <a:t> </a:t>
            </a:r>
            <a:r>
              <a:rPr lang="fi-FI" sz="2400" dirty="0" err="1"/>
              <a:t>veckor</a:t>
            </a:r>
            <a:r>
              <a:rPr lang="fi-FI" sz="2400" dirty="0"/>
              <a:t> sedan</a:t>
            </a:r>
          </a:p>
          <a:p>
            <a:pPr marL="0" indent="0">
              <a:buNone/>
            </a:pPr>
            <a:r>
              <a:rPr lang="fi-FI" sz="2400" dirty="0" err="1"/>
              <a:t>om</a:t>
            </a:r>
            <a:r>
              <a:rPr lang="fi-FI" sz="2400" dirty="0"/>
              <a:t> en </a:t>
            </a:r>
            <a:r>
              <a:rPr lang="fi-FI" sz="2400" dirty="0" err="1"/>
              <a:t>vecka</a:t>
            </a: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två</a:t>
            </a:r>
            <a:r>
              <a:rPr lang="fi-FI" sz="2400" dirty="0"/>
              <a:t> </a:t>
            </a:r>
            <a:r>
              <a:rPr lang="fi-FI" sz="2400" dirty="0" err="1"/>
              <a:t>veckor</a:t>
            </a:r>
            <a:endParaRPr lang="fi-FI" sz="2400" dirty="0"/>
          </a:p>
          <a:p>
            <a:pPr marL="0" indent="0">
              <a:buNone/>
            </a:pPr>
            <a:r>
              <a:rPr lang="fi-FI" sz="2400" dirty="0"/>
              <a:t>en </a:t>
            </a:r>
            <a:r>
              <a:rPr lang="fi-FI" sz="2400" dirty="0" err="1"/>
              <a:t>gång</a:t>
            </a:r>
            <a:r>
              <a:rPr lang="fi-FI" sz="2400" dirty="0"/>
              <a:t> i </a:t>
            </a:r>
            <a:r>
              <a:rPr lang="fi-FI" sz="2400" dirty="0" err="1"/>
              <a:t>veckan</a:t>
            </a:r>
            <a:endParaRPr lang="fi-FI" sz="2400" dirty="0"/>
          </a:p>
          <a:p>
            <a:pPr marL="0" indent="0">
              <a:buNone/>
            </a:pPr>
            <a:r>
              <a:rPr lang="fi-FI" sz="2400" dirty="0"/>
              <a:t>i </a:t>
            </a:r>
            <a:r>
              <a:rPr lang="fi-FI" sz="2400" dirty="0" err="1"/>
              <a:t>fem</a:t>
            </a:r>
            <a:r>
              <a:rPr lang="fi-FI" sz="2400" dirty="0"/>
              <a:t> </a:t>
            </a:r>
            <a:r>
              <a:rPr lang="fi-FI" sz="2400" dirty="0" err="1"/>
              <a:t>veckor</a:t>
            </a:r>
            <a:endParaRPr lang="fi-FI" sz="2400" dirty="0"/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380405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4 Käännä </a:t>
            </a:r>
            <a:r>
              <a:rPr lang="fi-FI" b="1" dirty="0"/>
              <a:t>suomeksi/ruotsiksi.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48090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förra</a:t>
            </a:r>
            <a:r>
              <a:rPr lang="fi-FI" sz="2400" dirty="0"/>
              <a:t> </a:t>
            </a:r>
            <a:r>
              <a:rPr lang="fi-FI" sz="2400" dirty="0" err="1"/>
              <a:t>året</a:t>
            </a:r>
            <a:endParaRPr lang="fi-FI" sz="2400" dirty="0"/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nästa</a:t>
            </a:r>
            <a:r>
              <a:rPr lang="fi-FI" sz="2400" dirty="0"/>
              <a:t> </a:t>
            </a:r>
            <a:r>
              <a:rPr lang="fi-FI" sz="2400" dirty="0" err="1"/>
              <a:t>år</a:t>
            </a:r>
            <a:endParaRPr lang="fi-FI" sz="2400" dirty="0"/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hela </a:t>
            </a:r>
            <a:r>
              <a:rPr lang="fi-FI" sz="2400" dirty="0" err="1"/>
              <a:t>året</a:t>
            </a:r>
            <a:endParaRPr lang="fi-FI" sz="2400" dirty="0"/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varje</a:t>
            </a:r>
            <a:r>
              <a:rPr lang="fi-FI" sz="2400" dirty="0"/>
              <a:t> </a:t>
            </a:r>
            <a:r>
              <a:rPr lang="fi-FI" sz="2400" dirty="0" err="1"/>
              <a:t>år</a:t>
            </a:r>
            <a:endParaRPr lang="fi-FI" sz="2400" dirty="0"/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samma</a:t>
            </a:r>
            <a:r>
              <a:rPr lang="fi-FI" sz="2400" dirty="0"/>
              <a:t> </a:t>
            </a:r>
            <a:r>
              <a:rPr lang="fi-FI" sz="2400" dirty="0" err="1"/>
              <a:t>år</a:t>
            </a:r>
            <a:endParaRPr lang="fi-FI" sz="2400" dirty="0"/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viime viikolla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ensi viikolla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koko viikon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joka viikko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samalla viikolla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4809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400" dirty="0"/>
              <a:t>viime vuonna</a:t>
            </a:r>
          </a:p>
          <a:p>
            <a:pPr marL="0" indent="0">
              <a:buNone/>
            </a:pPr>
            <a:r>
              <a:rPr lang="fi-FI" sz="2400" dirty="0"/>
              <a:t>ensi vuonna</a:t>
            </a:r>
          </a:p>
          <a:p>
            <a:pPr marL="0" indent="0">
              <a:buNone/>
            </a:pPr>
            <a:r>
              <a:rPr lang="fi-FI" sz="2400" dirty="0"/>
              <a:t>koko vuoden</a:t>
            </a:r>
          </a:p>
          <a:p>
            <a:pPr marL="0" indent="0">
              <a:buNone/>
            </a:pPr>
            <a:r>
              <a:rPr lang="fi-FI" sz="2400" dirty="0"/>
              <a:t>joka vuosi</a:t>
            </a:r>
          </a:p>
          <a:p>
            <a:pPr marL="0" indent="0">
              <a:buNone/>
            </a:pPr>
            <a:r>
              <a:rPr lang="fi-FI" sz="2400" dirty="0"/>
              <a:t>samana vuonna</a:t>
            </a:r>
          </a:p>
          <a:p>
            <a:pPr marL="0" indent="0">
              <a:buNone/>
            </a:pPr>
            <a:r>
              <a:rPr lang="fi-FI" sz="2400" dirty="0" err="1"/>
              <a:t>förra</a:t>
            </a:r>
            <a:r>
              <a:rPr lang="fi-FI" sz="2400" dirty="0"/>
              <a:t> </a:t>
            </a:r>
            <a:r>
              <a:rPr lang="fi-FI" sz="2400" dirty="0" err="1"/>
              <a:t>veckan</a:t>
            </a: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nästa</a:t>
            </a:r>
            <a:r>
              <a:rPr lang="fi-FI" sz="2400" dirty="0"/>
              <a:t> </a:t>
            </a:r>
            <a:r>
              <a:rPr lang="fi-FI" sz="2400" dirty="0" err="1"/>
              <a:t>vecka</a:t>
            </a:r>
            <a:endParaRPr lang="fi-FI" sz="2400" dirty="0"/>
          </a:p>
          <a:p>
            <a:pPr marL="0" indent="0">
              <a:buNone/>
            </a:pPr>
            <a:r>
              <a:rPr lang="fi-FI" sz="2400" dirty="0"/>
              <a:t>hela </a:t>
            </a:r>
            <a:r>
              <a:rPr lang="fi-FI" sz="2400" dirty="0" err="1"/>
              <a:t>veckan</a:t>
            </a: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varje</a:t>
            </a:r>
            <a:r>
              <a:rPr lang="fi-FI" sz="2400" dirty="0"/>
              <a:t> </a:t>
            </a:r>
            <a:r>
              <a:rPr lang="fi-FI" sz="2400" dirty="0" err="1"/>
              <a:t>vecka</a:t>
            </a: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samma</a:t>
            </a:r>
            <a:r>
              <a:rPr lang="fi-FI" sz="2400" dirty="0"/>
              <a:t> </a:t>
            </a:r>
            <a:r>
              <a:rPr lang="fi-FI" sz="2400" dirty="0" err="1"/>
              <a:t>vecka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78419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233</Words>
  <Application>Microsoft Office PowerPoint</Application>
  <PresentationFormat>Laajakuva</PresentationFormat>
  <Paragraphs>93</Paragraphs>
  <Slides>6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6</vt:i4>
      </vt:variant>
    </vt:vector>
  </HeadingPairs>
  <TitlesOfParts>
    <vt:vector size="12" baseType="lpstr">
      <vt:lpstr>MS Gothic</vt:lpstr>
      <vt:lpstr>Arial</vt:lpstr>
      <vt:lpstr>Calibri</vt:lpstr>
      <vt:lpstr>Calibri Light</vt:lpstr>
      <vt:lpstr>Office-teema</vt:lpstr>
      <vt:lpstr>2_Office-teema</vt:lpstr>
      <vt:lpstr> </vt:lpstr>
      <vt:lpstr>1 Käännä suomeksi/ruotsiksi.</vt:lpstr>
      <vt:lpstr>2 Käännä suomeksi/ruotsiksi.</vt:lpstr>
      <vt:lpstr>3a Käännä.</vt:lpstr>
      <vt:lpstr>3b Käännä.</vt:lpstr>
      <vt:lpstr>4 Käännä suomeksi/ruotsiksi.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FOKUS grammatik</dc:title>
  <dc:creator>Salonen Anssi</dc:creator>
  <cp:lastModifiedBy>Lukkari Valeria</cp:lastModifiedBy>
  <cp:revision>10</cp:revision>
  <dcterms:created xsi:type="dcterms:W3CDTF">2017-03-03T15:01:54Z</dcterms:created>
  <dcterms:modified xsi:type="dcterms:W3CDTF">2026-08-20T10:43:38Z</dcterms:modified>
</cp:coreProperties>
</file>