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7" r:id="rId6"/>
    <p:sldId id="260" r:id="rId7"/>
    <p:sldId id="258" r:id="rId8"/>
    <p:sldId id="259" r:id="rId9"/>
    <p:sldId id="263" r:id="rId10"/>
    <p:sldId id="274" r:id="rId11"/>
    <p:sldId id="264" r:id="rId12"/>
    <p:sldId id="266" r:id="rId13"/>
    <p:sldId id="268" r:id="rId14"/>
    <p:sldId id="265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41" d="100"/>
          <a:sy n="41" d="100"/>
        </p:scale>
        <p:origin x="808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A5A0C2-0FB3-FEAD-9CB6-22D1384BCC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574911D-5DE0-B223-92B7-F25A523969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5F4CCCB-5F5F-62FB-9AF9-954EAD9D7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881A-5703-41AD-A3A3-1C0B87EFD2C0}" type="datetimeFigureOut">
              <a:rPr lang="fi-FI" smtClean="0"/>
              <a:t>19.3.2023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5D01234-A74A-3E08-9413-821E37BCC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1BD7D41-5823-E1D6-785D-1CEE4A4FC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387C-8C7C-42B3-B09D-64A05C352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668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7F72B6-18A8-C1BA-4F82-7AC1C25FF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BD6FE49-14A9-4F87-C591-999ADE68A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787BA14-5FC4-783B-F313-267F417E2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881A-5703-41AD-A3A3-1C0B87EFD2C0}" type="datetimeFigureOut">
              <a:rPr lang="fi-FI" smtClean="0"/>
              <a:t>19.3.2023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397F007-9649-1FE9-0DE6-B343B8542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2E3D10-D51B-AE97-91DB-51EAB43D6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387C-8C7C-42B3-B09D-64A05C352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089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42C788D-1CF4-0F36-7FF1-EDB8F3E07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99AAE21-76E3-B3BB-9A11-4EA29EF3EB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618DB4C-D5FC-4070-2422-5C18B5FD7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881A-5703-41AD-A3A3-1C0B87EFD2C0}" type="datetimeFigureOut">
              <a:rPr lang="fi-FI" smtClean="0"/>
              <a:t>19.3.2023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7984E6E-92CB-A182-B94A-ACECE679A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34525BB-E2D9-9B54-C935-EB3A879EE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387C-8C7C-42B3-B09D-64A05C352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7784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4DF2DEBA-A46B-F357-45FB-762B39611E59}"/>
              </a:ext>
            </a:extLst>
          </p:cNvPr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6" y="-8468"/>
            <a:chExt cx="9169804" cy="6874935"/>
          </a:xfrm>
        </p:grpSpPr>
        <p:cxnSp>
          <p:nvCxnSpPr>
            <p:cNvPr id="5" name="Straight Connector 16">
              <a:extLst>
                <a:ext uri="{FF2B5EF4-FFF2-40B4-BE49-F238E27FC236}">
                  <a16:creationId xmlns:a16="http://schemas.microsoft.com/office/drawing/2014/main" id="{337C1B80-04CA-EC10-0A59-84C59F2534F6}"/>
                </a:ext>
              </a:extLst>
            </p:cNvPr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>
              <a:extLst>
                <a:ext uri="{FF2B5EF4-FFF2-40B4-BE49-F238E27FC236}">
                  <a16:creationId xmlns:a16="http://schemas.microsoft.com/office/drawing/2014/main" id="{C87086E9-CAA4-3AF6-A424-BA0F26DBD626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D4DC3EA5-F292-317F-A2B7-F05C162A6E75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AB524C21-94C9-BDED-76B6-D953D41B44CB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2BFBFBDA-CE9F-9AC3-268E-A7988943C6DC}"/>
                </a:ext>
              </a:extLst>
            </p:cNvPr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69FC88CA-5A3F-D156-D41B-0D928CA91A11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805C1F66-499F-B8A3-EF2D-616C8D5868CB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5731D1FB-E7C1-7A67-E745-0747111022F9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37A7D94F-B2A1-16C7-C04D-19FB65182681}"/>
                </a:ext>
              </a:extLst>
            </p:cNvPr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DEE9F183-8C33-4543-EACD-A63C11765B73}"/>
                </a:ext>
              </a:extLst>
            </p:cNvPr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62C62FE-B0BD-62ED-8FBA-9CD93A5F5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93FE-F165-490B-B35E-0E0D1A98DA4C}" type="datetimeFigureOut">
              <a:rPr lang="fi-FI"/>
              <a:pPr>
                <a:defRPr/>
              </a:pPr>
              <a:t>19.3.2023</a:t>
            </a:fld>
            <a:endParaRPr lang="fi-FI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AB7E86D-A01A-1D64-0C38-0B891AC81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F3D694A-FA6D-229F-86A4-20605FF41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CE430-7EB1-4F84-A6A8-5A6F6D4E73F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64064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5BDDE-6B44-A83C-C77E-D6507A185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669F2-327A-4DCE-99ED-984C4B72042F}" type="datetimeFigureOut">
              <a:rPr lang="fi-FI"/>
              <a:pPr>
                <a:defRPr/>
              </a:pPr>
              <a:t>19.3.2023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0577C-ADA0-11FA-B376-BE99BD3DE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4AF6B-8EF4-ABBF-8491-AAEF991C1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BD7B3-BB31-45E2-836C-1ADDACEAD8B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19575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5BA57-E4F2-4662-3E72-56D00A7BE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15563-4C8E-4FEA-89F8-B6958767ED0B}" type="datetimeFigureOut">
              <a:rPr lang="fi-FI"/>
              <a:pPr>
                <a:defRPr/>
              </a:pPr>
              <a:t>19.3.2023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16489-D653-079B-170C-68F9E81F9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0C0AF-566B-EEB7-E1E5-0A69C033D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12670-04D4-40E6-A202-33F254F43AC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7814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38A28C-BA23-1FEE-1E7F-0AF8E10F4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030F5-57D2-456D-B8DC-64C8FFC5E115}" type="datetimeFigureOut">
              <a:rPr lang="fi-FI"/>
              <a:pPr>
                <a:defRPr/>
              </a:pPr>
              <a:t>19.3.2023</a:t>
            </a:fld>
            <a:endParaRPr lang="fi-F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1ABA32-7E0C-BF7C-1845-7A217A191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E90786-AC1E-719C-7026-0ED22CFD2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5B046-DFFD-4B93-A3A9-E2660AD8BDB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43046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11B8EDA-D041-ABC3-1330-4972A7DF5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1C74D-E0D2-44D1-8A16-FE66D9900CEE}" type="datetimeFigureOut">
              <a:rPr lang="fi-FI"/>
              <a:pPr>
                <a:defRPr/>
              </a:pPr>
              <a:t>19.3.2023</a:t>
            </a:fld>
            <a:endParaRPr lang="fi-F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B4B5CCB-933D-81C8-E230-89AF249C2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B4B0E1F-F332-16BC-BD41-627846DC7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2ADDB-4301-407D-AD05-6261BE0EEAE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48619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5E2119E-C89C-C371-1BBE-7F73D398E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FB4A0-A6C4-4540-979D-6111C9CDC5DE}" type="datetimeFigureOut">
              <a:rPr lang="fi-FI"/>
              <a:pPr>
                <a:defRPr/>
              </a:pPr>
              <a:t>19.3.2023</a:t>
            </a:fld>
            <a:endParaRPr lang="fi-F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4DF3DA3-6F57-73C9-411C-797222B89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7857FA-9114-2D52-6725-91A432A6E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553F5-5898-4D36-89EC-BCBA035B6B9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98596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8F7B5E2-533D-E506-830D-377E737A3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460A4-376F-48C3-90A4-8B59CC5304B8}" type="datetimeFigureOut">
              <a:rPr lang="fi-FI"/>
              <a:pPr>
                <a:defRPr/>
              </a:pPr>
              <a:t>19.3.2023</a:t>
            </a:fld>
            <a:endParaRPr lang="fi-F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75E5704-B33E-3448-F035-485424BFC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4BC5198-731F-F918-956A-314F45D90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7E7D4-0FCA-4DD2-9EAD-80E25CE5013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71948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879310F-A848-96A6-FF94-9BA6B7142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D401E-0717-4D90-A92A-313FD0740A61}" type="datetimeFigureOut">
              <a:rPr lang="fi-FI"/>
              <a:pPr>
                <a:defRPr/>
              </a:pPr>
              <a:t>19.3.2023</a:t>
            </a:fld>
            <a:endParaRPr lang="fi-F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66F49F6-A09E-1271-B3CC-00C16EE89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925141B-87C0-72E8-413C-B6DF7C005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2835A-07B7-4825-924D-D972F3D1741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10141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22E9A1-7E9A-22EB-08B1-9D9FFF239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ABCC70-4331-8F50-A473-6B5658DD8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C6645E2-DE60-828E-D833-9BCE76965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881A-5703-41AD-A3A3-1C0B87EFD2C0}" type="datetimeFigureOut">
              <a:rPr lang="fi-FI" smtClean="0"/>
              <a:t>19.3.2023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DBC7D7-A003-15AC-4761-5B33E5546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16988D-5951-B23C-1213-BC1325984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387C-8C7C-42B3-B09D-64A05C352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285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i-FI" noProof="0"/>
              <a:t>Lisää kuva napsauttamalla kuvaketta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5225DDD-9F08-B505-63EE-4B34E5CAB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D8524-507F-4EE2-857C-6D79D7EA35B5}" type="datetimeFigureOut">
              <a:rPr lang="fi-FI"/>
              <a:pPr>
                <a:defRPr/>
              </a:pPr>
              <a:t>19.3.2023</a:t>
            </a:fld>
            <a:endParaRPr lang="fi-F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9366C15-8A90-F56A-60B8-FDE682DE7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3F979D-D3EC-F0DF-5547-D062B31CA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7D430-4C6E-425B-B46B-8E8E61A1600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63501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220CB-4A16-0027-EE5E-DA4C2DB02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4764D-61D3-4CEF-8F50-CF2687A82339}" type="datetimeFigureOut">
              <a:rPr lang="fi-FI"/>
              <a:pPr>
                <a:defRPr/>
              </a:pPr>
              <a:t>19.3.2023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3EDCA-EB1D-62AE-8789-CF9198849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C40F9-2F47-86E3-4EC5-06E316425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A2BCB-105F-40D4-95C9-446B8E15973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09937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3">
            <a:extLst>
              <a:ext uri="{FF2B5EF4-FFF2-40B4-BE49-F238E27FC236}">
                <a16:creationId xmlns:a16="http://schemas.microsoft.com/office/drawing/2014/main" id="{3DAA8673-933D-2A5D-58F1-00FC07583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fi-FI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5" name="TextBox 24">
            <a:extLst>
              <a:ext uri="{FF2B5EF4-FFF2-40B4-BE49-F238E27FC236}">
                <a16:creationId xmlns:a16="http://schemas.microsoft.com/office/drawing/2014/main" id="{FB576D45-88DD-C6F0-588F-4B4E1B636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fi-FI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092025C-A2DD-0F05-3D0C-F5DD7AE0718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F0480-1153-476A-9009-3DE5BD9ACEBF}" type="datetimeFigureOut">
              <a:rPr lang="fi-FI"/>
              <a:pPr>
                <a:defRPr/>
              </a:pPr>
              <a:t>19.3.2023</a:t>
            </a:fld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CC51A49-FC52-ADDC-4E91-59426A2DE7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4ECD72B-CDEE-3EF9-3338-6B3CA4E45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628E5CD-CABC-4D93-8C11-000AA25E901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49518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5A960-F7A6-74DD-1C4C-378352B96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A9716-EF46-4B98-B406-4BDCD543E6E5}" type="datetimeFigureOut">
              <a:rPr lang="fi-FI"/>
              <a:pPr>
                <a:defRPr/>
              </a:pPr>
              <a:t>19.3.2023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04468-BA38-8269-9A52-6F3CF4608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8F2A1-CD2A-878E-73E6-A48CB379D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5AE80-D429-44FA-A7CE-AE514344C2A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29004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3">
            <a:extLst>
              <a:ext uri="{FF2B5EF4-FFF2-40B4-BE49-F238E27FC236}">
                <a16:creationId xmlns:a16="http://schemas.microsoft.com/office/drawing/2014/main" id="{AB213F56-CF58-561E-1090-5E3E7151D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fi-FI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5" name="TextBox 24">
            <a:extLst>
              <a:ext uri="{FF2B5EF4-FFF2-40B4-BE49-F238E27FC236}">
                <a16:creationId xmlns:a16="http://schemas.microsoft.com/office/drawing/2014/main" id="{BAEFE289-E558-CC62-FECD-ED52B4B82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fi-FI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3BB6D7C-E83F-5257-1CCD-48CD0CBD6F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9F414-F330-40EC-89A8-381735CA57C9}" type="datetimeFigureOut">
              <a:rPr lang="fi-FI"/>
              <a:pPr>
                <a:defRPr/>
              </a:pPr>
              <a:t>19.3.2023</a:t>
            </a:fld>
            <a:endParaRPr lang="fi-F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ECFF91D-7A2A-0CD0-C7D6-2247A4C884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2E0146F-AE9D-F401-2FF3-1846D1E253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237D63C-61E3-4905-AB90-8B845FBBFF1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117128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73CD5-8859-2CFE-1D05-A45380ADE4F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2350D-86C9-4F6D-BFD5-47D96D294ECE}" type="datetimeFigureOut">
              <a:rPr lang="fi-FI"/>
              <a:pPr>
                <a:defRPr/>
              </a:pPr>
              <a:t>19.3.2023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9F45B-EBFD-3051-368C-16B4C564FD4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E82E8-C525-1F58-AB92-AB269EFD560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8C14F91-5854-4DA0-B838-61F1CA24AC8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012845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5E836-77AD-49A3-EEA5-8EAAB4718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16F65-2D61-40CB-80FE-3A41DAF8AA13}" type="datetimeFigureOut">
              <a:rPr lang="fi-FI"/>
              <a:pPr>
                <a:defRPr/>
              </a:pPr>
              <a:t>19.3.2023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B41D1-2E8A-F79D-817F-606F1404D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6E3DE-D0DD-F9C5-C628-360BA39EA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0667A-98A2-4C78-9B85-B37380A6295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419011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EE68B-5C62-B75A-95C3-CAC6D8EEE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3C287-08D2-4863-AAF0-32E87654A8B9}" type="datetimeFigureOut">
              <a:rPr lang="fi-FI"/>
              <a:pPr>
                <a:defRPr/>
              </a:pPr>
              <a:t>19.3.2023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4A8C3-A62F-E9E5-8601-B2B70FE62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F4432-9B83-B26E-5AAC-390A66394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0E8F3-2116-43F5-BE9A-573CA50250B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4166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003E80-8DBE-5B58-3B24-49938D4F5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DBDC0C2-771E-2810-5FDC-A0F7A3B3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9AEAD4-5E3B-E7E8-805A-E0F763DE0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881A-5703-41AD-A3A3-1C0B87EFD2C0}" type="datetimeFigureOut">
              <a:rPr lang="fi-FI" smtClean="0"/>
              <a:t>19.3.2023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348B0AE-0D35-CD1D-D6EA-F1364543A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D48A9F4-69C5-8A6B-1EBD-D8203ECB6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387C-8C7C-42B3-B09D-64A05C352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667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DB85B0-0981-85BF-9349-12B967B4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B39FAA-7ED8-EB9B-FEBA-395347FE05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49DAB2D-046B-D029-BFC2-FAACEED06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2F09F80-1915-1012-E49F-776184EB8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881A-5703-41AD-A3A3-1C0B87EFD2C0}" type="datetimeFigureOut">
              <a:rPr lang="fi-FI" smtClean="0"/>
              <a:t>19.3.2023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15C75AE-2FD2-B555-B849-3463C53AB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408AAB2-F3FE-DC4A-572A-3C48F8CF7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387C-8C7C-42B3-B09D-64A05C352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7840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0B6EAF-37FD-3A1C-0EA5-88F1DD644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DF1D9C1-0484-0087-9306-534F4D3F7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78CF19-87B6-A94B-7463-A88ACA553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3AE39E1-B49C-5594-20BD-F9DEDBB17F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E7E402C-3695-A87F-85E4-7719B0CE68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FD0D71B-4A3F-897B-202B-BD7EF7A4E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881A-5703-41AD-A3A3-1C0B87EFD2C0}" type="datetimeFigureOut">
              <a:rPr lang="fi-FI" smtClean="0"/>
              <a:t>19.3.2023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9CD7EE7-AABC-D0CB-61E8-4CBC03634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60EF7D6-82DF-8668-7046-F99347928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387C-8C7C-42B3-B09D-64A05C352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8274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FCF424-A2E0-67DB-B26D-31521126B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7D397B1-7BF4-7162-0DD6-BF448BB16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881A-5703-41AD-A3A3-1C0B87EFD2C0}" type="datetimeFigureOut">
              <a:rPr lang="fi-FI" smtClean="0"/>
              <a:t>19.3.2023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1A0A1CC-7B13-DDAA-D472-BAEA5A2C7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BBEBE65-7140-F6A0-C276-D3C1EE066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387C-8C7C-42B3-B09D-64A05C352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863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3037755-B3B0-8455-550A-A7F0D9B84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881A-5703-41AD-A3A3-1C0B87EFD2C0}" type="datetimeFigureOut">
              <a:rPr lang="fi-FI" smtClean="0"/>
              <a:t>19.3.2023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08731C9-487B-4961-E941-88DAF3AA0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1D58D7E-36C9-FD21-EDC3-E66DCD739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387C-8C7C-42B3-B09D-64A05C352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29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6C258D-8690-37F6-5BCA-2B9244102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7B4122-D879-18B9-0794-E444DDBF8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E72073B-01BF-E227-1891-43ED70A12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630B94F-445F-6543-1FD2-6C0DABEC9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881A-5703-41AD-A3A3-1C0B87EFD2C0}" type="datetimeFigureOut">
              <a:rPr lang="fi-FI" smtClean="0"/>
              <a:t>19.3.2023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F446E0D-F13B-A3B6-D288-12A6B0DAE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AD7FDB9-9AE8-2341-28BD-01F2EE514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387C-8C7C-42B3-B09D-64A05C352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8780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244867-84B3-52D4-24E3-100E65960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6AF3CC2-42C8-37C1-F9E9-7574D613E6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52DADD4-DC77-DDD3-D13E-3CF219251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0E434AC-D7AF-2FDB-0711-090C06802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881A-5703-41AD-A3A3-1C0B87EFD2C0}" type="datetimeFigureOut">
              <a:rPr lang="fi-FI" smtClean="0"/>
              <a:t>19.3.2023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46A80E8-95E1-4D9F-7631-7465915EF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C2FF932-CB67-CCC7-C6E0-00342A92E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387C-8C7C-42B3-B09D-64A05C352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971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758C8FD-5FD1-764B-C4C7-EE00363A7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B3990E-FAA8-D47B-D936-62E5A8EBA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0E5D36-0F4D-8EC3-452C-B78FDB74B7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2881A-5703-41AD-A3A3-1C0B87EFD2C0}" type="datetimeFigureOut">
              <a:rPr lang="fi-FI" smtClean="0"/>
              <a:t>19.3.2023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7EA6409-2C3A-E20D-1FF6-659440CDD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CC3CDAF-FFD8-5B98-6462-18D0DCF88D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1387C-8C7C-42B3-B09D-64A05C3522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087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id="{221F50C4-A5F0-9712-D898-4FA60310616F}"/>
              </a:ext>
            </a:extLst>
          </p:cNvPr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7" y="-8468"/>
            <a:chExt cx="9169805" cy="687493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59B5135-DE56-BE4E-3152-27602210D777}"/>
                </a:ext>
              </a:extLst>
            </p:cNvPr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83AD520-2842-5F6C-E201-2F3767B9EBDA}"/>
                </a:ext>
              </a:extLst>
            </p:cNvPr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6E57E17-33A1-A824-5198-FB570641A1AB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90BD982-BBD5-B6B3-608A-FBCA722E65DE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221880D-A00A-2F5C-602D-E512A878F266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440E897-ED06-F903-B2EB-37F875F60BA2}"/>
                </a:ext>
              </a:extLst>
            </p:cNvPr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4461123-5379-C829-3B46-1B0A85AC042A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14CA3E0-5BFC-58BD-F1B4-88D7679C52FE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6F5DF2A-F997-9443-4931-434501BA8DC0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EFE4BCC-2C97-D770-883D-88C6D205074C}"/>
                </a:ext>
              </a:extLst>
            </p:cNvPr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0473BCD9-BFA2-15DB-A8B4-266B4B8795A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12801" y="609600"/>
            <a:ext cx="8464551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  <a:endParaRPr lang="en-US" altLang="fi-FI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74235B9D-A56A-9D6C-C07B-BF9849652E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12801" y="2160589"/>
            <a:ext cx="8464551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  <a:endParaRPr lang="en-US" alt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030F9-7725-6F6A-0C9A-F51DCA323A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7251" y="6042026"/>
            <a:ext cx="912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ACA50C-C934-43AC-A9AC-2A65CCF6A71C}" type="datetimeFigureOut">
              <a:rPr lang="fi-FI"/>
              <a:pPr>
                <a:defRPr/>
              </a:pPr>
              <a:t>19.3.2023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327C4-8DA4-E1BF-B449-BCB2F55916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800" y="6042026"/>
            <a:ext cx="6163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56B2E-8FB6-8AFB-DAFE-303976244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6042026"/>
            <a:ext cx="68368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fld id="{59CC6A4B-946D-47A6-BAF9-F8404C07759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7733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isällön paikkamerkki 7" descr="Kuva, joka sisältää kohteen taivas, vesi, ulko, luonto&#10;&#10;Kuvaus luotu automaattisesti">
            <a:extLst>
              <a:ext uri="{FF2B5EF4-FFF2-40B4-BE49-F238E27FC236}">
                <a16:creationId xmlns:a16="http://schemas.microsoft.com/office/drawing/2014/main" id="{CB2B2EBF-DF8A-D210-32F0-023D8D7138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7E74CB3-F4D6-544B-FBCC-AD00158A8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Terveyteen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liittyviä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eettisiä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kysymyksiä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717124A-E8FA-91D6-02DF-510191D15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47" y="185842"/>
            <a:ext cx="18920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7D88872-06AF-59FA-BB59-A98CFD7416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6586" y="6207628"/>
            <a:ext cx="1778503" cy="457329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4FC5F913-ACE5-CFEF-63E7-27B7D9FB5B52}"/>
              </a:ext>
            </a:extLst>
          </p:cNvPr>
          <p:cNvSpPr txBox="1"/>
          <p:nvPr/>
        </p:nvSpPr>
        <p:spPr>
          <a:xfrm>
            <a:off x="0" y="6341823"/>
            <a:ext cx="29622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</a:rPr>
              <a:t>Kuva: Unsplash.com </a:t>
            </a:r>
            <a:r>
              <a:rPr lang="fi-FI" sz="1400" dirty="0" err="1">
                <a:solidFill>
                  <a:schemeClr val="bg1"/>
                </a:solidFill>
              </a:rPr>
              <a:t>Eean</a:t>
            </a:r>
            <a:r>
              <a:rPr lang="fi-FI" sz="1400" dirty="0">
                <a:solidFill>
                  <a:schemeClr val="bg1"/>
                </a:solidFill>
              </a:rPr>
              <a:t> Chen</a:t>
            </a:r>
          </a:p>
        </p:txBody>
      </p:sp>
    </p:spTree>
    <p:extLst>
      <p:ext uri="{BB962C8B-B14F-4D97-AF65-F5344CB8AC3E}">
        <p14:creationId xmlns:p14="http://schemas.microsoft.com/office/powerpoint/2010/main" val="206161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teksti, suklaa&#10;&#10;Kuvaus luotu automaattisesti">
            <a:extLst>
              <a:ext uri="{FF2B5EF4-FFF2-40B4-BE49-F238E27FC236}">
                <a16:creationId xmlns:a16="http://schemas.microsoft.com/office/drawing/2014/main" id="{A6634AD8-E52A-5BB7-F448-DC829DA9BD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" r="19074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5D4F209-A1FC-527E-5FB9-75A9E664D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" y="365125"/>
            <a:ext cx="4947924" cy="93535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700" b="1" dirty="0" err="1"/>
              <a:t>Geeniteknologiaan</a:t>
            </a:r>
            <a:r>
              <a:rPr lang="en-US" sz="3700" b="1" dirty="0"/>
              <a:t> </a:t>
            </a:r>
            <a:r>
              <a:rPr lang="en-US" sz="3700" b="1" dirty="0" err="1"/>
              <a:t>liittyviä</a:t>
            </a:r>
            <a:r>
              <a:rPr lang="en-US" sz="3700" b="1" dirty="0"/>
              <a:t> </a:t>
            </a:r>
            <a:r>
              <a:rPr lang="en-US" sz="3700" b="1" dirty="0" err="1"/>
              <a:t>eettisiä</a:t>
            </a:r>
            <a:r>
              <a:rPr lang="en-US" sz="3700" b="1" dirty="0"/>
              <a:t> </a:t>
            </a:r>
            <a:r>
              <a:rPr lang="en-US" sz="3700" b="1" dirty="0" err="1"/>
              <a:t>kysymyksiä</a:t>
            </a:r>
            <a:endParaRPr lang="en-US" sz="37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9FC8D8-6FFD-DDB2-B40D-FC293FF724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" y="1544320"/>
            <a:ext cx="4826000" cy="523240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fontAlgn="base"/>
            <a:r>
              <a:rPr lang="en-US" sz="2000" b="0" i="0" dirty="0" err="1">
                <a:effectLst/>
              </a:rPr>
              <a:t>Millaisia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geenivirheitä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tulee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korjata</a:t>
            </a:r>
            <a:r>
              <a:rPr lang="en-US" sz="2000" b="0" i="0" dirty="0">
                <a:effectLst/>
              </a:rPr>
              <a:t>? </a:t>
            </a:r>
          </a:p>
          <a:p>
            <a:pPr fontAlgn="base"/>
            <a:r>
              <a:rPr lang="en-US" sz="2000" b="0" i="0" dirty="0">
                <a:effectLst/>
              </a:rPr>
              <a:t>Kuka </a:t>
            </a:r>
            <a:r>
              <a:rPr lang="en-US" sz="2000" b="0" i="0" dirty="0" err="1">
                <a:effectLst/>
              </a:rPr>
              <a:t>hyötyy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teknologian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käytöstä</a:t>
            </a:r>
            <a:r>
              <a:rPr lang="en-US" sz="2000" b="0" i="0" dirty="0">
                <a:effectLst/>
              </a:rPr>
              <a:t> ja </a:t>
            </a:r>
            <a:r>
              <a:rPr lang="en-US" sz="2000" b="0" i="0" dirty="0" err="1">
                <a:effectLst/>
              </a:rPr>
              <a:t>miten</a:t>
            </a:r>
            <a:r>
              <a:rPr lang="en-US" sz="2000" b="0" i="0" dirty="0">
                <a:effectLst/>
              </a:rPr>
              <a:t>? </a:t>
            </a:r>
          </a:p>
          <a:p>
            <a:pPr fontAlgn="base"/>
            <a:r>
              <a:rPr lang="en-US" sz="2000" b="0" i="0" dirty="0">
                <a:effectLst/>
              </a:rPr>
              <a:t>Kuka </a:t>
            </a:r>
            <a:r>
              <a:rPr lang="en-US" sz="2000" b="0" i="0" dirty="0" err="1">
                <a:effectLst/>
              </a:rPr>
              <a:t>maksaa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kulut</a:t>
            </a:r>
            <a:r>
              <a:rPr lang="en-US" sz="2000" b="0" i="0" dirty="0">
                <a:effectLst/>
              </a:rPr>
              <a:t>? </a:t>
            </a:r>
          </a:p>
          <a:p>
            <a:pPr fontAlgn="base"/>
            <a:r>
              <a:rPr lang="en-US" sz="2000" b="0" i="0" dirty="0" err="1">
                <a:effectLst/>
              </a:rPr>
              <a:t>Millaisia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haittoja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teknologian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käytöstä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voi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seurata</a:t>
            </a:r>
            <a:r>
              <a:rPr lang="en-US" sz="2000" b="0" i="0" dirty="0">
                <a:effectLst/>
              </a:rPr>
              <a:t>? </a:t>
            </a:r>
          </a:p>
          <a:p>
            <a:pPr fontAlgn="base"/>
            <a:r>
              <a:rPr lang="en-US" sz="2000" b="0" i="0" dirty="0">
                <a:effectLst/>
              </a:rPr>
              <a:t>Onko </a:t>
            </a:r>
            <a:r>
              <a:rPr lang="en-US" sz="2000" b="0" i="0" dirty="0" err="1">
                <a:effectLst/>
              </a:rPr>
              <a:t>motivaationa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yhteinen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hyvä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vai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hyötyykö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teknologiasta</a:t>
            </a:r>
            <a:r>
              <a:rPr lang="en-US" sz="2000" b="0" i="0" dirty="0">
                <a:effectLst/>
              </a:rPr>
              <a:t> vain </a:t>
            </a:r>
            <a:r>
              <a:rPr lang="en-US" sz="2000" b="0" i="0" dirty="0" err="1">
                <a:effectLst/>
              </a:rPr>
              <a:t>pieni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joukko</a:t>
            </a:r>
            <a:r>
              <a:rPr lang="en-US" sz="2000" b="0" i="0" dirty="0">
                <a:effectLst/>
              </a:rPr>
              <a:t>, </a:t>
            </a:r>
            <a:r>
              <a:rPr lang="en-US" sz="2000" b="0" i="0" dirty="0" err="1">
                <a:effectLst/>
              </a:rPr>
              <a:t>jolla</a:t>
            </a:r>
            <a:r>
              <a:rPr lang="en-US" sz="2000" b="0" i="0" dirty="0">
                <a:effectLst/>
              </a:rPr>
              <a:t> on </a:t>
            </a:r>
            <a:r>
              <a:rPr lang="en-US" sz="2000" b="0" i="0" dirty="0" err="1">
                <a:effectLst/>
              </a:rPr>
              <a:t>resursseja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teknologian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hyödyntämiseen</a:t>
            </a:r>
            <a:r>
              <a:rPr lang="en-US" sz="2000" b="0" i="0" dirty="0">
                <a:effectLst/>
              </a:rPr>
              <a:t>? </a:t>
            </a:r>
          </a:p>
          <a:p>
            <a:pPr fontAlgn="base"/>
            <a:r>
              <a:rPr lang="en-US" sz="2000" b="0" i="0" dirty="0" err="1">
                <a:effectLst/>
              </a:rPr>
              <a:t>Lisääkö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teknologia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oikeudenmukaisuutta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vai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eriarvoistumista</a:t>
            </a:r>
            <a:r>
              <a:rPr lang="en-US" sz="2000" b="0" i="0" dirty="0">
                <a:effectLst/>
              </a:rPr>
              <a:t>? </a:t>
            </a:r>
          </a:p>
          <a:p>
            <a:pPr fontAlgn="base"/>
            <a:r>
              <a:rPr lang="en-US" sz="2000" b="0" i="0" dirty="0" err="1">
                <a:effectLst/>
              </a:rPr>
              <a:t>Miten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teknologian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käyttö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vaikuttaa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käsitykseen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ihmisarvosta</a:t>
            </a:r>
            <a:r>
              <a:rPr lang="en-US" sz="2000" b="0" i="0" dirty="0">
                <a:effectLst/>
              </a:rPr>
              <a:t>? </a:t>
            </a:r>
          </a:p>
          <a:p>
            <a:pPr fontAlgn="base"/>
            <a:r>
              <a:rPr lang="en-US" sz="2000" b="0" i="0" dirty="0" err="1">
                <a:effectLst/>
              </a:rPr>
              <a:t>Karsitaanko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teknologian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avulla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epätoivotut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ominaisuudet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ihmisistä</a:t>
            </a:r>
            <a:r>
              <a:rPr lang="en-US" sz="2000" b="0" i="0" dirty="0">
                <a:effectLst/>
              </a:rPr>
              <a:t>? </a:t>
            </a:r>
          </a:p>
          <a:p>
            <a:endParaRPr lang="en-US" sz="1300" dirty="0"/>
          </a:p>
        </p:txBody>
      </p: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7605F04-03AC-624B-DEEA-E3B266EBF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47" y="185842"/>
            <a:ext cx="18920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EC787715-BBA3-82C2-26DF-B6BAA8A18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1760" y="6191251"/>
            <a:ext cx="1686179" cy="433589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B1406D74-0CFD-892B-5CFE-2BCC3929AA5F}"/>
              </a:ext>
            </a:extLst>
          </p:cNvPr>
          <p:cNvSpPr txBox="1"/>
          <p:nvPr/>
        </p:nvSpPr>
        <p:spPr>
          <a:xfrm>
            <a:off x="4715168" y="6238768"/>
            <a:ext cx="49065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600" dirty="0">
                <a:solidFill>
                  <a:schemeClr val="bg1"/>
                </a:solidFill>
              </a:rPr>
              <a:t>Kuva: Unsplash.com </a:t>
            </a:r>
            <a:r>
              <a:rPr lang="fi-FI" sz="1600" dirty="0" err="1">
                <a:solidFill>
                  <a:schemeClr val="bg1"/>
                </a:solidFill>
              </a:rPr>
              <a:t>Sangharsh</a:t>
            </a:r>
            <a:r>
              <a:rPr lang="fi-FI" sz="1600" dirty="0">
                <a:solidFill>
                  <a:schemeClr val="bg1"/>
                </a:solidFill>
              </a:rPr>
              <a:t> </a:t>
            </a:r>
            <a:r>
              <a:rPr lang="fi-FI" sz="1600" dirty="0" err="1">
                <a:solidFill>
                  <a:schemeClr val="bg1"/>
                </a:solidFill>
              </a:rPr>
              <a:t>Lohakare</a:t>
            </a:r>
            <a:endParaRPr lang="fi-FI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685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henkilö, mies, sisä&#10;&#10;Kuvaus luotu automaattisesti">
            <a:extLst>
              <a:ext uri="{FF2B5EF4-FFF2-40B4-BE49-F238E27FC236}">
                <a16:creationId xmlns:a16="http://schemas.microsoft.com/office/drawing/2014/main" id="{D132525B-6099-24D8-8E0B-06B139DB9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D0D6E8B-C4E7-B0CA-6C57-8002E86C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334125" cy="1601230"/>
          </a:xfrm>
        </p:spPr>
        <p:txBody>
          <a:bodyPr>
            <a:normAutofit/>
          </a:bodyPr>
          <a:lstStyle/>
          <a:p>
            <a:r>
              <a:rPr lang="fi-FI" sz="2800" b="1" dirty="0">
                <a:solidFill>
                  <a:schemeClr val="bg1"/>
                </a:solidFill>
              </a:rPr>
              <a:t>Pitäisikö ihmisen vastata terveydenhuollon kustannuksista, jos sairastumisen syynä on omat elintavat?</a:t>
            </a:r>
            <a:endParaRPr lang="fi-FI" sz="2800" dirty="0">
              <a:solidFill>
                <a:schemeClr val="bg1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B82B25F-4B22-CB68-B626-1C134B975DBB}"/>
              </a:ext>
            </a:extLst>
          </p:cNvPr>
          <p:cNvSpPr txBox="1"/>
          <p:nvPr/>
        </p:nvSpPr>
        <p:spPr>
          <a:xfrm>
            <a:off x="1295400" y="1680253"/>
            <a:ext cx="39433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</a:rPr>
              <a:t>EETTISIÄ NÄKÖKULMIA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1"/>
                </a:solidFill>
              </a:rPr>
              <a:t>HYVEET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1"/>
                </a:solidFill>
              </a:rPr>
              <a:t>SEURAUKSET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1"/>
                </a:solidFill>
              </a:rPr>
              <a:t>OIKEUDET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1"/>
                </a:solidFill>
              </a:rPr>
              <a:t>VELVOLLISUUDET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1"/>
                </a:solidFill>
              </a:rPr>
              <a:t>VASTUU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812585EF-69D1-A226-EAB1-5280014C8EC6}"/>
              </a:ext>
            </a:extLst>
          </p:cNvPr>
          <p:cNvSpPr txBox="1"/>
          <p:nvPr/>
        </p:nvSpPr>
        <p:spPr>
          <a:xfrm>
            <a:off x="293022" y="4392917"/>
            <a:ext cx="34979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</a:rPr>
              <a:t>TILANTEEN JA MOTIIVIEN TARKASTELUA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1"/>
                </a:solidFill>
              </a:rPr>
              <a:t>ERI OSAPUOLTEN NÄKÖKULMASTA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AF5BED19-3435-74E8-16FF-C4D003FCC53C}"/>
              </a:ext>
            </a:extLst>
          </p:cNvPr>
          <p:cNvSpPr txBox="1"/>
          <p:nvPr/>
        </p:nvSpPr>
        <p:spPr>
          <a:xfrm>
            <a:off x="8829675" y="1139220"/>
            <a:ext cx="31908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</a:rPr>
              <a:t>PERIAATTEITA, JOIHIN PÄÄTÖS PERUSTUU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1"/>
                </a:solidFill>
              </a:rPr>
              <a:t>ARVOT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1"/>
                </a:solidFill>
              </a:rPr>
              <a:t>MORAALIKÄSITYKSET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1"/>
                </a:solidFill>
              </a:rPr>
              <a:t>NORMIT</a:t>
            </a:r>
          </a:p>
        </p:txBody>
      </p:sp>
      <p:pic>
        <p:nvPicPr>
          <p:cNvPr id="11" name="Kuva 10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63D542A-AF1A-E45C-AE00-49379EEAE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47" y="185842"/>
            <a:ext cx="1892024" cy="42893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EF24CFE-D352-897F-0C7E-D7CBB1A53C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1760" y="6191251"/>
            <a:ext cx="1686179" cy="433589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51B72CFF-6388-C552-BE61-91EC343CC4F6}"/>
              </a:ext>
            </a:extLst>
          </p:cNvPr>
          <p:cNvSpPr txBox="1"/>
          <p:nvPr/>
        </p:nvSpPr>
        <p:spPr>
          <a:xfrm>
            <a:off x="6784309" y="6171366"/>
            <a:ext cx="3943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Kuva: Unsplash.com </a:t>
            </a:r>
            <a:r>
              <a:rPr lang="fi-FI" dirty="0" err="1"/>
              <a:t>frank</a:t>
            </a:r>
            <a:r>
              <a:rPr lang="fi-FI" dirty="0"/>
              <a:t> </a:t>
            </a:r>
            <a:r>
              <a:rPr lang="fi-FI" dirty="0" err="1"/>
              <a:t>mckenna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2229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5A55B6C3-4991-21BC-0644-01C83DDDB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1760" y="6353791"/>
            <a:ext cx="1686179" cy="43358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EC34EA7-55B9-663B-B571-5846514B2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" y="161925"/>
            <a:ext cx="5105400" cy="1733550"/>
          </a:xfrm>
        </p:spPr>
        <p:txBody>
          <a:bodyPr>
            <a:normAutofit/>
          </a:bodyPr>
          <a:lstStyle/>
          <a:p>
            <a:r>
              <a:rPr lang="fi-FI" sz="2800" b="1" dirty="0">
                <a:solidFill>
                  <a:srgbClr val="7030A0"/>
                </a:solidFill>
              </a:rPr>
              <a:t>Pitäisikö ihmisen vastata terveydenhuollon kustannuksista, jos sairastumisen syynä on omat elintavat?</a:t>
            </a:r>
            <a:endParaRPr lang="fi-FI" sz="2800" dirty="0">
              <a:solidFill>
                <a:srgbClr val="7030A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9AB279-81EA-EE65-97DF-DC8DE68A05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3040" y="800100"/>
            <a:ext cx="6684899" cy="57514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sz="3400" b="1" dirty="0">
                <a:solidFill>
                  <a:srgbClr val="7030A0"/>
                </a:solidFill>
              </a:rPr>
              <a:t>EETTISIÄ NÄKÖKULMIA</a:t>
            </a:r>
          </a:p>
          <a:p>
            <a:pPr marL="0" indent="0">
              <a:buNone/>
            </a:pPr>
            <a:endParaRPr lang="fi-FI" sz="11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fi-FI" sz="2800" b="1" dirty="0">
                <a:solidFill>
                  <a:srgbClr val="7030A0"/>
                </a:solidFill>
              </a:rPr>
              <a:t>HYVEET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Hyveellinen ihminen huolehtii terveydestään ja ymmärtää sen merkityksen itselle, läheisille, työyhteisölle ja koko yhteiskunnalle.</a:t>
            </a:r>
          </a:p>
          <a:p>
            <a:pPr marL="0" indent="0">
              <a:buNone/>
            </a:pPr>
            <a:r>
              <a:rPr lang="fi-FI" sz="2800" b="1" dirty="0">
                <a:solidFill>
                  <a:srgbClr val="7030A0"/>
                </a:solidFill>
              </a:rPr>
              <a:t>SEURAUKSET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Jos vastuu kustannuksista siirtyisi yksilölle, terveyserot kasvaisivat, eriarvoisuus lisääntyisi ja työkyvyttömyydestä sekä syrjäytymisestä aiheutuvat kustannukset kasvaisivat.</a:t>
            </a:r>
          </a:p>
          <a:p>
            <a:pPr marL="0" indent="0">
              <a:buNone/>
            </a:pPr>
            <a:r>
              <a:rPr lang="fi-FI" sz="2800" b="1" dirty="0">
                <a:solidFill>
                  <a:srgbClr val="7030A0"/>
                </a:solidFill>
              </a:rPr>
              <a:t>OIKEUDET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Jokaisella on oikeus valita oma tapansa elää, kunhan ei tuota haittaa toisille ihmisille tai ympäristölle.</a:t>
            </a:r>
          </a:p>
          <a:p>
            <a:pPr marL="0" indent="0">
              <a:buNone/>
            </a:pPr>
            <a:r>
              <a:rPr lang="fi-FI" sz="2800" b="1" dirty="0">
                <a:solidFill>
                  <a:srgbClr val="7030A0"/>
                </a:solidFill>
              </a:rPr>
              <a:t>VELVOLLISUUDET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Terveydenhuollon eettisten periaatteiden mukaan yhteiskunnalla on velvollisuus turvata kaikille hyvä hoito.</a:t>
            </a:r>
          </a:p>
          <a:p>
            <a:pPr marL="0" indent="0">
              <a:buNone/>
            </a:pPr>
            <a:r>
              <a:rPr lang="fi-FI" sz="2800" b="1" dirty="0">
                <a:solidFill>
                  <a:srgbClr val="7030A0"/>
                </a:solidFill>
              </a:rPr>
              <a:t>VASTUU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Koska sairaudet eivät johdu pelkästään yksilön omasta valinnasta, vastuu seurauksista ei voi olla yksin yksilöllä.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4AF9AF5-0A19-EF42-B7E9-0A0BF18C55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13882" y="2025649"/>
            <a:ext cx="4767693" cy="4544937"/>
          </a:xfrm>
          <a:prstGeom prst="rect">
            <a:avLst/>
          </a:prstGeo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4674CB4-C8CF-957F-4241-B1E4E39782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47" y="185842"/>
            <a:ext cx="1892024" cy="428937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30E957EB-2EBB-B949-19C0-DA0804A61E47}"/>
              </a:ext>
            </a:extLst>
          </p:cNvPr>
          <p:cNvSpPr txBox="1"/>
          <p:nvPr/>
        </p:nvSpPr>
        <p:spPr>
          <a:xfrm>
            <a:off x="213882" y="6551536"/>
            <a:ext cx="45646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Kuva: Unsplash.com Matt </a:t>
            </a:r>
            <a:r>
              <a:rPr lang="fi-FI" sz="1400" dirty="0" err="1"/>
              <a:t>Collamer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072959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teksti, kartta&#10;&#10;Kuvaus luotu automaattisesti">
            <a:extLst>
              <a:ext uri="{FF2B5EF4-FFF2-40B4-BE49-F238E27FC236}">
                <a16:creationId xmlns:a16="http://schemas.microsoft.com/office/drawing/2014/main" id="{1558FED6-E6F9-5FCD-7F01-5152D65485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" r="5372" b="-1"/>
          <a:stretch/>
        </p:blipFill>
        <p:spPr>
          <a:xfrm>
            <a:off x="2519309" y="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F38FFCB-5504-2AE4-B4D4-17F1E4FC8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943975" cy="13335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2800" b="1" i="0" u="none" strike="noStrike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Pitäisikö</a:t>
            </a: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ihmisen</a:t>
            </a: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vastata</a:t>
            </a: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terveydenhuollon</a:t>
            </a: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kustannuksista</a:t>
            </a: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, </a:t>
            </a:r>
            <a:r>
              <a:rPr kumimoji="0" lang="en-US" sz="2800" b="1" i="0" u="none" strike="noStrike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jos</a:t>
            </a: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sairastumisen</a:t>
            </a: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syynä</a:t>
            </a: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on </a:t>
            </a:r>
            <a:r>
              <a:rPr kumimoji="0" lang="en-US" sz="2800" b="1" i="0" u="none" strike="noStrike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omat</a:t>
            </a: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r>
              <a:rPr kumimoji="0" lang="en-US" sz="2800" b="1" i="0" u="none" strike="noStrike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elintavat</a:t>
            </a:r>
            <a:r>
              <a:rPr kumimoji="0" lang="en-US" sz="2800" b="1" i="0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?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4D226F-F852-F2A1-85FA-5A21E8E53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725" y="1333500"/>
            <a:ext cx="5124449" cy="531494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</a:rPr>
              <a:t>TILANTEEN JA MOTIIVIEN TARKASTELU ERI OSAPUOLETEN NÄKÖKULMASTA</a:t>
            </a:r>
          </a:p>
          <a:p>
            <a:r>
              <a:rPr lang="en-US" sz="2000" dirty="0" err="1"/>
              <a:t>Jokainen</a:t>
            </a:r>
            <a:r>
              <a:rPr lang="en-US" sz="2000" dirty="0"/>
              <a:t> </a:t>
            </a:r>
            <a:r>
              <a:rPr lang="en-US" sz="2000" dirty="0" err="1"/>
              <a:t>tilanne</a:t>
            </a:r>
            <a:r>
              <a:rPr lang="en-US" sz="2000" dirty="0"/>
              <a:t> on </a:t>
            </a:r>
            <a:r>
              <a:rPr lang="en-US" sz="2000" dirty="0" err="1"/>
              <a:t>erilainen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Ehdotusta</a:t>
            </a:r>
            <a:r>
              <a:rPr lang="en-US" sz="2000" dirty="0"/>
              <a:t> </a:t>
            </a:r>
            <a:r>
              <a:rPr lang="en-US" sz="2000" dirty="0" err="1"/>
              <a:t>kannattavien</a:t>
            </a:r>
            <a:r>
              <a:rPr lang="en-US" sz="2000" dirty="0"/>
              <a:t> </a:t>
            </a:r>
            <a:r>
              <a:rPr lang="en-US" sz="2000" dirty="0" err="1"/>
              <a:t>motiivina</a:t>
            </a:r>
            <a:r>
              <a:rPr lang="en-US" sz="2000" dirty="0"/>
              <a:t> </a:t>
            </a:r>
            <a:r>
              <a:rPr lang="en-US" sz="2000" dirty="0" err="1"/>
              <a:t>voi</a:t>
            </a:r>
            <a:r>
              <a:rPr lang="en-US" sz="2000" dirty="0"/>
              <a:t> olla </a:t>
            </a:r>
            <a:r>
              <a:rPr lang="en-US" sz="2000" dirty="0" err="1"/>
              <a:t>esim</a:t>
            </a:r>
            <a:r>
              <a:rPr lang="en-US" sz="2000" dirty="0"/>
              <a:t>. </a:t>
            </a:r>
            <a:r>
              <a:rPr lang="en-US" sz="2000" dirty="0" err="1"/>
              <a:t>vähentää</a:t>
            </a:r>
            <a:r>
              <a:rPr lang="en-US" sz="2000" dirty="0"/>
              <a:t> </a:t>
            </a:r>
            <a:r>
              <a:rPr lang="en-US" sz="2000" dirty="0" err="1"/>
              <a:t>terveydenhuoltoon</a:t>
            </a:r>
            <a:r>
              <a:rPr lang="en-US" sz="2000" dirty="0"/>
              <a:t> </a:t>
            </a:r>
            <a:r>
              <a:rPr lang="en-US" sz="2000" dirty="0" err="1"/>
              <a:t>kuluvia</a:t>
            </a:r>
            <a:r>
              <a:rPr lang="en-US" sz="2000" dirty="0"/>
              <a:t> </a:t>
            </a:r>
            <a:r>
              <a:rPr lang="en-US" sz="2000" dirty="0" err="1"/>
              <a:t>verorahoja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Yhteiskunnan</a:t>
            </a:r>
            <a:r>
              <a:rPr lang="en-US" sz="2000" dirty="0"/>
              <a:t> </a:t>
            </a:r>
            <a:r>
              <a:rPr lang="en-US" sz="2000" dirty="0" err="1"/>
              <a:t>motiivina</a:t>
            </a:r>
            <a:r>
              <a:rPr lang="en-US" sz="2000" dirty="0"/>
              <a:t> on </a:t>
            </a:r>
            <a:r>
              <a:rPr lang="en-US" sz="2000" dirty="0" err="1"/>
              <a:t>edistää</a:t>
            </a:r>
            <a:r>
              <a:rPr lang="en-US" sz="2000" dirty="0"/>
              <a:t> </a:t>
            </a:r>
            <a:r>
              <a:rPr lang="en-US" sz="2000" dirty="0" err="1"/>
              <a:t>väestön terveyttä,</a:t>
            </a:r>
            <a:r>
              <a:rPr lang="en-US" sz="2000" dirty="0"/>
              <a:t> </a:t>
            </a:r>
            <a:r>
              <a:rPr lang="en-US" sz="2000" dirty="0" err="1"/>
              <a:t>työ-</a:t>
            </a:r>
            <a:r>
              <a:rPr lang="en-US" sz="2000" dirty="0"/>
              <a:t> ja </a:t>
            </a:r>
            <a:r>
              <a:rPr lang="en-US" sz="2000" dirty="0" err="1"/>
              <a:t>toimintakykyä</a:t>
            </a:r>
            <a:r>
              <a:rPr lang="en-US" sz="2000" dirty="0"/>
              <a:t> </a:t>
            </a:r>
            <a:r>
              <a:rPr lang="en-US" sz="2000" dirty="0" err="1"/>
              <a:t>sekä</a:t>
            </a:r>
            <a:r>
              <a:rPr lang="en-US" sz="2000" dirty="0"/>
              <a:t> </a:t>
            </a:r>
            <a:r>
              <a:rPr lang="en-US" sz="2000" dirty="0" err="1"/>
              <a:t>hyvinvointia</a:t>
            </a:r>
            <a:r>
              <a:rPr lang="en-US" sz="2000" dirty="0"/>
              <a:t>, </a:t>
            </a:r>
            <a:r>
              <a:rPr lang="en-US" sz="2000" dirty="0" err="1"/>
              <a:t>jotta</a:t>
            </a:r>
            <a:r>
              <a:rPr lang="en-US" sz="2000" dirty="0"/>
              <a:t> se </a:t>
            </a:r>
            <a:r>
              <a:rPr lang="en-US" sz="2000" dirty="0" err="1"/>
              <a:t>voisi</a:t>
            </a:r>
            <a:r>
              <a:rPr lang="en-US" sz="2000" dirty="0"/>
              <a:t> </a:t>
            </a:r>
            <a:r>
              <a:rPr lang="en-US" sz="2000" dirty="0" err="1"/>
              <a:t>hoitaa</a:t>
            </a:r>
            <a:r>
              <a:rPr lang="en-US" sz="2000" dirty="0"/>
              <a:t> </a:t>
            </a:r>
            <a:r>
              <a:rPr lang="en-US" sz="2000" dirty="0" err="1"/>
              <a:t>kaikkia</a:t>
            </a:r>
            <a:r>
              <a:rPr lang="en-US" sz="2000" dirty="0"/>
              <a:t> </a:t>
            </a:r>
            <a:r>
              <a:rPr lang="en-US" sz="2000" dirty="0" err="1"/>
              <a:t>tasa-arvoisesti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</a:rPr>
              <a:t>PERIAATTEITA, JOIHIN PÄÄTÖS PERUSTUU</a:t>
            </a:r>
          </a:p>
          <a:p>
            <a:r>
              <a:rPr lang="en-US" sz="2000" dirty="0" err="1"/>
              <a:t>Ihmisarvo</a:t>
            </a:r>
            <a:r>
              <a:rPr lang="en-US" sz="2000" dirty="0"/>
              <a:t>, </a:t>
            </a:r>
            <a:r>
              <a:rPr lang="en-US" sz="2000" dirty="0" err="1"/>
              <a:t>tasa-arvo</a:t>
            </a:r>
            <a:r>
              <a:rPr lang="en-US" sz="2000" dirty="0"/>
              <a:t>, </a:t>
            </a:r>
            <a:r>
              <a:rPr lang="en-US" sz="2000" dirty="0" err="1"/>
              <a:t>oikeudenmukaisuus</a:t>
            </a:r>
            <a:endParaRPr lang="en-US" sz="2000" dirty="0"/>
          </a:p>
          <a:p>
            <a:r>
              <a:rPr lang="en-US" sz="2000" dirty="0" err="1"/>
              <a:t>Kohtele</a:t>
            </a:r>
            <a:r>
              <a:rPr lang="en-US" sz="2000" dirty="0"/>
              <a:t> </a:t>
            </a:r>
            <a:r>
              <a:rPr lang="en-US" sz="2000" dirty="0" err="1"/>
              <a:t>toista</a:t>
            </a:r>
            <a:r>
              <a:rPr lang="en-US" sz="2000" dirty="0"/>
              <a:t>, </a:t>
            </a:r>
            <a:r>
              <a:rPr lang="en-US" sz="2000" dirty="0" err="1"/>
              <a:t>kuten</a:t>
            </a:r>
            <a:r>
              <a:rPr lang="en-US" sz="2000" dirty="0"/>
              <a:t> </a:t>
            </a:r>
            <a:r>
              <a:rPr lang="en-US" sz="2000" dirty="0" err="1"/>
              <a:t>toivoisit</a:t>
            </a:r>
            <a:r>
              <a:rPr lang="en-US" sz="2000" dirty="0"/>
              <a:t> </a:t>
            </a:r>
            <a:r>
              <a:rPr lang="en-US" sz="2000" dirty="0" err="1"/>
              <a:t>itseäsi</a:t>
            </a:r>
            <a:r>
              <a:rPr lang="en-US" sz="2000" dirty="0"/>
              <a:t> </a:t>
            </a:r>
            <a:r>
              <a:rPr lang="en-US" sz="2000" dirty="0" err="1"/>
              <a:t>kohdeltavan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Laki</a:t>
            </a:r>
            <a:r>
              <a:rPr lang="en-US" sz="2000" dirty="0"/>
              <a:t> </a:t>
            </a:r>
            <a:r>
              <a:rPr lang="en-US" sz="2000" dirty="0" err="1"/>
              <a:t>potilaan</a:t>
            </a:r>
            <a:r>
              <a:rPr lang="en-US" sz="2000" dirty="0"/>
              <a:t> </a:t>
            </a:r>
            <a:r>
              <a:rPr lang="en-US" sz="2000" dirty="0" err="1"/>
              <a:t>asemasta</a:t>
            </a:r>
            <a:r>
              <a:rPr lang="en-US" sz="2000" dirty="0"/>
              <a:t> ja </a:t>
            </a:r>
            <a:r>
              <a:rPr lang="en-US" sz="2000" dirty="0" err="1"/>
              <a:t>oikeuksista</a:t>
            </a:r>
            <a:endParaRPr lang="en-US" sz="2000" dirty="0"/>
          </a:p>
          <a:p>
            <a:pPr marL="0"/>
            <a:endParaRPr lang="en-US" sz="130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632A870-F0C6-1EBF-F701-38EE7DCC6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1760" y="6353791"/>
            <a:ext cx="1686179" cy="433589"/>
          </a:xfrm>
          <a:prstGeom prst="rect">
            <a:avLst/>
          </a:prstGeom>
        </p:spPr>
      </p:pic>
      <p:pic>
        <p:nvPicPr>
          <p:cNvPr id="8" name="Kuva 7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3F54261-BA38-E330-A8FE-95DC30ECA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47" y="185842"/>
            <a:ext cx="1892024" cy="428937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F47036A1-AB6F-888C-4AE4-DF76FF11A398}"/>
              </a:ext>
            </a:extLst>
          </p:cNvPr>
          <p:cNvSpPr txBox="1"/>
          <p:nvPr/>
        </p:nvSpPr>
        <p:spPr>
          <a:xfrm rot="5400000">
            <a:off x="10276075" y="4861930"/>
            <a:ext cx="35240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/>
              <a:t>Kuva: Unsplash.com Claudio </a:t>
            </a:r>
            <a:r>
              <a:rPr lang="fi-FI" sz="1400" dirty="0" err="1"/>
              <a:t>Schwarz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664407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671EA66-D5A1-0AAE-B8AB-3FC960718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2954339"/>
            <a:ext cx="1946275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lanuoli 5">
            <a:extLst>
              <a:ext uri="{FF2B5EF4-FFF2-40B4-BE49-F238E27FC236}">
                <a16:creationId xmlns:a16="http://schemas.microsoft.com/office/drawing/2014/main" id="{05F7B1C3-079C-7F57-F1ED-34D6847E35BD}"/>
              </a:ext>
            </a:extLst>
          </p:cNvPr>
          <p:cNvSpPr/>
          <p:nvPr/>
        </p:nvSpPr>
        <p:spPr>
          <a:xfrm>
            <a:off x="7680325" y="2420938"/>
            <a:ext cx="287338" cy="360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7" name="Alanuoli 6">
            <a:extLst>
              <a:ext uri="{FF2B5EF4-FFF2-40B4-BE49-F238E27FC236}">
                <a16:creationId xmlns:a16="http://schemas.microsoft.com/office/drawing/2014/main" id="{49F0D7F3-B11B-412E-BC85-EE2AB96D2A36}"/>
              </a:ext>
            </a:extLst>
          </p:cNvPr>
          <p:cNvSpPr/>
          <p:nvPr/>
        </p:nvSpPr>
        <p:spPr>
          <a:xfrm>
            <a:off x="2855913" y="2636839"/>
            <a:ext cx="144462" cy="288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9" name="Nuoli oikealle 8">
            <a:extLst>
              <a:ext uri="{FF2B5EF4-FFF2-40B4-BE49-F238E27FC236}">
                <a16:creationId xmlns:a16="http://schemas.microsoft.com/office/drawing/2014/main" id="{E4B6FF25-549A-EF96-5432-0E3DFE2883EB}"/>
              </a:ext>
            </a:extLst>
          </p:cNvPr>
          <p:cNvSpPr/>
          <p:nvPr/>
        </p:nvSpPr>
        <p:spPr>
          <a:xfrm>
            <a:off x="5691188" y="2925763"/>
            <a:ext cx="404812" cy="207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71304E62-764C-0F12-1735-287C449D602D}"/>
              </a:ext>
            </a:extLst>
          </p:cNvPr>
          <p:cNvSpPr/>
          <p:nvPr/>
        </p:nvSpPr>
        <p:spPr>
          <a:xfrm>
            <a:off x="1703389" y="1341438"/>
            <a:ext cx="3240087" cy="122396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defRPr/>
            </a:pPr>
            <a:r>
              <a:rPr lang="fi-FI" sz="2000" b="1" dirty="0">
                <a:solidFill>
                  <a:prstClr val="black"/>
                </a:solidFill>
                <a:latin typeface="Trebuchet MS" panose="020B0603020202020204"/>
              </a:rPr>
              <a:t>ELÄMÄNKOKEMUS, TIEDOT, KULTTUURI</a:t>
            </a:r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7614E6DF-BC77-1847-0162-844230ABD6B2}"/>
              </a:ext>
            </a:extLst>
          </p:cNvPr>
          <p:cNvSpPr/>
          <p:nvPr/>
        </p:nvSpPr>
        <p:spPr>
          <a:xfrm>
            <a:off x="6000751" y="153989"/>
            <a:ext cx="4754563" cy="468788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buFont typeface="Wingdings" pitchFamily="2" charset="2"/>
              <a:buChar char="Ø"/>
              <a:defRPr/>
            </a:pPr>
            <a:endParaRPr lang="fi-FI" sz="2000" dirty="0">
              <a:solidFill>
                <a:prstClr val="black"/>
              </a:solidFill>
              <a:latin typeface="Trebuchet MS" panose="020B0603020202020204"/>
            </a:endParaRPr>
          </a:p>
          <a:p>
            <a:pPr marL="342900" indent="-342900" defTabSz="457200">
              <a:buFont typeface="Wingdings" panose="05000000000000000000" pitchFamily="2" charset="2"/>
              <a:buChar char="Ø"/>
              <a:defRPr/>
            </a:pPr>
            <a:r>
              <a:rPr lang="fi-FI" sz="2000" b="1" dirty="0">
                <a:solidFill>
                  <a:prstClr val="black"/>
                </a:solidFill>
                <a:latin typeface="Trebuchet MS" panose="020B0603020202020204"/>
              </a:rPr>
              <a:t>MORAALI – oikean erottaminen väärästä, totutun ja hyvän tavan mukaista käyttäytymistä</a:t>
            </a:r>
          </a:p>
          <a:p>
            <a:pPr defTabSz="457200">
              <a:buFont typeface="Wingdings" pitchFamily="2" charset="2"/>
              <a:buChar char="Ø"/>
              <a:defRPr/>
            </a:pPr>
            <a:r>
              <a:rPr lang="fi-FI" sz="2000" b="1" dirty="0">
                <a:solidFill>
                  <a:prstClr val="black"/>
                </a:solidFill>
                <a:latin typeface="Trebuchet MS" panose="020B0603020202020204"/>
              </a:rPr>
              <a:t>   ETIIKKA – miksi asia on oikein tai väärin -&gt; </a:t>
            </a:r>
          </a:p>
          <a:p>
            <a:pPr defTabSz="457200">
              <a:defRPr/>
            </a:pPr>
            <a:r>
              <a:rPr lang="fi-FI" sz="2000" b="1" dirty="0">
                <a:solidFill>
                  <a:prstClr val="black"/>
                </a:solidFill>
                <a:latin typeface="Trebuchet MS" panose="020B0603020202020204"/>
              </a:rPr>
              <a:t>      tulkitaan omasta</a:t>
            </a:r>
          </a:p>
          <a:p>
            <a:pPr defTabSz="457200">
              <a:defRPr/>
            </a:pPr>
            <a:r>
              <a:rPr lang="fi-FI" sz="2000" b="1" dirty="0">
                <a:solidFill>
                  <a:prstClr val="black"/>
                </a:solidFill>
                <a:latin typeface="Trebuchet MS" panose="020B0603020202020204"/>
              </a:rPr>
              <a:t>      arvomaailmasta käsin!</a:t>
            </a:r>
          </a:p>
          <a:p>
            <a:pPr defTabSz="457200">
              <a:defRPr/>
            </a:pPr>
            <a:endParaRPr lang="fi-FI" sz="2000" b="1" dirty="0">
              <a:solidFill>
                <a:prstClr val="black"/>
              </a:solidFill>
              <a:latin typeface="Trebuchet MS" panose="020B0603020202020204"/>
            </a:endParaRPr>
          </a:p>
          <a:p>
            <a:pPr defTabSz="457200">
              <a:defRPr/>
            </a:pPr>
            <a:r>
              <a:rPr lang="fi-FI" sz="2000" b="1" dirty="0">
                <a:solidFill>
                  <a:prstClr val="black"/>
                </a:solidFill>
                <a:latin typeface="Trebuchet MS" panose="020B0603020202020204"/>
              </a:rPr>
              <a:t>Myös muut näkökulmat</a:t>
            </a:r>
          </a:p>
          <a:p>
            <a:pPr defTabSz="457200">
              <a:defRPr/>
            </a:pPr>
            <a:r>
              <a:rPr lang="fi-FI" sz="2000" b="1" dirty="0">
                <a:solidFill>
                  <a:prstClr val="black"/>
                </a:solidFill>
                <a:latin typeface="Trebuchet MS" panose="020B0603020202020204"/>
              </a:rPr>
              <a:t>-&gt; JYRKKÄ EHDOTTOMUUS</a:t>
            </a:r>
          </a:p>
          <a:p>
            <a:pPr defTabSz="457200">
              <a:defRPr/>
            </a:pPr>
            <a:r>
              <a:rPr lang="fi-FI" sz="2000" b="1" dirty="0">
                <a:solidFill>
                  <a:prstClr val="black"/>
                </a:solidFill>
                <a:latin typeface="Trebuchet MS" panose="020B0603020202020204"/>
              </a:rPr>
              <a:t>                VÄHENEE</a:t>
            </a:r>
          </a:p>
          <a:p>
            <a:pPr defTabSz="457200">
              <a:defRPr/>
            </a:pPr>
            <a:endParaRPr lang="fi-FI" sz="2000" dirty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D8C6B604-9AB6-17EC-9539-D582AB31519C}"/>
              </a:ext>
            </a:extLst>
          </p:cNvPr>
          <p:cNvSpPr/>
          <p:nvPr/>
        </p:nvSpPr>
        <p:spPr>
          <a:xfrm>
            <a:off x="3000376" y="5137151"/>
            <a:ext cx="7667625" cy="165576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defRPr/>
            </a:pPr>
            <a:r>
              <a:rPr lang="fi-FI" sz="2000" b="1" u="sng" dirty="0">
                <a:solidFill>
                  <a:prstClr val="black"/>
                </a:solidFill>
                <a:latin typeface="Trebuchet MS" panose="020B0603020202020204"/>
              </a:rPr>
              <a:t>OMIEN VALINTOJEN VAIKUTUKSET </a:t>
            </a:r>
            <a:r>
              <a:rPr lang="fi-FI" sz="2000" b="1" dirty="0">
                <a:solidFill>
                  <a:prstClr val="black"/>
                </a:solidFill>
                <a:latin typeface="Trebuchet MS" panose="020B0603020202020204"/>
              </a:rPr>
              <a:t>OMAAN, LÄHEISTEN, YMPÄRISTÖN ja YHTEISKUNNAN TERVEYTEEN, TURVALLISUUTEEN JA HYVINVOINTIIN  -&gt; VASTUU!</a:t>
            </a:r>
          </a:p>
        </p:txBody>
      </p:sp>
      <p:sp>
        <p:nvSpPr>
          <p:cNvPr id="15" name="Alanuoli 14">
            <a:extLst>
              <a:ext uri="{FF2B5EF4-FFF2-40B4-BE49-F238E27FC236}">
                <a16:creationId xmlns:a16="http://schemas.microsoft.com/office/drawing/2014/main" id="{DF805A63-7571-3959-1FCF-A34AC9096313}"/>
              </a:ext>
            </a:extLst>
          </p:cNvPr>
          <p:cNvSpPr/>
          <p:nvPr/>
        </p:nvSpPr>
        <p:spPr>
          <a:xfrm>
            <a:off x="7967663" y="4841875"/>
            <a:ext cx="271462" cy="3698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6" name="Alanuoli 15">
            <a:extLst>
              <a:ext uri="{FF2B5EF4-FFF2-40B4-BE49-F238E27FC236}">
                <a16:creationId xmlns:a16="http://schemas.microsoft.com/office/drawing/2014/main" id="{F212F767-3100-06BE-8858-2C14B5F68C7A}"/>
              </a:ext>
            </a:extLst>
          </p:cNvPr>
          <p:cNvSpPr/>
          <p:nvPr/>
        </p:nvSpPr>
        <p:spPr>
          <a:xfrm>
            <a:off x="8023225" y="3057525"/>
            <a:ext cx="215900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2275E1EB-C544-073E-89DA-F5A03C877A3B}"/>
              </a:ext>
            </a:extLst>
          </p:cNvPr>
          <p:cNvSpPr/>
          <p:nvPr/>
        </p:nvSpPr>
        <p:spPr>
          <a:xfrm>
            <a:off x="4000500" y="2465389"/>
            <a:ext cx="1912938" cy="237648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fi-FI" sz="1600" b="1" dirty="0">
                <a:solidFill>
                  <a:prstClr val="black"/>
                </a:solidFill>
                <a:latin typeface="Trebuchet MS" panose="020B0603020202020204"/>
              </a:rPr>
              <a:t>Henkisesti kypsä kykenee moraaliseen ja eettiseen ajatteluun!</a:t>
            </a:r>
          </a:p>
        </p:txBody>
      </p:sp>
      <p:sp>
        <p:nvSpPr>
          <p:cNvPr id="17" name="Nuoli oikealle 16">
            <a:extLst>
              <a:ext uri="{FF2B5EF4-FFF2-40B4-BE49-F238E27FC236}">
                <a16:creationId xmlns:a16="http://schemas.microsoft.com/office/drawing/2014/main" id="{74EF096C-CE20-7EF6-7AEA-DA24F9F9A1EF}"/>
              </a:ext>
            </a:extLst>
          </p:cNvPr>
          <p:cNvSpPr/>
          <p:nvPr/>
        </p:nvSpPr>
        <p:spPr>
          <a:xfrm>
            <a:off x="3649664" y="3517901"/>
            <a:ext cx="287337" cy="271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6157" name="Tekstikehys 17">
            <a:extLst>
              <a:ext uri="{FF2B5EF4-FFF2-40B4-BE49-F238E27FC236}">
                <a16:creationId xmlns:a16="http://schemas.microsoft.com/office/drawing/2014/main" id="{3AA82A25-F864-6F11-D478-E21DE9F20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187325"/>
            <a:ext cx="40322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i-FI" altLang="fi-FI" sz="2800">
                <a:solidFill>
                  <a:prstClr val="black"/>
                </a:solidFill>
                <a:latin typeface="Arial" panose="020B0604020202020204" pitchFamily="34" charset="0"/>
              </a:rPr>
              <a:t>Aikuistuva nuori alkaa pohtia omia arvojaan: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Kuva, joka sisältää kohteen henkilö, sisä, väkijoukko&#10;&#10;Kuvaus luotu automaattisesti">
            <a:extLst>
              <a:ext uri="{FF2B5EF4-FFF2-40B4-BE49-F238E27FC236}">
                <a16:creationId xmlns:a16="http://schemas.microsoft.com/office/drawing/2014/main" id="{41FACF38-0082-1DAB-1CC3-FDD513D103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33802" b="2963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AC462B2-C96D-6E24-2709-4BA848DEB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41" y="400310"/>
            <a:ext cx="5446660" cy="7792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 err="1">
                <a:solidFill>
                  <a:schemeClr val="bg1"/>
                </a:solidFill>
              </a:rPr>
              <a:t>Mitä</a:t>
            </a:r>
            <a:r>
              <a:rPr lang="en-US" sz="3600" b="1" dirty="0">
                <a:solidFill>
                  <a:schemeClr val="bg1"/>
                </a:solidFill>
              </a:rPr>
              <a:t> on </a:t>
            </a:r>
            <a:r>
              <a:rPr lang="en-US" sz="3600" b="1" dirty="0" err="1">
                <a:solidFill>
                  <a:schemeClr val="bg1"/>
                </a:solidFill>
              </a:rPr>
              <a:t>eettinen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ajattelu</a:t>
            </a:r>
            <a:r>
              <a:rPr lang="en-US" sz="36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EF653C-54EE-9431-1FE1-278845678A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04262" y="1034572"/>
            <a:ext cx="5087717" cy="349306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b="1" dirty="0" err="1"/>
              <a:t>Eettisen</a:t>
            </a:r>
            <a:r>
              <a:rPr lang="en-US" sz="2400" b="1" dirty="0"/>
              <a:t> </a:t>
            </a:r>
            <a:r>
              <a:rPr lang="en-US" sz="2400" b="1" dirty="0" err="1"/>
              <a:t>ajattelun</a:t>
            </a:r>
            <a:r>
              <a:rPr lang="en-US" sz="2400" b="1" dirty="0"/>
              <a:t> </a:t>
            </a:r>
            <a:r>
              <a:rPr lang="en-US" sz="2400" b="1" dirty="0" err="1"/>
              <a:t>kehittyessä</a:t>
            </a:r>
            <a:r>
              <a:rPr lang="en-US" sz="2400" b="1" dirty="0"/>
              <a:t> </a:t>
            </a:r>
            <a:r>
              <a:rPr lang="en-US" sz="2400" b="1" dirty="0" err="1"/>
              <a:t>opitaan</a:t>
            </a:r>
            <a:endParaRPr lang="en-US" sz="2400" b="1" dirty="0"/>
          </a:p>
          <a:p>
            <a:r>
              <a:rPr lang="en-US" sz="2000" dirty="0" err="1"/>
              <a:t>arvioimaan</a:t>
            </a:r>
            <a:r>
              <a:rPr lang="en-US" sz="2000" dirty="0"/>
              <a:t> </a:t>
            </a:r>
            <a:r>
              <a:rPr lang="en-US" sz="2000" dirty="0" err="1"/>
              <a:t>omaa</a:t>
            </a:r>
            <a:r>
              <a:rPr lang="en-US" sz="2000" dirty="0"/>
              <a:t> ja </a:t>
            </a:r>
            <a:r>
              <a:rPr lang="en-US" sz="2000" dirty="0" err="1"/>
              <a:t>muiden</a:t>
            </a:r>
            <a:r>
              <a:rPr lang="en-US" sz="2000" dirty="0"/>
              <a:t> </a:t>
            </a:r>
            <a:r>
              <a:rPr lang="en-US" sz="2000" dirty="0" err="1"/>
              <a:t>käyttäytymistä</a:t>
            </a:r>
            <a:r>
              <a:rPr lang="en-US" sz="2000" dirty="0"/>
              <a:t> </a:t>
            </a:r>
            <a:r>
              <a:rPr lang="en-US" sz="2000" dirty="0" err="1"/>
              <a:t>sekä</a:t>
            </a:r>
            <a:r>
              <a:rPr lang="en-US" sz="2000" dirty="0"/>
              <a:t> </a:t>
            </a:r>
            <a:r>
              <a:rPr lang="en-US" sz="2000" dirty="0" err="1"/>
              <a:t>valintoja</a:t>
            </a:r>
            <a:endParaRPr lang="en-US" sz="2000" dirty="0"/>
          </a:p>
          <a:p>
            <a:r>
              <a:rPr lang="en-US" sz="2000" dirty="0" err="1"/>
              <a:t>havaitsemaan</a:t>
            </a:r>
            <a:r>
              <a:rPr lang="en-US" sz="2000" dirty="0"/>
              <a:t> </a:t>
            </a:r>
            <a:r>
              <a:rPr lang="en-US" sz="2000" dirty="0" err="1"/>
              <a:t>tilanteet</a:t>
            </a:r>
            <a:r>
              <a:rPr lang="en-US" sz="2000" dirty="0"/>
              <a:t>, </a:t>
            </a:r>
            <a:r>
              <a:rPr lang="en-US" sz="2000" dirty="0" err="1"/>
              <a:t>joihin</a:t>
            </a:r>
            <a:r>
              <a:rPr lang="en-US" sz="2000" dirty="0"/>
              <a:t> </a:t>
            </a:r>
            <a:r>
              <a:rPr lang="en-US" sz="2000" dirty="0" err="1"/>
              <a:t>liittyy</a:t>
            </a:r>
            <a:r>
              <a:rPr lang="en-US" sz="2000" dirty="0"/>
              <a:t> </a:t>
            </a:r>
            <a:r>
              <a:rPr lang="en-US" sz="2000" dirty="0" err="1"/>
              <a:t>eettisiä</a:t>
            </a:r>
            <a:r>
              <a:rPr lang="en-US" sz="2000" dirty="0"/>
              <a:t> </a:t>
            </a:r>
            <a:r>
              <a:rPr lang="en-US" sz="2000" dirty="0" err="1"/>
              <a:t>kysymyksiä</a:t>
            </a:r>
            <a:endParaRPr lang="en-US" sz="2000" dirty="0"/>
          </a:p>
          <a:p>
            <a:r>
              <a:rPr lang="en-US" sz="2000" dirty="0" err="1"/>
              <a:t>pohtimaan</a:t>
            </a:r>
            <a:r>
              <a:rPr lang="en-US" sz="2000" dirty="0"/>
              <a:t> </a:t>
            </a:r>
            <a:r>
              <a:rPr lang="en-US" sz="2000" dirty="0" err="1"/>
              <a:t>ratkaisuja</a:t>
            </a:r>
            <a:r>
              <a:rPr lang="en-US" sz="2000" dirty="0"/>
              <a:t> ja </a:t>
            </a:r>
            <a:r>
              <a:rPr lang="en-US" sz="2000" dirty="0" err="1"/>
              <a:t>toimintatapoja</a:t>
            </a:r>
            <a:r>
              <a:rPr lang="en-US" sz="2000" dirty="0"/>
              <a:t> </a:t>
            </a:r>
            <a:r>
              <a:rPr lang="en-US" sz="2000" dirty="0" err="1"/>
              <a:t>eri</a:t>
            </a:r>
            <a:r>
              <a:rPr lang="en-US" sz="2000" dirty="0"/>
              <a:t> </a:t>
            </a:r>
            <a:r>
              <a:rPr lang="en-US" sz="2000" dirty="0" err="1"/>
              <a:t>osapuolten</a:t>
            </a:r>
            <a:r>
              <a:rPr lang="en-US" sz="2000" dirty="0"/>
              <a:t> </a:t>
            </a:r>
            <a:r>
              <a:rPr lang="en-US" sz="2000" dirty="0" err="1"/>
              <a:t>näkökulmasta</a:t>
            </a:r>
            <a:endParaRPr lang="en-US" sz="2000" dirty="0"/>
          </a:p>
          <a:p>
            <a:r>
              <a:rPr lang="en-US" sz="2000" dirty="0" err="1"/>
              <a:t>tunnistamaan</a:t>
            </a:r>
            <a:r>
              <a:rPr lang="en-US" sz="2000" dirty="0"/>
              <a:t> </a:t>
            </a:r>
            <a:r>
              <a:rPr lang="en-US" sz="2000" dirty="0" err="1"/>
              <a:t>säännöt</a:t>
            </a:r>
            <a:r>
              <a:rPr lang="en-US" sz="2000" dirty="0"/>
              <a:t>, </a:t>
            </a:r>
            <a:r>
              <a:rPr lang="en-US" sz="2000" dirty="0" err="1"/>
              <a:t>velvollisuudet</a:t>
            </a:r>
            <a:r>
              <a:rPr lang="en-US" sz="2000" dirty="0"/>
              <a:t> ja </a:t>
            </a:r>
            <a:r>
              <a:rPr lang="en-US" sz="2000" dirty="0" err="1"/>
              <a:t>tilanteet</a:t>
            </a:r>
            <a:r>
              <a:rPr lang="en-US" sz="2000" dirty="0"/>
              <a:t>, </a:t>
            </a:r>
            <a:r>
              <a:rPr lang="en-US" sz="2000" dirty="0" err="1"/>
              <a:t>joissa</a:t>
            </a:r>
            <a:r>
              <a:rPr lang="en-US" sz="2000" dirty="0"/>
              <a:t> </a:t>
            </a:r>
            <a:r>
              <a:rPr lang="en-US" sz="2000" dirty="0" err="1"/>
              <a:t>eettinen</a:t>
            </a:r>
            <a:r>
              <a:rPr lang="en-US" sz="2000" dirty="0"/>
              <a:t> </a:t>
            </a:r>
            <a:r>
              <a:rPr lang="en-US" sz="2000" dirty="0" err="1"/>
              <a:t>päätös</a:t>
            </a:r>
            <a:r>
              <a:rPr lang="en-US" sz="2000" dirty="0"/>
              <a:t> </a:t>
            </a:r>
            <a:r>
              <a:rPr lang="en-US" sz="2000" dirty="0" err="1"/>
              <a:t>tehdään.</a:t>
            </a:r>
            <a:endParaRPr lang="en-US" sz="2000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23F1BF6-E738-3B33-5DF1-BA2DC9263083}"/>
              </a:ext>
            </a:extLst>
          </p:cNvPr>
          <p:cNvSpPr txBox="1"/>
          <p:nvPr/>
        </p:nvSpPr>
        <p:spPr>
          <a:xfrm>
            <a:off x="162561" y="3188804"/>
            <a:ext cx="344741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/>
            <a:r>
              <a:rPr lang="en-US" sz="2400" b="1" dirty="0" err="1">
                <a:solidFill>
                  <a:schemeClr val="bg1"/>
                </a:solidFill>
              </a:rPr>
              <a:t>Etiikka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tutkii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hyvän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elämän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perusteita –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sitä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miten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ihmiset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pystyisivät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elämään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yhteiseloa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niin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että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kaikkien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edut</a:t>
            </a:r>
            <a:r>
              <a:rPr lang="en-US" sz="2400" b="1" dirty="0">
                <a:solidFill>
                  <a:schemeClr val="bg1"/>
                </a:solidFill>
              </a:rPr>
              <a:t> ja </a:t>
            </a:r>
            <a:r>
              <a:rPr lang="en-US" sz="2400" b="1" dirty="0" err="1">
                <a:solidFill>
                  <a:schemeClr val="bg1"/>
                </a:solidFill>
              </a:rPr>
              <a:t>oikeudet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toteutuisivat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mahdollisimman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hyvin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B2459A7-8583-9732-94A0-9B078E51E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47" y="185842"/>
            <a:ext cx="18920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8CD495AB-BDB3-B628-BCF5-6A2E95237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100" y="6275171"/>
            <a:ext cx="1543839" cy="396987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8D4C9913-61FC-5E5B-3BC2-120FF387D7EC}"/>
              </a:ext>
            </a:extLst>
          </p:cNvPr>
          <p:cNvSpPr txBox="1"/>
          <p:nvPr/>
        </p:nvSpPr>
        <p:spPr>
          <a:xfrm>
            <a:off x="2808871" y="6420976"/>
            <a:ext cx="2800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</a:rPr>
              <a:t>Kuva: Unsplash.com </a:t>
            </a:r>
            <a:r>
              <a:rPr lang="fi-FI" sz="1400" dirty="0" err="1">
                <a:solidFill>
                  <a:schemeClr val="bg1"/>
                </a:solidFill>
              </a:rPr>
              <a:t>kevin</a:t>
            </a:r>
            <a:r>
              <a:rPr lang="fi-FI" sz="1400" dirty="0">
                <a:solidFill>
                  <a:schemeClr val="bg1"/>
                </a:solidFill>
              </a:rPr>
              <a:t> </a:t>
            </a:r>
            <a:r>
              <a:rPr lang="fi-FI" sz="1400" dirty="0" err="1">
                <a:solidFill>
                  <a:schemeClr val="bg1"/>
                </a:solidFill>
              </a:rPr>
              <a:t>turcios</a:t>
            </a:r>
            <a:endParaRPr lang="fi-FI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67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E29BD8-1127-558A-101B-ED35E2A94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1495"/>
            <a:ext cx="12087228" cy="662470"/>
          </a:xfrm>
        </p:spPr>
        <p:txBody>
          <a:bodyPr>
            <a:normAutofit/>
          </a:bodyPr>
          <a:lstStyle/>
          <a:p>
            <a:pPr algn="ctr"/>
            <a:r>
              <a:rPr lang="fi-FI" sz="4000" b="1" dirty="0">
                <a:solidFill>
                  <a:srgbClr val="FF9900"/>
                </a:solidFill>
              </a:rPr>
              <a:t>Etiikan teoriat auttavat eettistä pohdintaa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0D5BDD1-BF02-469C-9343-01FFE5FC4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4294"/>
            <a:ext cx="12192000" cy="3115009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470D6535-198E-DAC6-FB71-2C9875313684}"/>
              </a:ext>
            </a:extLst>
          </p:cNvPr>
          <p:cNvSpPr txBox="1"/>
          <p:nvPr/>
        </p:nvSpPr>
        <p:spPr>
          <a:xfrm>
            <a:off x="2138362" y="1303965"/>
            <a:ext cx="7915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/>
              <a:t>Normatiivinen etiikka on etiikan osa-alue, joka tutkii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i-FI" sz="2400" dirty="0"/>
              <a:t>mikä on oikein ja mikä väärin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i-FI" sz="2400" dirty="0"/>
              <a:t>mitä sääntöjä ihmisen pitäisi noudattaa toimiakseen oikein</a:t>
            </a:r>
          </a:p>
        </p:txBody>
      </p:sp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58C2DE4-0CD3-374C-0FEA-2D63410DB5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47" y="185842"/>
            <a:ext cx="1892024" cy="42893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C307528-9692-D217-D9FE-7A91080DC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100" y="6275171"/>
            <a:ext cx="1543839" cy="396987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D7F1B10E-A54B-C031-2C7F-399BA9E2C928}"/>
              </a:ext>
            </a:extLst>
          </p:cNvPr>
          <p:cNvSpPr txBox="1"/>
          <p:nvPr/>
        </p:nvSpPr>
        <p:spPr>
          <a:xfrm>
            <a:off x="114300" y="5618712"/>
            <a:ext cx="119729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2400" dirty="0"/>
              <a:t>Kolme tunnetuinta eettistä teoriaa ovat hyve-etiikka, seurausetiikka ja velvollisuusetiikka.</a:t>
            </a:r>
          </a:p>
        </p:txBody>
      </p:sp>
    </p:spTree>
    <p:extLst>
      <p:ext uri="{BB962C8B-B14F-4D97-AF65-F5344CB8AC3E}">
        <p14:creationId xmlns:p14="http://schemas.microsoft.com/office/powerpoint/2010/main" val="3044197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3B5FCB-8120-BF12-9428-BA0B76CA3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47725"/>
          </a:xfrm>
        </p:spPr>
        <p:txBody>
          <a:bodyPr>
            <a:normAutofit/>
          </a:bodyPr>
          <a:lstStyle/>
          <a:p>
            <a:pPr algn="ctr"/>
            <a:r>
              <a:rPr lang="fi-FI" sz="4000" b="1" dirty="0">
                <a:solidFill>
                  <a:srgbClr val="FF6600"/>
                </a:solidFill>
              </a:rPr>
              <a:t>Eettisen analysoinnin näkökulmia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D59CD12-EC2D-E70D-F0C9-956857252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61" y="1117600"/>
            <a:ext cx="4381159" cy="4883569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0A2F899D-9167-11EC-9B53-CE0AE2C51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5600" y="1117600"/>
            <a:ext cx="4035720" cy="3777068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C6FCADA-9DE0-2677-063A-94C72E1AC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721" y="5740400"/>
            <a:ext cx="6421119" cy="1117600"/>
          </a:xfrm>
          <a:prstGeom prst="rect">
            <a:avLst/>
          </a:prstGeom>
        </p:spPr>
      </p:pic>
      <p:pic>
        <p:nvPicPr>
          <p:cNvPr id="10" name="Kuva 9" descr="Kuva, joka sisältää kohteen henkilö, sisä&#10;&#10;Kuvaus luotu automaattisesti">
            <a:extLst>
              <a:ext uri="{FF2B5EF4-FFF2-40B4-BE49-F238E27FC236}">
                <a16:creationId xmlns:a16="http://schemas.microsoft.com/office/drawing/2014/main" id="{BE3E6E71-DA7F-0C68-02F8-FF6C8E3BB3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5039" y="1117600"/>
            <a:ext cx="2970242" cy="4521200"/>
          </a:xfrm>
          <a:prstGeom prst="rect">
            <a:avLst/>
          </a:prstGeom>
        </p:spPr>
      </p:pic>
      <p:pic>
        <p:nvPicPr>
          <p:cNvPr id="11" name="Kuva 10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9E5A97B-630B-C26A-AACF-99AD80977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47" y="185842"/>
            <a:ext cx="1892024" cy="42893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A7D97751-71BA-637B-7298-80D8E9199B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87740" y="6191251"/>
            <a:ext cx="1870199" cy="480908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6445C04D-A7BE-5A18-FEDF-BBDEB9B7614E}"/>
              </a:ext>
            </a:extLst>
          </p:cNvPr>
          <p:cNvSpPr txBox="1"/>
          <p:nvPr/>
        </p:nvSpPr>
        <p:spPr>
          <a:xfrm>
            <a:off x="4875039" y="1152734"/>
            <a:ext cx="29702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Kuva: Unspash.com </a:t>
            </a:r>
            <a:r>
              <a:rPr lang="fi-FI" sz="1400" dirty="0" err="1"/>
              <a:t>sean</a:t>
            </a:r>
            <a:r>
              <a:rPr lang="fi-FI" sz="1400" dirty="0"/>
              <a:t> </a:t>
            </a:r>
            <a:r>
              <a:rPr lang="fi-FI" sz="1400" dirty="0" err="1"/>
              <a:t>kong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4167473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kstiruutu 1">
            <a:extLst>
              <a:ext uri="{FF2B5EF4-FFF2-40B4-BE49-F238E27FC236}">
                <a16:creationId xmlns:a16="http://schemas.microsoft.com/office/drawing/2014/main" id="{F3F022FF-3CD9-DC5F-8E08-1CFA61FE5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461963"/>
            <a:ext cx="8497887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i-FI" altLang="fi-FI" sz="3200" b="1">
                <a:solidFill>
                  <a:prstClr val="black"/>
                </a:solidFill>
                <a:latin typeface="Arial" panose="020B0604020202020204" pitchFamily="34" charset="0"/>
              </a:rPr>
              <a:t>Mitä kysyn pohtiessani eettistä ongelmaa?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i-FI" altLang="fi-FI" sz="3200" b="1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fi-FI" altLang="fi-FI" sz="24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AAA17514-565D-291B-3419-F57E5E9B42F7}"/>
              </a:ext>
            </a:extLst>
          </p:cNvPr>
          <p:cNvSpPr txBox="1">
            <a:spLocks noChangeArrowheads="1"/>
          </p:cNvSpPr>
          <p:nvPr/>
        </p:nvSpPr>
        <p:spPr bwMode="auto">
          <a:xfrm rot="19719821">
            <a:off x="1576389" y="1871663"/>
            <a:ext cx="3938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i-FI" altLang="fi-FI" sz="3200">
                <a:solidFill>
                  <a:srgbClr val="0070C0"/>
                </a:solidFill>
                <a:latin typeface="Arial" panose="020B0604020202020204" pitchFamily="34" charset="0"/>
              </a:rPr>
              <a:t>Oikeudenmukaisuus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7AA1C4D-B130-F5D5-99C3-99A939241CBB}"/>
              </a:ext>
            </a:extLst>
          </p:cNvPr>
          <p:cNvSpPr txBox="1">
            <a:spLocks noChangeArrowheads="1"/>
          </p:cNvSpPr>
          <p:nvPr/>
        </p:nvSpPr>
        <p:spPr bwMode="auto">
          <a:xfrm rot="1969113">
            <a:off x="7281864" y="1871664"/>
            <a:ext cx="2128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i-FI" altLang="fi-FI" sz="2800" b="1">
                <a:solidFill>
                  <a:srgbClr val="92D050"/>
                </a:solidFill>
                <a:latin typeface="Arial" panose="020B0604020202020204" pitchFamily="34" charset="0"/>
              </a:rPr>
              <a:t>Tasa-arvo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1F63FDE-39EA-D184-991E-8AE0CAD1E6B9}"/>
              </a:ext>
            </a:extLst>
          </p:cNvPr>
          <p:cNvSpPr txBox="1"/>
          <p:nvPr/>
        </p:nvSpPr>
        <p:spPr>
          <a:xfrm rot="854744">
            <a:off x="5984876" y="2466976"/>
            <a:ext cx="30956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fi-FI" sz="2800" b="1" dirty="0">
                <a:solidFill>
                  <a:srgbClr val="918655">
                    <a:lumMod val="75000"/>
                  </a:srgbClr>
                </a:solidFill>
                <a:latin typeface="Trebuchet MS" panose="020B0603020202020204"/>
              </a:rPr>
              <a:t>Huolenpito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5FE0687-75D9-A556-FB04-C6A7E684D915}"/>
              </a:ext>
            </a:extLst>
          </p:cNvPr>
          <p:cNvSpPr txBox="1"/>
          <p:nvPr/>
        </p:nvSpPr>
        <p:spPr>
          <a:xfrm rot="21166918">
            <a:off x="3219451" y="2646364"/>
            <a:ext cx="29765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fi-FI" sz="3200" b="1" dirty="0">
                <a:solidFill>
                  <a:srgbClr val="54A021">
                    <a:lumMod val="60000"/>
                    <a:lumOff val="40000"/>
                  </a:srgbClr>
                </a:solidFill>
                <a:latin typeface="Trebuchet MS" panose="020B0603020202020204"/>
              </a:rPr>
              <a:t>Välittäminen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69A0540-0E5F-442E-4281-74120757D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7663" y="3055938"/>
            <a:ext cx="2881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i-FI" altLang="fi-FI" sz="3200" b="1">
                <a:solidFill>
                  <a:srgbClr val="FF0000"/>
                </a:solidFill>
                <a:latin typeface="Arial" panose="020B0604020202020204" pitchFamily="34" charset="0"/>
              </a:rPr>
              <a:t>Vastuu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BBA67427-E7AD-31FF-AB35-6B8A734EAF8E}"/>
              </a:ext>
            </a:extLst>
          </p:cNvPr>
          <p:cNvSpPr txBox="1"/>
          <p:nvPr/>
        </p:nvSpPr>
        <p:spPr>
          <a:xfrm rot="20789241">
            <a:off x="4613275" y="3359150"/>
            <a:ext cx="2935288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fi-FI" sz="3200" b="1" dirty="0">
                <a:solidFill>
                  <a:srgbClr val="C42F1A">
                    <a:lumMod val="60000"/>
                    <a:lumOff val="40000"/>
                  </a:srgbClr>
                </a:solidFill>
                <a:latin typeface="Trebuchet MS" panose="020B0603020202020204"/>
              </a:rPr>
              <a:t>Hyvinvointi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C32C0D72-E931-0088-E0CB-1789950520B6}"/>
              </a:ext>
            </a:extLst>
          </p:cNvPr>
          <p:cNvSpPr txBox="1">
            <a:spLocks noChangeArrowheads="1"/>
          </p:cNvSpPr>
          <p:nvPr/>
        </p:nvSpPr>
        <p:spPr bwMode="auto">
          <a:xfrm rot="1014199">
            <a:off x="2359026" y="4052889"/>
            <a:ext cx="23717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i-FI" altLang="fi-FI" sz="3200">
                <a:solidFill>
                  <a:prstClr val="black"/>
                </a:solidFill>
                <a:latin typeface="Arial" panose="020B0604020202020204" pitchFamily="34" charset="0"/>
              </a:rPr>
              <a:t>Motiivit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B78CF5F1-D310-046D-5D0D-DA279D336B5C}"/>
              </a:ext>
            </a:extLst>
          </p:cNvPr>
          <p:cNvSpPr txBox="1">
            <a:spLocks noChangeArrowheads="1"/>
          </p:cNvSpPr>
          <p:nvPr/>
        </p:nvSpPr>
        <p:spPr bwMode="auto">
          <a:xfrm rot="1640383">
            <a:off x="7299326" y="4256088"/>
            <a:ext cx="2879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i-FI" altLang="fi-FI" sz="3200">
                <a:solidFill>
                  <a:prstClr val="black"/>
                </a:solidFill>
                <a:latin typeface="Arial" panose="020B0604020202020204" pitchFamily="34" charset="0"/>
              </a:rPr>
              <a:t>Seuraukset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14A7259D-39F9-993E-2F45-89166814D4FC}"/>
              </a:ext>
            </a:extLst>
          </p:cNvPr>
          <p:cNvSpPr txBox="1"/>
          <p:nvPr/>
        </p:nvSpPr>
        <p:spPr>
          <a:xfrm>
            <a:off x="4138614" y="5873751"/>
            <a:ext cx="58451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fi-FI" sz="5400" dirty="0">
                <a:solidFill>
                  <a:srgbClr val="918655">
                    <a:lumMod val="75000"/>
                  </a:srgbClr>
                </a:solidFill>
                <a:latin typeface="Trebuchet MS" panose="020B0603020202020204"/>
              </a:rPr>
              <a:t>Kaikki osapuolet!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F9ECF78A-E815-E187-823E-C9A9AD2FC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2713" y="4779964"/>
            <a:ext cx="5486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i-FI" altLang="fi-FI" sz="3200" b="1">
                <a:solidFill>
                  <a:srgbClr val="92D050"/>
                </a:solidFill>
                <a:latin typeface="Arial" panose="020B0604020202020204" pitchFamily="34" charset="0"/>
              </a:rPr>
              <a:t>Oikeudet ja velvollisuudet</a:t>
            </a:r>
          </a:p>
        </p:txBody>
      </p:sp>
      <p:sp>
        <p:nvSpPr>
          <p:cNvPr id="11277" name="Tekstiruutu 1">
            <a:extLst>
              <a:ext uri="{FF2B5EF4-FFF2-40B4-BE49-F238E27FC236}">
                <a16:creationId xmlns:a16="http://schemas.microsoft.com/office/drawing/2014/main" id="{FF72A6B1-378B-ABFE-662C-5067DAAE7F43}"/>
              </a:ext>
            </a:extLst>
          </p:cNvPr>
          <p:cNvSpPr txBox="1">
            <a:spLocks noChangeArrowheads="1"/>
          </p:cNvSpPr>
          <p:nvPr/>
        </p:nvSpPr>
        <p:spPr bwMode="auto">
          <a:xfrm rot="20753027">
            <a:off x="1979613" y="5280025"/>
            <a:ext cx="1778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i-FI" altLang="fi-FI" sz="3200" b="1">
                <a:solidFill>
                  <a:srgbClr val="7030A0"/>
                </a:solidFill>
              </a:rPr>
              <a:t>Hyveet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teksti, henkilö, elektroniikka, tietokone&#10;&#10;Kuvaus luotu automaattisesti">
            <a:extLst>
              <a:ext uri="{FF2B5EF4-FFF2-40B4-BE49-F238E27FC236}">
                <a16:creationId xmlns:a16="http://schemas.microsoft.com/office/drawing/2014/main" id="{9D310F4B-2EE2-10B7-4F85-84CC6A9755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73" r="-1" b="7160"/>
          <a:stretch/>
        </p:blipFill>
        <p:spPr>
          <a:xfrm>
            <a:off x="12828" y="10"/>
            <a:ext cx="966964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90DAAF1-E00F-8C9B-597A-E8F4D4824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075" y="914400"/>
            <a:ext cx="4702044" cy="1270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/>
              <a:t>Elämän</a:t>
            </a:r>
            <a:r>
              <a:rPr lang="en-US" sz="3600" b="1" dirty="0"/>
              <a:t> </a:t>
            </a:r>
            <a:r>
              <a:rPr lang="en-US" sz="3600" b="1" dirty="0" err="1"/>
              <a:t>alkuun</a:t>
            </a:r>
            <a:r>
              <a:rPr lang="en-US" sz="3600" b="1" dirty="0"/>
              <a:t> </a:t>
            </a:r>
            <a:r>
              <a:rPr lang="en-US" sz="3600" b="1" dirty="0" err="1"/>
              <a:t>liittyviä</a:t>
            </a:r>
            <a:r>
              <a:rPr lang="en-US" sz="3600" b="1" dirty="0"/>
              <a:t> </a:t>
            </a:r>
            <a:r>
              <a:rPr lang="en-US" sz="3600" b="1" dirty="0" err="1"/>
              <a:t>eettisiä</a:t>
            </a:r>
            <a:r>
              <a:rPr lang="en-US" sz="3600" b="1" dirty="0"/>
              <a:t> </a:t>
            </a:r>
            <a:r>
              <a:rPr lang="en-US" sz="3600" b="1" dirty="0" err="1"/>
              <a:t>tilanteita</a:t>
            </a:r>
            <a:endParaRPr lang="en-US" sz="36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F1F4E8-D63A-C3C5-FF0A-A35D1BE9A8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83120" y="2184399"/>
            <a:ext cx="4774819" cy="448775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/>
              <a:t>Raskauden</a:t>
            </a:r>
            <a:r>
              <a:rPr lang="en-US" sz="2400" dirty="0"/>
              <a:t> </a:t>
            </a:r>
            <a:r>
              <a:rPr lang="en-US" sz="2400" dirty="0" err="1"/>
              <a:t>keskeyttäminen</a:t>
            </a:r>
            <a:endParaRPr lang="en-US" sz="2400" dirty="0"/>
          </a:p>
          <a:p>
            <a:r>
              <a:rPr lang="en-US" sz="2400" dirty="0" err="1"/>
              <a:t>Hedelmöityshoidot</a:t>
            </a:r>
            <a:endParaRPr lang="en-US" sz="2400" dirty="0"/>
          </a:p>
          <a:p>
            <a:r>
              <a:rPr lang="en-US" sz="2400" dirty="0" err="1"/>
              <a:t>Alkiodiagnostiikka</a:t>
            </a:r>
            <a:endParaRPr lang="en-US" sz="2400" dirty="0"/>
          </a:p>
          <a:p>
            <a:pPr lvl="1"/>
            <a:r>
              <a:rPr lang="en-US" sz="2000" dirty="0" err="1"/>
              <a:t>Hedelmöityshoidolla</a:t>
            </a:r>
            <a:r>
              <a:rPr lang="en-US" sz="2000" dirty="0"/>
              <a:t> </a:t>
            </a:r>
            <a:r>
              <a:rPr lang="en-US" sz="2000" dirty="0" err="1"/>
              <a:t>aikaansaadun</a:t>
            </a:r>
            <a:r>
              <a:rPr lang="en-US" sz="2000" dirty="0"/>
              <a:t> </a:t>
            </a:r>
            <a:r>
              <a:rPr lang="en-US" sz="2000" dirty="0" err="1"/>
              <a:t>alkion</a:t>
            </a:r>
            <a:r>
              <a:rPr lang="en-US" sz="2000" dirty="0"/>
              <a:t> </a:t>
            </a:r>
            <a:r>
              <a:rPr lang="en-US" sz="2000" dirty="0" err="1"/>
              <a:t>tutkiminen</a:t>
            </a:r>
            <a:r>
              <a:rPr lang="en-US" sz="2000" dirty="0"/>
              <a:t> </a:t>
            </a:r>
            <a:r>
              <a:rPr lang="en-US" sz="2000" dirty="0" err="1"/>
              <a:t>sen</a:t>
            </a:r>
            <a:r>
              <a:rPr lang="en-US" sz="2000" dirty="0"/>
              <a:t> </a:t>
            </a:r>
            <a:r>
              <a:rPr lang="en-US" sz="2000" dirty="0" err="1"/>
              <a:t>selvittämiseksi</a:t>
            </a:r>
            <a:r>
              <a:rPr lang="en-US" sz="2000" dirty="0"/>
              <a:t>, </a:t>
            </a:r>
            <a:r>
              <a:rPr lang="en-US" sz="2000" dirty="0" err="1"/>
              <a:t>onko</a:t>
            </a:r>
            <a:r>
              <a:rPr lang="en-US" sz="2000" dirty="0"/>
              <a:t> </a:t>
            </a:r>
            <a:r>
              <a:rPr lang="en-US" sz="2000" dirty="0" err="1"/>
              <a:t>alkiolla</a:t>
            </a:r>
            <a:r>
              <a:rPr lang="en-US" sz="2000" dirty="0"/>
              <a:t> </a:t>
            </a:r>
            <a:r>
              <a:rPr lang="en-US" sz="2000" dirty="0" err="1"/>
              <a:t>jokin</a:t>
            </a:r>
            <a:r>
              <a:rPr lang="en-US" sz="2000" dirty="0"/>
              <a:t> </a:t>
            </a:r>
            <a:r>
              <a:rPr lang="en-US" sz="2000" dirty="0" err="1"/>
              <a:t>vakava</a:t>
            </a:r>
            <a:r>
              <a:rPr lang="en-US" sz="2000" dirty="0"/>
              <a:t> </a:t>
            </a:r>
            <a:r>
              <a:rPr lang="en-US" sz="2000" dirty="0" err="1"/>
              <a:t>periytyvä</a:t>
            </a:r>
            <a:r>
              <a:rPr lang="en-US" sz="2000" dirty="0"/>
              <a:t> </a:t>
            </a:r>
            <a:r>
              <a:rPr lang="en-US" sz="2000" dirty="0" err="1"/>
              <a:t>sairaus</a:t>
            </a:r>
            <a:r>
              <a:rPr lang="en-US" sz="2000" dirty="0"/>
              <a:t>.</a:t>
            </a:r>
          </a:p>
          <a:p>
            <a:r>
              <a:rPr lang="en-US" sz="2400" dirty="0" err="1"/>
              <a:t>Sikiödiagnostiikka</a:t>
            </a:r>
            <a:endParaRPr lang="en-US" sz="2400" dirty="0"/>
          </a:p>
          <a:p>
            <a:pPr lvl="1"/>
            <a:r>
              <a:rPr lang="en-US" sz="2000" dirty="0" err="1"/>
              <a:t>Periytyvien</a:t>
            </a:r>
            <a:r>
              <a:rPr lang="en-US" sz="2000" dirty="0"/>
              <a:t> </a:t>
            </a:r>
            <a:r>
              <a:rPr lang="en-US" sz="2000" dirty="0" err="1"/>
              <a:t>sairauksien</a:t>
            </a:r>
            <a:r>
              <a:rPr lang="en-US" sz="2000" dirty="0"/>
              <a:t> ja </a:t>
            </a:r>
            <a:r>
              <a:rPr lang="en-US" sz="2000" dirty="0" err="1"/>
              <a:t>synnynnäisten</a:t>
            </a:r>
            <a:r>
              <a:rPr lang="en-US" sz="2000" dirty="0"/>
              <a:t> </a:t>
            </a:r>
            <a:r>
              <a:rPr lang="en-US" sz="2000" dirty="0" err="1"/>
              <a:t>kehityshäiriöiden</a:t>
            </a:r>
            <a:r>
              <a:rPr lang="en-US" sz="2000" dirty="0"/>
              <a:t> </a:t>
            </a:r>
            <a:r>
              <a:rPr lang="en-US" sz="2000" dirty="0" err="1"/>
              <a:t>selvittäminen</a:t>
            </a:r>
            <a:r>
              <a:rPr lang="en-US" sz="2000" dirty="0"/>
              <a:t> </a:t>
            </a:r>
            <a:r>
              <a:rPr lang="en-US" sz="2000" dirty="0" err="1"/>
              <a:t>tutkimalla</a:t>
            </a:r>
            <a:r>
              <a:rPr lang="en-US" sz="2000" dirty="0"/>
              <a:t> </a:t>
            </a:r>
            <a:r>
              <a:rPr lang="en-US" sz="2000" dirty="0" err="1"/>
              <a:t>sikiöitä</a:t>
            </a:r>
            <a:r>
              <a:rPr lang="en-US" sz="2000" dirty="0"/>
              <a:t>.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E933466-140F-2960-568E-31A2D9466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47" y="185842"/>
            <a:ext cx="18920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2A08328-2B6F-F580-70F0-A0CEEBE41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7740" y="6191251"/>
            <a:ext cx="1870199" cy="480908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6BAEEBAF-48F5-8915-8CE7-71604414D2FF}"/>
              </a:ext>
            </a:extLst>
          </p:cNvPr>
          <p:cNvSpPr txBox="1"/>
          <p:nvPr/>
        </p:nvSpPr>
        <p:spPr>
          <a:xfrm rot="16200000">
            <a:off x="-1769761" y="2250243"/>
            <a:ext cx="40076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>
                <a:solidFill>
                  <a:schemeClr val="bg1"/>
                </a:solidFill>
              </a:rPr>
              <a:t>Kuva: Unsplash.com </a:t>
            </a:r>
            <a:r>
              <a:rPr lang="fi-FI" sz="1400" dirty="0" err="1">
                <a:solidFill>
                  <a:schemeClr val="bg1"/>
                </a:solidFill>
              </a:rPr>
              <a:t>kelly</a:t>
            </a:r>
            <a:r>
              <a:rPr lang="fi-FI" sz="1400" dirty="0">
                <a:solidFill>
                  <a:schemeClr val="bg1"/>
                </a:solidFill>
              </a:rPr>
              <a:t> </a:t>
            </a:r>
            <a:r>
              <a:rPr lang="fi-FI" sz="1400" dirty="0" err="1">
                <a:solidFill>
                  <a:schemeClr val="bg1"/>
                </a:solidFill>
              </a:rPr>
              <a:t>sikkema</a:t>
            </a:r>
            <a:endParaRPr lang="fi-FI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112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8B4E1620-BCEE-F6FC-0ED6-A7BE0F1FF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7740" y="6191251"/>
            <a:ext cx="1870199" cy="48090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1450A3-BE24-7B7B-0D71-6384BBC72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29" y="92269"/>
            <a:ext cx="7976871" cy="641156"/>
          </a:xfrm>
        </p:spPr>
        <p:txBody>
          <a:bodyPr>
            <a:normAutofit/>
          </a:bodyPr>
          <a:lstStyle/>
          <a:p>
            <a:r>
              <a:rPr lang="fi-FI" sz="3200" b="1" dirty="0"/>
              <a:t>Raskaudenkeskeytykset jakavat mielipiteitä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04CD52C4-4F70-A49E-3DB0-A51F8C97F315}"/>
              </a:ext>
            </a:extLst>
          </p:cNvPr>
          <p:cNvSpPr txBox="1"/>
          <p:nvPr/>
        </p:nvSpPr>
        <p:spPr>
          <a:xfrm>
            <a:off x="138189" y="783193"/>
            <a:ext cx="52815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000" dirty="0">
                <a:latin typeface="Arial" panose="020B0604020202020204" pitchFamily="34" charset="0"/>
              </a:rPr>
              <a:t>S</a:t>
            </a:r>
            <a:r>
              <a:rPr lang="fi-FI" sz="2000" b="0" i="0" dirty="0">
                <a:effectLst/>
                <a:latin typeface="Arial" panose="020B0604020202020204" pitchFamily="34" charset="0"/>
              </a:rPr>
              <a:t>iihen, </a:t>
            </a:r>
            <a:r>
              <a:rPr lang="fi-FI" sz="2000" b="1" i="0" dirty="0">
                <a:effectLst/>
                <a:latin typeface="Arial" panose="020B0604020202020204" pitchFamily="34" charset="0"/>
              </a:rPr>
              <a:t>milloin sikiöstä tulee ihminen</a:t>
            </a:r>
            <a:r>
              <a:rPr lang="fi-FI" sz="2000" b="0" i="0" dirty="0">
                <a:effectLst/>
                <a:latin typeface="Arial" panose="020B0604020202020204" pitchFamily="34" charset="0"/>
              </a:rPr>
              <a:t>, ei ole olemassa yksiselitteistä biologista, filosofista, juridista tai eettistä vastausta. </a:t>
            </a:r>
            <a:endParaRPr lang="fi-FI" sz="20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5D9620A-503B-1D70-AE4E-F0C8DEBF37FB}"/>
              </a:ext>
            </a:extLst>
          </p:cNvPr>
          <p:cNvSpPr txBox="1"/>
          <p:nvPr/>
        </p:nvSpPr>
        <p:spPr>
          <a:xfrm>
            <a:off x="5791441" y="783192"/>
            <a:ext cx="62623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000" dirty="0">
                <a:effectLst/>
                <a:latin typeface="Arial" panose="020B0604020202020204" pitchFamily="34" charset="0"/>
              </a:rPr>
              <a:t>Abortin sallivien maiden lainsäädännössä sikiön ihmisarvon katsotaan kasvavan raskauden etenemisen myötä.  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2D85A3C-F556-2329-6B99-FD599CC8D934}"/>
              </a:ext>
            </a:extLst>
          </p:cNvPr>
          <p:cNvSpPr txBox="1"/>
          <p:nvPr/>
        </p:nvSpPr>
        <p:spPr>
          <a:xfrm>
            <a:off x="154828" y="3167010"/>
            <a:ext cx="52648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000" b="0" i="0" dirty="0">
                <a:effectLst/>
                <a:latin typeface="Arial" panose="020B0604020202020204" pitchFamily="34" charset="0"/>
              </a:rPr>
              <a:t>Rajan määrittely liittyy keskeisesti aborttiin ja kysymykseen siitä, milloin yhteiskunnan tulee suojella sikiötä ja pitää sen vahingoittamista rangaistavana. </a:t>
            </a:r>
            <a:endParaRPr lang="fi-FI" sz="2000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A6A4A8B8-87EE-9015-DD15-43E6F1269E4D}"/>
              </a:ext>
            </a:extLst>
          </p:cNvPr>
          <p:cNvSpPr txBox="1"/>
          <p:nvPr/>
        </p:nvSpPr>
        <p:spPr>
          <a:xfrm>
            <a:off x="5929630" y="1848622"/>
            <a:ext cx="626237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fi-FI" sz="1600" b="1" dirty="0">
                <a:latin typeface="Arial" panose="020B0604020202020204" pitchFamily="34" charset="0"/>
                <a:cs typeface="Arial" panose="020B0604020202020204" pitchFamily="34" charset="0"/>
              </a:rPr>
              <a:t>Suomen l</a:t>
            </a:r>
            <a:r>
              <a:rPr lang="fi-FI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ain (vuoden 2022 loppuun) </a:t>
            </a:r>
            <a:r>
              <a:rPr lang="fi-FI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mukaan raskaus voitiin naisen pyynnöstä keskeyttää ennen </a:t>
            </a:r>
            <a:r>
              <a:rPr lang="fi-FI" sz="1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 raskausviikkoa</a:t>
            </a:r>
            <a:r>
              <a:rPr lang="fi-FI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jos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lapsen synnyttäminen ja hoito olisivat kohtuuton rasitus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lapsi on saanut alkunsa raiskauksesta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äiti on yli 40-vuotias tai alle 17-vuotias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naisella on jo neljä lasta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sikiön epäillään olevan vammainen.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fi-FI" sz="16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NYKYISEN LAIN MUKAAN RASKAUS VOIDAAN KESKEYTTÄÄN NAISEN SITÄ PYYTÄESSÄ!</a:t>
            </a:r>
            <a:r>
              <a:rPr lang="fi-FI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 rtl="0" fontAlgn="base"/>
            <a:endParaRPr lang="fi-FI" sz="8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fi-FI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Myöhempi raskaudenkeskeytys on mahdollista vain Valviran luvalla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ennen </a:t>
            </a:r>
            <a:r>
              <a:rPr lang="fi-FI" sz="2000" b="1" dirty="0">
                <a:latin typeface="Arial" panose="020B0604020202020204" pitchFamily="34" charset="0"/>
                <a:cs typeface="Arial" panose="020B0604020202020204" pitchFamily="34" charset="0"/>
              </a:rPr>
              <a:t>20. raskausviikkoa 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(syynä esim. äidin nuori ikä, äidin hengenvaara)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viimeinen takaraja on </a:t>
            </a:r>
            <a:r>
              <a:rPr lang="fi-FI" sz="2000" b="1" dirty="0">
                <a:latin typeface="Arial" panose="020B0604020202020204" pitchFamily="34" charset="0"/>
                <a:cs typeface="Arial" panose="020B0604020202020204" pitchFamily="34" charset="0"/>
              </a:rPr>
              <a:t>24. raskausviikko 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(vakava sikiöpoikkeavuus)</a:t>
            </a:r>
            <a:endParaRPr lang="fi-FI" sz="20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F1295306-1757-A476-EE55-C3194FE12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16590"/>
            <a:ext cx="5419725" cy="2241410"/>
          </a:xfrm>
          <a:prstGeom prst="rect">
            <a:avLst/>
          </a:prstGeom>
        </p:spPr>
      </p:pic>
      <p:pic>
        <p:nvPicPr>
          <p:cNvPr id="13" name="Kuva 12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53CF2F0-DF2F-915D-7049-95593AB638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47" y="185842"/>
            <a:ext cx="1892024" cy="428937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0665DE9B-B029-727E-9788-DD7BF0999546}"/>
              </a:ext>
            </a:extLst>
          </p:cNvPr>
          <p:cNvSpPr txBox="1"/>
          <p:nvPr/>
        </p:nvSpPr>
        <p:spPr>
          <a:xfrm>
            <a:off x="22539" y="6543674"/>
            <a:ext cx="5139771" cy="314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Kuva: Unsplash.com Jonathan </a:t>
            </a:r>
            <a:r>
              <a:rPr lang="fi-FI" sz="1400" dirty="0" err="1"/>
              <a:t>Borba</a:t>
            </a:r>
            <a:endParaRPr lang="fi-FI" sz="1400" dirty="0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E6DF7DFA-0819-FF25-5A24-C3F48DB23623}"/>
              </a:ext>
            </a:extLst>
          </p:cNvPr>
          <p:cNvSpPr txBox="1"/>
          <p:nvPr/>
        </p:nvSpPr>
        <p:spPr>
          <a:xfrm>
            <a:off x="138188" y="1979106"/>
            <a:ext cx="52815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fi-FI" sz="2000" b="0" i="0" dirty="0">
                <a:effectLst/>
                <a:latin typeface="Arial" panose="020B0604020202020204" pitchFamily="34" charset="0"/>
              </a:rPr>
              <a:t>Lääketieteellisesti rajana voidaan pitää viimeistään sitä ajankohtaa, jolloin sikiö on </a:t>
            </a:r>
            <a:r>
              <a:rPr lang="fi-FI" sz="2000" b="1" i="0" dirty="0">
                <a:effectLst/>
                <a:latin typeface="Arial" panose="020B0604020202020204" pitchFamily="34" charset="0"/>
              </a:rPr>
              <a:t>elinkykyinen kohdun ulkopuolella</a:t>
            </a:r>
            <a:r>
              <a:rPr lang="fi-FI" sz="2000" b="0" i="0" dirty="0">
                <a:effectLst/>
                <a:latin typeface="Arial" panose="020B0604020202020204" pitchFamily="34" charset="0"/>
              </a:rPr>
              <a:t>. </a:t>
            </a:r>
            <a:endParaRPr lang="fi-FI" sz="20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32985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A7FC7C65-4920-DD60-D764-035F8431B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6059" y="6377092"/>
            <a:ext cx="1870199" cy="48090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F9D9E20-20F6-44A7-B8BF-DA5E5A2E7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85840"/>
            <a:ext cx="10515600" cy="467452"/>
          </a:xfrm>
        </p:spPr>
        <p:txBody>
          <a:bodyPr>
            <a:normAutofit fontScale="90000"/>
          </a:bodyPr>
          <a:lstStyle/>
          <a:p>
            <a:r>
              <a:rPr lang="fi-FI" sz="3600" b="1" dirty="0"/>
              <a:t>Syntymättömän oikeuksista tulee huolehtia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72C7233E-E8BA-8084-E229-250E7754DFB8}"/>
              </a:ext>
            </a:extLst>
          </p:cNvPr>
          <p:cNvSpPr txBox="1"/>
          <p:nvPr/>
        </p:nvSpPr>
        <p:spPr>
          <a:xfrm>
            <a:off x="481965" y="916437"/>
            <a:ext cx="486537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2000" b="1" dirty="0">
                <a:cs typeface="Arial" panose="020B0604020202020204" pitchFamily="34" charset="0"/>
              </a:rPr>
              <a:t>Ei-toivottujen raskauksien ehkäiseminen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cs typeface="Arial" panose="020B0604020202020204" pitchFamily="34" charset="0"/>
              </a:rPr>
              <a:t>Perhesuunnittelu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cs typeface="Arial" panose="020B0604020202020204" pitchFamily="34" charset="0"/>
              </a:rPr>
              <a:t>Seksuaaliterveyden edistäminen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cs typeface="Arial" panose="020B0604020202020204" pitchFamily="34" charset="0"/>
              </a:rPr>
              <a:t>Nuorten seksuaalikasvatus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cs typeface="Arial" panose="020B0604020202020204" pitchFamily="34" charset="0"/>
              </a:rPr>
              <a:t>Maksuton ehkäisy</a:t>
            </a:r>
            <a:endParaRPr lang="fi-FI" sz="20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E8E8A7BA-6328-C2F2-AE02-0FE910FEBE36}"/>
              </a:ext>
            </a:extLst>
          </p:cNvPr>
          <p:cNvSpPr txBox="1"/>
          <p:nvPr/>
        </p:nvSpPr>
        <p:spPr>
          <a:xfrm>
            <a:off x="5543550" y="4163186"/>
            <a:ext cx="626237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 rtl="0" fontAlgn="base">
              <a:buNone/>
            </a:pPr>
            <a:r>
              <a:rPr lang="fi-FI" sz="2000" b="1" i="0" dirty="0">
                <a:effectLst/>
              </a:rPr>
              <a:t>Lääkäreillä on velvollisuus edistää syntymättömän hyvää</a:t>
            </a:r>
            <a:r>
              <a:rPr lang="fi-FI" sz="2000" b="0" i="0" dirty="0">
                <a:effectLst/>
              </a:rPr>
              <a:t> 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fi-FI" sz="2000" b="0" i="0" dirty="0">
                <a:effectLst/>
              </a:rPr>
              <a:t>sikiön oikeutta elämään</a:t>
            </a:r>
            <a:endParaRPr lang="fi-FI" sz="2000" dirty="0"/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fi-FI" sz="2000" b="0" i="0" dirty="0">
                <a:effectLst/>
              </a:rPr>
              <a:t>oikeutta syntyä toivottuna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fi-FI" sz="2000" b="0" i="0" dirty="0">
                <a:effectLst/>
              </a:rPr>
              <a:t>oikeutta terveeseen kehittymiseen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fi-FI" sz="2000" b="0" i="0" dirty="0">
                <a:effectLst/>
              </a:rPr>
              <a:t>oikeutta syntyä turvallisesti </a:t>
            </a:r>
            <a:endParaRPr lang="fi-FI" sz="2000" dirty="0"/>
          </a:p>
          <a:p>
            <a:pPr algn="l" rtl="0" fontAlgn="base"/>
            <a:r>
              <a:rPr lang="fi-FI" sz="2000" dirty="0"/>
              <a:t>Lääkärillä on </a:t>
            </a:r>
            <a:r>
              <a:rPr lang="fi-FI" sz="2000" b="0" i="0" dirty="0">
                <a:effectLst/>
              </a:rPr>
              <a:t>velvollisuus tukea näiden oikeuksien toteutumista ja noudattaa Suomen aborttilakia.</a:t>
            </a:r>
          </a:p>
        </p:txBody>
      </p:sp>
      <p:pic>
        <p:nvPicPr>
          <p:cNvPr id="7" name="Kuva 6" descr="Kuva, joka sisältää kohteen henkilö, sulje&#10;&#10;Kuvaus luotu automaattisesti">
            <a:extLst>
              <a:ext uri="{FF2B5EF4-FFF2-40B4-BE49-F238E27FC236}">
                <a16:creationId xmlns:a16="http://schemas.microsoft.com/office/drawing/2014/main" id="{893109EA-15EF-32E2-6294-BDE44654A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0" y="2686050"/>
            <a:ext cx="4865370" cy="390784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A0D93B8-1CCB-9EAE-0348-518C3006AA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50" y="916437"/>
            <a:ext cx="6362700" cy="3061648"/>
          </a:xfrm>
          <a:prstGeom prst="rect">
            <a:avLst/>
          </a:prstGeom>
        </p:spPr>
      </p:pic>
      <p:pic>
        <p:nvPicPr>
          <p:cNvPr id="9" name="Kuva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B0A759B-DE92-E158-EEF3-3C396CA9A6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147" y="185842"/>
            <a:ext cx="1892024" cy="428937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EBE1F2EF-4D5B-270E-ADFA-5509260C86E3}"/>
              </a:ext>
            </a:extLst>
          </p:cNvPr>
          <p:cNvSpPr txBox="1"/>
          <p:nvPr/>
        </p:nvSpPr>
        <p:spPr>
          <a:xfrm rot="5400000">
            <a:off x="10240434" y="2293375"/>
            <a:ext cx="30616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>
                <a:solidFill>
                  <a:schemeClr val="bg1"/>
                </a:solidFill>
              </a:rPr>
              <a:t>Kuva: Unsplash.com Isaac </a:t>
            </a:r>
            <a:r>
              <a:rPr lang="fi-FI" sz="1400" dirty="0" err="1">
                <a:solidFill>
                  <a:schemeClr val="bg1"/>
                </a:solidFill>
              </a:rPr>
              <a:t>Quesada</a:t>
            </a:r>
            <a:endParaRPr lang="fi-FI" sz="1400" dirty="0">
              <a:solidFill>
                <a:schemeClr val="bg1"/>
              </a:solidFill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AE70ACAE-4715-E6BC-1F7A-9E892B8FEB01}"/>
              </a:ext>
            </a:extLst>
          </p:cNvPr>
          <p:cNvSpPr txBox="1"/>
          <p:nvPr/>
        </p:nvSpPr>
        <p:spPr>
          <a:xfrm rot="16200000">
            <a:off x="-1648876" y="4499597"/>
            <a:ext cx="36766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dirty="0"/>
              <a:t>Kuva: Unsplash.com </a:t>
            </a:r>
            <a:r>
              <a:rPr lang="fi-FI" sz="1400" dirty="0" err="1"/>
              <a:t>Kenny</a:t>
            </a:r>
            <a:r>
              <a:rPr lang="fi-FI" sz="1400" dirty="0"/>
              <a:t> </a:t>
            </a:r>
            <a:r>
              <a:rPr lang="fi-FI" sz="1400" dirty="0" err="1"/>
              <a:t>Eliason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4009032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inta">
  <a:themeElements>
    <a:clrScheme name="Pin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Pin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e8df33-a090-4ce7-a58b-5234ff1e67e3">
      <Terms xmlns="http://schemas.microsoft.com/office/infopath/2007/PartnerControls"/>
    </lcf76f155ced4ddcb4097134ff3c332f>
    <TaxCatchAll xmlns="f0974581-4bbf-443e-902f-14073e9fb4f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16" ma:contentTypeDescription="Luo uusi asiakirja." ma:contentTypeScope="" ma:versionID="bb47927913d2a0d34745ca5eae3b9b59">
  <xsd:schema xmlns:xsd="http://www.w3.org/2001/XMLSchema" xmlns:xs="http://www.w3.org/2001/XMLSchema" xmlns:p="http://schemas.microsoft.com/office/2006/metadata/properties" xmlns:ns2="48e8df33-a090-4ce7-a58b-5234ff1e67e3" xmlns:ns3="f5e6c97b-5595-4ee7-8a83-973ec926e39b" xmlns:ns4="f0974581-4bbf-443e-902f-14073e9fb4f6" targetNamespace="http://schemas.microsoft.com/office/2006/metadata/properties" ma:root="true" ma:fieldsID="60d2bc5703ef11e63c845bf0e1fb3986" ns2:_="" ns3:_="" ns4:_="">
    <xsd:import namespace="48e8df33-a090-4ce7-a58b-5234ff1e67e3"/>
    <xsd:import namespace="f5e6c97b-5595-4ee7-8a83-973ec926e39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6c97b-5595-4ee7-8a83-973ec926e3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47c3ecc-9e27-4d18-ad78-bf79d5fad879}" ma:internalName="TaxCatchAll" ma:showField="CatchAllData" ma:web="f5e6c97b-5595-4ee7-8a83-973ec926e3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A81896-0806-4B98-BA7E-91AA2CDDEA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9306E7-D925-43D0-BB3F-BAE4EDF4587E}">
  <ds:schemaRefs>
    <ds:schemaRef ds:uri="http://schemas.microsoft.com/office/2006/metadata/properties"/>
    <ds:schemaRef ds:uri="http://schemas.microsoft.com/office/infopath/2007/PartnerControls"/>
    <ds:schemaRef ds:uri="48e8df33-a090-4ce7-a58b-5234ff1e67e3"/>
    <ds:schemaRef ds:uri="f0974581-4bbf-443e-902f-14073e9fb4f6"/>
  </ds:schemaRefs>
</ds:datastoreItem>
</file>

<file path=customXml/itemProps3.xml><?xml version="1.0" encoding="utf-8"?>
<ds:datastoreItem xmlns:ds="http://schemas.openxmlformats.org/officeDocument/2006/customXml" ds:itemID="{7FC0DB57-84DB-46A3-9037-47D488056B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f5e6c97b-5595-4ee7-8a83-973ec926e39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808</Words>
  <Application>Microsoft Office PowerPoint</Application>
  <PresentationFormat>Laajakuva</PresentationFormat>
  <Paragraphs>130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Trebuchet MS</vt:lpstr>
      <vt:lpstr>Wingdings</vt:lpstr>
      <vt:lpstr>Wingdings 3</vt:lpstr>
      <vt:lpstr>Office-teema</vt:lpstr>
      <vt:lpstr>Pinta</vt:lpstr>
      <vt:lpstr>Terveyteen liittyviä eettisiä kysymyksiä</vt:lpstr>
      <vt:lpstr>PowerPoint-esitys</vt:lpstr>
      <vt:lpstr>Mitä on eettinen ajattelu?</vt:lpstr>
      <vt:lpstr>Etiikan teoriat auttavat eettistä pohdintaa</vt:lpstr>
      <vt:lpstr>Eettisen analysoinnin näkökulmia</vt:lpstr>
      <vt:lpstr>PowerPoint-esitys</vt:lpstr>
      <vt:lpstr>Elämän alkuun liittyviä eettisiä tilanteita</vt:lpstr>
      <vt:lpstr>Raskaudenkeskeytykset jakavat mielipiteitä</vt:lpstr>
      <vt:lpstr>Syntymättömän oikeuksista tulee huolehtia</vt:lpstr>
      <vt:lpstr>Geeniteknologiaan liittyviä eettisiä kysymyksiä</vt:lpstr>
      <vt:lpstr>Pitäisikö ihmisen vastata terveydenhuollon kustannuksista, jos sairastumisen syynä on omat elintavat?</vt:lpstr>
      <vt:lpstr>Pitäisikö ihmisen vastata terveydenhuollon kustannuksista, jos sairastumisen syynä on omat elintavat?</vt:lpstr>
      <vt:lpstr>Pitäisikö ihmisen vastata terveydenhuollon kustannuksista, jos sairastumisen syynä on omat elintavat?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Terveyteen liittyviä eettisiä kysymyksiä</dc:title>
  <dc:creator>Paula</dc:creator>
  <cp:lastModifiedBy>Löfström Leena</cp:lastModifiedBy>
  <cp:revision>33</cp:revision>
  <dcterms:created xsi:type="dcterms:W3CDTF">2022-08-14T14:39:26Z</dcterms:created>
  <dcterms:modified xsi:type="dcterms:W3CDTF">2023-03-19T17:49:18Z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