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57" r:id="rId6"/>
    <p:sldId id="259" r:id="rId7"/>
    <p:sldId id="266" r:id="rId8"/>
    <p:sldId id="265" r:id="rId9"/>
    <p:sldId id="264" r:id="rId10"/>
    <p:sldId id="269" r:id="rId11"/>
    <p:sldId id="262" r:id="rId12"/>
    <p:sldId id="258" r:id="rId13"/>
    <p:sldId id="268" r:id="rId14"/>
    <p:sldId id="270" r:id="rId15"/>
    <p:sldId id="271" r:id="rId16"/>
    <p:sldId id="260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46111C-0B68-76B7-A474-CEAA6C4B6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534B850-A4B8-51FF-CBCB-A24116D98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70C245-2538-9904-43F6-60FF144A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B23276-ACFB-75BA-6FD5-6BC0680A0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1CAD3F-2287-9692-9742-9A62C141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623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78226F-D313-57B7-69D0-A200F99B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1951341-F1B5-5EF1-6844-C569452B0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1325C3-C727-BFC5-DAF9-DB1959D12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442DCA-E5EB-32C0-DA7C-234BEC84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950247-51BB-86A5-0844-D4923065B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57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4412B0B-0419-0D2F-6BB6-425FCA7C9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1BFF4C7-8870-8621-CFB0-C738DFC05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287317-D37A-B917-27A0-F4D0AA050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1875F9-7096-B470-3EE8-40A74643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4693CB-F80A-5E9A-E883-2F7184EE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718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5F83CD-A735-B780-FC20-15B8FDD7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C1FDE6-A4D8-BC28-7872-EF6F3B773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ECFECE-540A-97D3-AE98-31E55744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9EC4B3-35DE-68C7-BBF8-9A6AD9813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DE2BDA-4728-B82C-E6AD-BD247CAB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19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6162A3-B1AB-64EC-33DD-819507F93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6B7EE0-3A6D-8D48-E1B5-E0D457620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0B5147-FE98-A2F8-F82F-3452440A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8500F2-1067-657E-F197-29F31140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0E7F9B-F811-3F7B-CC6B-669AC0E4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01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3C35C0-468A-D431-49F0-62680E7B6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93DF9E-1DA4-D371-A0B0-5B5875129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93652F6-3B6C-0C7E-9530-02233A88C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56637C2-4A8B-9998-2C33-171D81C02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F18706-8292-77A0-8457-A0BC36E84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609E40A-DAB4-95E8-9DD3-4F31DFED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85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811655-C5F8-DBA1-9BE3-51925B49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8C7E4E-2526-A695-C3F6-FAFA7750A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9818D49-FC38-90E3-2804-6A903E773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906A2CB-840D-C406-F723-4ECAABBDD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DEC2B36-D4E4-5613-7795-2FE4A7A4A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4F94081-D309-54AA-99D3-D2EC78E3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3D3AF0E-C166-C151-ED22-1CA03FAF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10A262E-155D-18DF-6BF5-04FBDF46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6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ECC1A-BD06-0A31-B9BD-2C6E4B23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2AFB3C-8BB3-0F97-5A63-96CE8A44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CDA3DDD-C5B5-1FDD-8EE7-E0AFB4E1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596DFD0-FF9D-F71B-FD62-829237D5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165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E629AF2-98FC-A91C-8063-FFF9740B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DE12F3D-8450-A99B-755E-0C54ED9C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73747CF-C82F-6CAF-6F34-DC7F6511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61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A788B-8AB6-D2EB-BB31-043D5A526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218697-4D63-EFB4-6CD5-C54767BD6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5414F8D-7399-2819-9756-092856CB8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EC13D48-3FCD-8A76-CB61-CC7D720C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FF9941-6B86-9992-86B9-2C8D181A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6D66E5-EB6D-E56A-BD3D-996FDAE0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695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54411C-AAFB-49D6-3741-C53908A2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8C0DB1D-94DB-12E8-28E2-AF012E867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8B4AF8B-0073-32B9-2597-D6AF9160D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0E43D74-B8A6-372A-978B-378904E8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92F75C5-057E-BD30-D6B5-1134035B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8A2A29-B06B-8900-40DF-09FE431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981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ED3B67E-B4E7-7919-2D52-B32D48E6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F0B29A-5031-2264-52A3-5300D8737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D780F8-CAAD-B436-4906-3EE1E3B08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1E9F-EFB8-40FA-BCBE-E9ECC58215BE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695A70-CE44-AE24-8939-DAFA32843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D91E20-A439-025E-D9CD-9D9A2A079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76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76DD46-80AE-D025-CF0D-AF0C0D2B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448219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</a:rPr>
              <a:t>Sydän</a:t>
            </a:r>
            <a:r>
              <a:rPr lang="en-US" sz="6000" b="1" dirty="0">
                <a:solidFill>
                  <a:srgbClr val="C00000"/>
                </a:solidFill>
              </a:rPr>
              <a:t>- ja </a:t>
            </a:r>
            <a:r>
              <a:rPr lang="en-US" sz="6000" b="1" dirty="0" err="1">
                <a:solidFill>
                  <a:srgbClr val="C00000"/>
                </a:solidFill>
              </a:rPr>
              <a:t>verisuonitaudit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sisä, koristeltu, jalkine&#10;&#10;Kuvaus luotu automaattisesti">
            <a:extLst>
              <a:ext uri="{FF2B5EF4-FFF2-40B4-BE49-F238E27FC236}">
                <a16:creationId xmlns:a16="http://schemas.microsoft.com/office/drawing/2014/main" id="{F17739F4-53CB-DC35-DE93-6DC21C2983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2" r="-2" b="547"/>
          <a:stretch/>
        </p:blipFill>
        <p:spPr>
          <a:xfrm>
            <a:off x="789815" y="2038047"/>
            <a:ext cx="3262692" cy="3995142"/>
          </a:xfrm>
          <a:prstGeom prst="rect">
            <a:avLst/>
          </a:prstGeom>
        </p:spPr>
      </p:pic>
      <p:pic>
        <p:nvPicPr>
          <p:cNvPr id="4" name="Sisällön paikkamerkki 6" descr="Kuva, joka sisältää kohteen henkilö, seinä, sisä&#10;&#10;Kuvaus luotu automaattisesti">
            <a:extLst>
              <a:ext uri="{FF2B5EF4-FFF2-40B4-BE49-F238E27FC236}">
                <a16:creationId xmlns:a16="http://schemas.microsoft.com/office/drawing/2014/main" id="{CADB56E3-735B-18B1-308F-8DE63D197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r="1" b="1"/>
          <a:stretch/>
        </p:blipFill>
        <p:spPr>
          <a:xfrm>
            <a:off x="4991098" y="2104867"/>
            <a:ext cx="6411087" cy="3904658"/>
          </a:xfrm>
          <a:prstGeom prst="rect">
            <a:avLst/>
          </a:prstGeom>
        </p:spPr>
      </p:pic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AE7752D-1F70-2E33-2CF3-18DFFF2EA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79" y="221673"/>
            <a:ext cx="18920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8ACC337-A811-2A39-4ECB-D0B89EDFA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4010" y="6132182"/>
            <a:ext cx="2000250" cy="51435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5092BBE7-D81A-6FF7-8E2F-C306D942945E}"/>
              </a:ext>
            </a:extLst>
          </p:cNvPr>
          <p:cNvSpPr txBox="1"/>
          <p:nvPr/>
        </p:nvSpPr>
        <p:spPr>
          <a:xfrm>
            <a:off x="789815" y="6093023"/>
            <a:ext cx="32626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Kuva: Unsplash.com Robina </a:t>
            </a:r>
            <a:r>
              <a:rPr lang="fi-FI" sz="1400" dirty="0" err="1"/>
              <a:t>Weermeijer</a:t>
            </a:r>
            <a:endParaRPr lang="fi-FI" sz="1400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3397640-26EF-A2F8-7756-99957963B86A}"/>
              </a:ext>
            </a:extLst>
          </p:cNvPr>
          <p:cNvSpPr txBox="1"/>
          <p:nvPr/>
        </p:nvSpPr>
        <p:spPr>
          <a:xfrm>
            <a:off x="4991098" y="6063255"/>
            <a:ext cx="64110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Kuva: Unsplash.com Online Marketing</a:t>
            </a:r>
          </a:p>
        </p:txBody>
      </p:sp>
    </p:spTree>
    <p:extLst>
      <p:ext uri="{BB962C8B-B14F-4D97-AF65-F5344CB8AC3E}">
        <p14:creationId xmlns:p14="http://schemas.microsoft.com/office/powerpoint/2010/main" val="163762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ruoka, lautanen, vihannes, astia&#10;&#10;Kuvaus luotu automaattisesti">
            <a:extLst>
              <a:ext uri="{FF2B5EF4-FFF2-40B4-BE49-F238E27FC236}">
                <a16:creationId xmlns:a16="http://schemas.microsoft.com/office/drawing/2014/main" id="{132B389C-2096-71DD-5803-4AE9DE3545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0" y="-508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B5547CF-6293-6C38-909A-75EDFF86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492760"/>
            <a:ext cx="4785995" cy="1767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solidFill>
                  <a:srgbClr val="C00000"/>
                </a:solidFill>
              </a:rPr>
              <a:t>Suurin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osa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sydän</a:t>
            </a:r>
            <a:r>
              <a:rPr lang="en-US" sz="3100" b="1" dirty="0">
                <a:solidFill>
                  <a:srgbClr val="C00000"/>
                </a:solidFill>
              </a:rPr>
              <a:t>- ja </a:t>
            </a:r>
            <a:r>
              <a:rPr lang="en-US" sz="3100" b="1" dirty="0" err="1">
                <a:solidFill>
                  <a:srgbClr val="C00000"/>
                </a:solidFill>
              </a:rPr>
              <a:t>verisuonitautien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riskitekijöistä</a:t>
            </a:r>
            <a:r>
              <a:rPr lang="en-US" sz="3100" b="1" dirty="0">
                <a:solidFill>
                  <a:srgbClr val="C00000"/>
                </a:solidFill>
              </a:rPr>
              <a:t> on </a:t>
            </a:r>
            <a:r>
              <a:rPr lang="en-US" sz="3100" b="1" dirty="0" err="1">
                <a:solidFill>
                  <a:srgbClr val="C00000"/>
                </a:solidFill>
              </a:rPr>
              <a:t>vältettävissä</a:t>
            </a:r>
            <a:endParaRPr lang="en-US" sz="3100" b="1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463EFD-FEA6-7A6A-2E7B-3A309FBE9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0" y="3057525"/>
            <a:ext cx="5410199" cy="28352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ravinnon</a:t>
            </a:r>
            <a:r>
              <a:rPr lang="en-US" sz="2400" dirty="0"/>
              <a:t> </a:t>
            </a:r>
            <a:r>
              <a:rPr lang="en-US" sz="2400" dirty="0" err="1"/>
              <a:t>rasvapitoisuus</a:t>
            </a:r>
            <a:r>
              <a:rPr lang="en-US" sz="2400" dirty="0"/>
              <a:t> ja </a:t>
            </a:r>
            <a:r>
              <a:rPr lang="en-US" sz="2400" dirty="0" err="1"/>
              <a:t>rasvan</a:t>
            </a:r>
            <a:r>
              <a:rPr lang="en-US" sz="2400" dirty="0"/>
              <a:t> </a:t>
            </a:r>
            <a:r>
              <a:rPr lang="en-US" sz="2400" dirty="0" err="1"/>
              <a:t>laatu</a:t>
            </a:r>
            <a:endParaRPr lang="en-US" sz="2400" dirty="0"/>
          </a:p>
          <a:p>
            <a:r>
              <a:rPr lang="en-US" sz="2400" dirty="0" err="1"/>
              <a:t>liikunnallinen</a:t>
            </a:r>
            <a:r>
              <a:rPr lang="en-US" sz="2400" dirty="0"/>
              <a:t> </a:t>
            </a:r>
            <a:r>
              <a:rPr lang="en-US" sz="2400" dirty="0" err="1"/>
              <a:t>elämäntapa</a:t>
            </a:r>
            <a:endParaRPr lang="en-US" sz="2400" dirty="0"/>
          </a:p>
          <a:p>
            <a:r>
              <a:rPr lang="en-US" sz="2400" dirty="0" err="1"/>
              <a:t>painonhallinta</a:t>
            </a:r>
            <a:endParaRPr lang="en-US" sz="2400" dirty="0"/>
          </a:p>
          <a:p>
            <a:r>
              <a:rPr lang="en-US" sz="2400" dirty="0" err="1"/>
              <a:t>riittävä</a:t>
            </a:r>
            <a:r>
              <a:rPr lang="en-US" sz="2400" dirty="0"/>
              <a:t> </a:t>
            </a:r>
            <a:r>
              <a:rPr lang="en-US" sz="2400" dirty="0" err="1"/>
              <a:t>uni</a:t>
            </a:r>
            <a:r>
              <a:rPr lang="en-US" sz="2400" dirty="0"/>
              <a:t> ja </a:t>
            </a:r>
            <a:r>
              <a:rPr lang="en-US" sz="2400" dirty="0" err="1"/>
              <a:t>lepo</a:t>
            </a:r>
            <a:endParaRPr lang="en-US" sz="2400" dirty="0"/>
          </a:p>
          <a:p>
            <a:r>
              <a:rPr lang="en-US" sz="2400" dirty="0"/>
              <a:t>s</a:t>
            </a:r>
            <a:r>
              <a:rPr lang="en-US" sz="2400"/>
              <a:t>uun</a:t>
            </a:r>
            <a:r>
              <a:rPr lang="en-US" sz="2400" dirty="0"/>
              <a:t> </a:t>
            </a:r>
            <a:r>
              <a:rPr lang="en-US" sz="2400" dirty="0" err="1"/>
              <a:t>terveydestä</a:t>
            </a:r>
            <a:r>
              <a:rPr lang="en-US" sz="2400" dirty="0"/>
              <a:t> </a:t>
            </a:r>
            <a:r>
              <a:rPr lang="en-US" sz="2400" dirty="0" err="1"/>
              <a:t>huolehtiminen</a:t>
            </a:r>
            <a:endParaRPr lang="en-US" sz="2400" dirty="0"/>
          </a:p>
          <a:p>
            <a:endParaRPr lang="en-US" sz="2000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B620B8B-A195-FDA4-0CF2-33B7831EB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809" y="278291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215A92F-B298-FBDE-6AA1-841E60ED1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171" y="6181565"/>
            <a:ext cx="2000250" cy="51435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DC62A56-7670-88BE-9E11-F87CEA413C94}"/>
              </a:ext>
            </a:extLst>
          </p:cNvPr>
          <p:cNvSpPr txBox="1"/>
          <p:nvPr/>
        </p:nvSpPr>
        <p:spPr>
          <a:xfrm>
            <a:off x="5007795" y="6296753"/>
            <a:ext cx="423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Louis </a:t>
            </a:r>
            <a:r>
              <a:rPr lang="fi-FI" sz="1400" dirty="0" err="1"/>
              <a:t>Hansel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839386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789D69-F6DD-14CF-C342-3E39E13F4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151" y="6283619"/>
            <a:ext cx="2000250" cy="514350"/>
          </a:xfrm>
          <a:prstGeom prst="rect">
            <a:avLst/>
          </a:prstGeom>
        </p:spPr>
      </p:pic>
      <p:pic>
        <p:nvPicPr>
          <p:cNvPr id="4" name="Kuva 3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7DB8D81B-F728-91B8-251B-36F8964E7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742" cy="68580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F937667-9FF2-B38B-2963-B88884E69230}"/>
              </a:ext>
            </a:extLst>
          </p:cNvPr>
          <p:cNvSpPr txBox="1"/>
          <p:nvPr/>
        </p:nvSpPr>
        <p:spPr>
          <a:xfrm>
            <a:off x="1" y="199172"/>
            <a:ext cx="38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/>
              <a:t>Kuva: Unsplash.com Catherine Heath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02F9D60-44A4-BFA8-ECEB-87ECE2B4E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241" y="396240"/>
            <a:ext cx="8260758" cy="5887380"/>
          </a:xfrm>
          <a:prstGeom prst="rect">
            <a:avLst/>
          </a:pr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9AD4B6F-B114-23C7-CB1B-9C84F5311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35" y="199172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5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F34F39E-2E63-2CBE-848D-45BC8C3A68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294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1DA3C7-BDF5-E9E6-ADD6-57735191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" y="1"/>
            <a:ext cx="8012431" cy="10572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Sydän</a:t>
            </a:r>
            <a:r>
              <a:rPr lang="en-US" sz="4000" b="1" dirty="0">
                <a:solidFill>
                  <a:srgbClr val="C00000"/>
                </a:solidFill>
              </a:rPr>
              <a:t>- ja </a:t>
            </a:r>
            <a:r>
              <a:rPr lang="en-US" sz="4000" b="1" dirty="0" err="1">
                <a:solidFill>
                  <a:srgbClr val="C00000"/>
                </a:solidFill>
              </a:rPr>
              <a:t>verisuonitautien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preventio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F8DEC2-1D3E-1104-F611-698BA24CC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" y="923925"/>
            <a:ext cx="5334000" cy="580199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Primaaripreventio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000" dirty="0" err="1"/>
              <a:t>Suomella</a:t>
            </a:r>
            <a:r>
              <a:rPr lang="en-US" sz="2000" dirty="0"/>
              <a:t> </a:t>
            </a:r>
            <a:r>
              <a:rPr lang="en-US" sz="2000" dirty="0" err="1"/>
              <a:t>pitkät</a:t>
            </a:r>
            <a:r>
              <a:rPr lang="en-US" sz="2000" dirty="0"/>
              <a:t> </a:t>
            </a:r>
            <a:r>
              <a:rPr lang="en-US" sz="2000" dirty="0" err="1"/>
              <a:t>perinteet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Pohjois-Karjala-projekti</a:t>
            </a:r>
            <a:r>
              <a:rPr lang="en-US" sz="2000" dirty="0"/>
              <a:t> 1970-luvulla</a:t>
            </a:r>
          </a:p>
          <a:p>
            <a:r>
              <a:rPr lang="en-US" sz="2000" dirty="0" err="1"/>
              <a:t>terveellisiin</a:t>
            </a:r>
            <a:r>
              <a:rPr lang="en-US" sz="2000" dirty="0"/>
              <a:t> </a:t>
            </a:r>
            <a:r>
              <a:rPr lang="en-US" sz="2000" dirty="0" err="1"/>
              <a:t>elämäntapoihin</a:t>
            </a:r>
            <a:r>
              <a:rPr lang="en-US" sz="2000" dirty="0"/>
              <a:t> </a:t>
            </a:r>
            <a:r>
              <a:rPr lang="en-US" sz="2000" dirty="0" err="1"/>
              <a:t>kannustava</a:t>
            </a:r>
            <a:r>
              <a:rPr lang="en-US" sz="2000" dirty="0"/>
              <a:t> </a:t>
            </a:r>
            <a:r>
              <a:rPr lang="en-US" sz="2000" dirty="0" err="1"/>
              <a:t>terveysviestintä</a:t>
            </a:r>
            <a:r>
              <a:rPr lang="en-US" sz="2000" dirty="0"/>
              <a:t>,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liikunta</a:t>
            </a:r>
            <a:r>
              <a:rPr lang="en-US" sz="2000" dirty="0"/>
              <a:t>- ja </a:t>
            </a:r>
            <a:r>
              <a:rPr lang="en-US" sz="2000" dirty="0" err="1"/>
              <a:t>ravintosuositukset</a:t>
            </a:r>
            <a:r>
              <a:rPr lang="en-US" sz="2000" dirty="0"/>
              <a:t>, </a:t>
            </a:r>
            <a:r>
              <a:rPr lang="en-US" sz="2000" dirty="0" err="1"/>
              <a:t>sydän</a:t>
            </a:r>
            <a:r>
              <a:rPr lang="en-US" sz="2000" dirty="0"/>
              <a:t>- ja </a:t>
            </a:r>
            <a:r>
              <a:rPr lang="en-US" sz="2000" dirty="0" err="1"/>
              <a:t>verisuonitautien</a:t>
            </a:r>
            <a:r>
              <a:rPr lang="en-US" sz="2000" dirty="0"/>
              <a:t> </a:t>
            </a:r>
            <a:r>
              <a:rPr lang="en-US" sz="2000" dirty="0" err="1"/>
              <a:t>riskitekijöistä</a:t>
            </a:r>
            <a:r>
              <a:rPr lang="en-US" sz="2000" dirty="0"/>
              <a:t> </a:t>
            </a:r>
            <a:r>
              <a:rPr lang="en-US" sz="2000" dirty="0" err="1"/>
              <a:t>tiedottaminen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Sekundaaripreventio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000" dirty="0" err="1"/>
              <a:t>riskitekijöiden</a:t>
            </a:r>
            <a:r>
              <a:rPr lang="en-US" sz="2000" dirty="0"/>
              <a:t> </a:t>
            </a:r>
            <a:r>
              <a:rPr lang="en-US" sz="2000" dirty="0" err="1"/>
              <a:t>varhainen</a:t>
            </a:r>
            <a:r>
              <a:rPr lang="en-US" sz="2000" dirty="0"/>
              <a:t> </a:t>
            </a:r>
            <a:r>
              <a:rPr lang="en-US" sz="2000" dirty="0" err="1"/>
              <a:t>tunnistaminen</a:t>
            </a:r>
            <a:r>
              <a:rPr lang="en-US" sz="2000" dirty="0"/>
              <a:t>, </a:t>
            </a:r>
            <a:r>
              <a:rPr lang="en-US" sz="2000" dirty="0" err="1"/>
              <a:t>seuranta</a:t>
            </a:r>
            <a:r>
              <a:rPr lang="en-US" sz="2000" dirty="0"/>
              <a:t> ja </a:t>
            </a:r>
            <a:r>
              <a:rPr lang="en-US" sz="2000" dirty="0" err="1"/>
              <a:t>hoito</a:t>
            </a:r>
            <a:r>
              <a:rPr lang="en-US" sz="2000" dirty="0"/>
              <a:t> </a:t>
            </a:r>
            <a:r>
              <a:rPr lang="en-US" sz="2000" dirty="0" err="1"/>
              <a:t>elintapaohjauksella</a:t>
            </a:r>
            <a:r>
              <a:rPr lang="en-US" sz="2000" dirty="0"/>
              <a:t> ja </a:t>
            </a:r>
            <a:r>
              <a:rPr lang="en-US" sz="2000" dirty="0" err="1"/>
              <a:t>lääkityksellä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Tertiaaripreventio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000" dirty="0" err="1"/>
              <a:t>hyvä</a:t>
            </a:r>
            <a:r>
              <a:rPr lang="en-US" sz="2000" dirty="0"/>
              <a:t> </a:t>
            </a:r>
            <a:r>
              <a:rPr lang="en-US" sz="2000" dirty="0" err="1"/>
              <a:t>hoito</a:t>
            </a:r>
            <a:r>
              <a:rPr lang="en-US" sz="2000" dirty="0"/>
              <a:t>: </a:t>
            </a:r>
            <a:r>
              <a:rPr lang="en-US" sz="2000" dirty="0" err="1"/>
              <a:t>sydämentahdistimet</a:t>
            </a:r>
            <a:r>
              <a:rPr lang="en-US" sz="2000" dirty="0"/>
              <a:t>, </a:t>
            </a:r>
            <a:r>
              <a:rPr lang="en-US" sz="2000" dirty="0" err="1"/>
              <a:t>liuotushoidot</a:t>
            </a:r>
            <a:r>
              <a:rPr lang="en-US" sz="2000" dirty="0"/>
              <a:t>, </a:t>
            </a:r>
            <a:r>
              <a:rPr lang="en-US" sz="2000" dirty="0" err="1"/>
              <a:t>pallolaajennusmenetelmät</a:t>
            </a:r>
            <a:r>
              <a:rPr lang="en-US" sz="2000" dirty="0"/>
              <a:t>, </a:t>
            </a:r>
            <a:r>
              <a:rPr lang="en-US" sz="2000" dirty="0" err="1"/>
              <a:t>sydänleikkaukset</a:t>
            </a:r>
            <a:endParaRPr lang="en-US" sz="2000" dirty="0"/>
          </a:p>
          <a:p>
            <a:r>
              <a:rPr lang="en-US" sz="2000" dirty="0" err="1"/>
              <a:t>omahoidon</a:t>
            </a:r>
            <a:r>
              <a:rPr lang="en-US" sz="2000" dirty="0"/>
              <a:t> </a:t>
            </a:r>
            <a:r>
              <a:rPr lang="en-US" sz="2000" dirty="0" err="1"/>
              <a:t>ohjaus</a:t>
            </a:r>
            <a:r>
              <a:rPr lang="en-US" sz="2000" dirty="0"/>
              <a:t> ja </a:t>
            </a:r>
            <a:r>
              <a:rPr lang="en-US" sz="2000" dirty="0" err="1"/>
              <a:t>kuntoutus</a:t>
            </a:r>
            <a:r>
              <a:rPr lang="en-US" sz="2000" dirty="0"/>
              <a:t>, </a:t>
            </a:r>
            <a:r>
              <a:rPr lang="en-US" sz="2000" dirty="0" err="1"/>
              <a:t>sydänvalmennus</a:t>
            </a:r>
            <a:endParaRPr lang="en-US" sz="20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292BC43-3263-E089-1F3D-597DC5BA6E96}"/>
              </a:ext>
            </a:extLst>
          </p:cNvPr>
          <p:cNvSpPr txBox="1"/>
          <p:nvPr/>
        </p:nvSpPr>
        <p:spPr>
          <a:xfrm>
            <a:off x="5963920" y="6484183"/>
            <a:ext cx="503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Towfigu</a:t>
            </a:r>
            <a:r>
              <a:rPr lang="fi-FI" sz="1400" dirty="0"/>
              <a:t> </a:t>
            </a:r>
            <a:r>
              <a:rPr lang="fi-FI" sz="1400" dirty="0" err="1"/>
              <a:t>barbhuiya</a:t>
            </a:r>
            <a:endParaRPr lang="fi-FI" sz="1400" dirty="0"/>
          </a:p>
        </p:txBody>
      </p: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8A5EABE-6876-65B1-E8F1-656C7F4BE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922" y="237272"/>
            <a:ext cx="18920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0E91C7A-FF44-BEEB-06F5-7327BFC78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809" y="622700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C8D760-24BB-68DC-1E12-C84BA2E66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70"/>
            <a:ext cx="11307563" cy="77470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Kuntoutus on tärkeä osa vakavan sydänsairauden hoitoa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E1BAB17-42DB-0057-DBB0-8F5CB541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235"/>
            <a:ext cx="11153775" cy="5861050"/>
          </a:xfrm>
          <a:prstGeom prst="rect">
            <a:avLst/>
          </a:pr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EB9289D-4F90-E28A-4091-BD5D3D625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35" y="199172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85D012D-102B-93BB-69B3-560CBFA03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151" y="6264569"/>
            <a:ext cx="2052908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5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isällön paikkamerkki 8" descr="Kuva, joka sisältää kohteen sisä&#10;&#10;Kuvaus luotu automaattisesti">
            <a:extLst>
              <a:ext uri="{FF2B5EF4-FFF2-40B4-BE49-F238E27FC236}">
                <a16:creationId xmlns:a16="http://schemas.microsoft.com/office/drawing/2014/main" id="{1D4E3416-D8C9-8763-FB2B-69EA597F20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8280" r="22435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35B499-8A5D-8C4D-DBE3-2C9D39A0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03" y="0"/>
            <a:ext cx="6833571" cy="8036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Sydän</a:t>
            </a:r>
            <a:r>
              <a:rPr lang="en-US" sz="4000" b="1" dirty="0">
                <a:solidFill>
                  <a:srgbClr val="C00000"/>
                </a:solidFill>
              </a:rPr>
              <a:t>- ja </a:t>
            </a:r>
            <a:r>
              <a:rPr lang="en-US" sz="4000" b="1" dirty="0" err="1">
                <a:solidFill>
                  <a:srgbClr val="C00000"/>
                </a:solidFill>
              </a:rPr>
              <a:t>verisuonitaudit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1E3C69-5556-7A66-7BE8-B6069829C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435" y="2443480"/>
            <a:ext cx="7165340" cy="4090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endParaRPr lang="en-US" sz="1200" dirty="0"/>
          </a:p>
          <a:p>
            <a:pPr marL="0" indent="0">
              <a:buNone/>
            </a:pPr>
            <a:r>
              <a:rPr lang="en-US" sz="2400" b="1" dirty="0" err="1"/>
              <a:t>Valtimotaudit</a:t>
            </a:r>
            <a:r>
              <a:rPr lang="en-US" sz="2400" dirty="0"/>
              <a:t> </a:t>
            </a:r>
            <a:r>
              <a:rPr lang="en-US" sz="2400" dirty="0" err="1"/>
              <a:t>aiheuttavat</a:t>
            </a:r>
            <a:r>
              <a:rPr lang="en-US" sz="2400" dirty="0"/>
              <a:t> </a:t>
            </a:r>
            <a:r>
              <a:rPr lang="en-US" sz="2400" dirty="0" err="1"/>
              <a:t>eniten</a:t>
            </a:r>
            <a:r>
              <a:rPr lang="en-US" sz="2400" dirty="0"/>
              <a:t> </a:t>
            </a:r>
          </a:p>
          <a:p>
            <a:pPr marL="457200" lvl="1"/>
            <a:r>
              <a:rPr lang="en-US" sz="2000" dirty="0" err="1"/>
              <a:t>kuolleisuutta</a:t>
            </a:r>
            <a:endParaRPr lang="en-US" sz="2000" dirty="0"/>
          </a:p>
          <a:p>
            <a:pPr marL="457200" lvl="1"/>
            <a:r>
              <a:rPr lang="en-US" sz="2000" dirty="0" err="1"/>
              <a:t>sairastavuutta</a:t>
            </a:r>
            <a:r>
              <a:rPr lang="en-US" sz="2000" dirty="0"/>
              <a:t> </a:t>
            </a:r>
          </a:p>
          <a:p>
            <a:pPr marL="457200" lvl="1"/>
            <a:r>
              <a:rPr lang="en-US" sz="2000" dirty="0" err="1"/>
              <a:t>toimintakyvyn</a:t>
            </a:r>
            <a:r>
              <a:rPr lang="en-US" sz="2000" dirty="0"/>
              <a:t> </a:t>
            </a:r>
            <a:r>
              <a:rPr lang="en-US" sz="2000" dirty="0" err="1"/>
              <a:t>menetyksiä</a:t>
            </a:r>
            <a:endParaRPr lang="en-US" sz="2000" b="1" dirty="0"/>
          </a:p>
          <a:p>
            <a:pPr marL="0" indent="0">
              <a:buNone/>
            </a:pPr>
            <a:r>
              <a:rPr lang="en-US" sz="2400" b="1" dirty="0" err="1"/>
              <a:t>Tärkeimpiä</a:t>
            </a:r>
            <a:r>
              <a:rPr lang="en-US" sz="2400" b="1" dirty="0"/>
              <a:t> </a:t>
            </a:r>
            <a:r>
              <a:rPr lang="en-US" sz="2400" b="1" dirty="0" err="1"/>
              <a:t>valtimotauteja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err="1"/>
              <a:t>Sepelvaltimotauti</a:t>
            </a:r>
            <a:endParaRPr lang="en-US" sz="2400" b="1" dirty="0"/>
          </a:p>
          <a:p>
            <a:pPr lvl="3"/>
            <a:r>
              <a:rPr lang="en-US" sz="2000" dirty="0" err="1"/>
              <a:t>heikentää</a:t>
            </a:r>
            <a:r>
              <a:rPr lang="en-US" sz="2000" dirty="0"/>
              <a:t> </a:t>
            </a:r>
            <a:r>
              <a:rPr lang="en-US" sz="2000" dirty="0" err="1"/>
              <a:t>sydänlihaksen</a:t>
            </a:r>
            <a:r>
              <a:rPr lang="en-US" sz="2000" dirty="0"/>
              <a:t> </a:t>
            </a:r>
            <a:r>
              <a:rPr lang="en-US" sz="2000" dirty="0" err="1"/>
              <a:t>hapensaantia</a:t>
            </a:r>
            <a:endParaRPr lang="en-US" sz="2000" b="1" dirty="0"/>
          </a:p>
          <a:p>
            <a:pPr marL="914400" lvl="2" indent="0">
              <a:buNone/>
            </a:pPr>
            <a:r>
              <a:rPr lang="en-US" sz="2400" b="1" dirty="0" err="1"/>
              <a:t>Aivovaltimotauti</a:t>
            </a:r>
            <a:endParaRPr lang="en-US" sz="2400" b="1" dirty="0"/>
          </a:p>
          <a:p>
            <a:pPr lvl="3"/>
            <a:r>
              <a:rPr lang="en-US" sz="2000" dirty="0" err="1"/>
              <a:t>heikentää</a:t>
            </a:r>
            <a:r>
              <a:rPr lang="en-US" sz="2000" dirty="0"/>
              <a:t> </a:t>
            </a:r>
            <a:r>
              <a:rPr lang="en-US" sz="2000" dirty="0" err="1"/>
              <a:t>aivojen</a:t>
            </a:r>
            <a:r>
              <a:rPr lang="en-US" sz="2000" dirty="0"/>
              <a:t> </a:t>
            </a:r>
            <a:r>
              <a:rPr lang="en-US" sz="2000" dirty="0" err="1"/>
              <a:t>hapensaantia</a:t>
            </a:r>
            <a:endParaRPr lang="en-US" sz="20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A21F199-2B46-1A6D-5968-6B8EB76F6B05}"/>
              </a:ext>
            </a:extLst>
          </p:cNvPr>
          <p:cNvSpPr txBox="1"/>
          <p:nvPr/>
        </p:nvSpPr>
        <p:spPr>
          <a:xfrm>
            <a:off x="167303" y="1196980"/>
            <a:ext cx="5725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- </a:t>
            </a:r>
            <a:r>
              <a:rPr lang="en-US" sz="2400" dirty="0" err="1"/>
              <a:t>sairauksia</a:t>
            </a:r>
            <a:r>
              <a:rPr lang="en-US" sz="2400" dirty="0"/>
              <a:t>, </a:t>
            </a:r>
            <a:r>
              <a:rPr lang="en-US" sz="2400" dirty="0" err="1"/>
              <a:t>jotka</a:t>
            </a:r>
            <a:r>
              <a:rPr lang="en-US" sz="2400" dirty="0"/>
              <a:t> </a:t>
            </a:r>
            <a:r>
              <a:rPr lang="en-US" sz="2400" dirty="0" err="1"/>
              <a:t>liittyvät</a:t>
            </a:r>
            <a:r>
              <a:rPr lang="en-US" sz="2400" dirty="0"/>
              <a:t> </a:t>
            </a:r>
            <a:r>
              <a:rPr lang="en-US" sz="2400" dirty="0" err="1"/>
              <a:t>verenkiertoelinten</a:t>
            </a:r>
            <a:r>
              <a:rPr lang="en-US" sz="2400" dirty="0"/>
              <a:t> </a:t>
            </a:r>
            <a:r>
              <a:rPr lang="en-US" sz="2400" dirty="0" err="1"/>
              <a:t>toiminnan</a:t>
            </a:r>
            <a:r>
              <a:rPr lang="en-US" sz="2400" dirty="0"/>
              <a:t> </a:t>
            </a:r>
            <a:r>
              <a:rPr lang="en-US" sz="2400" dirty="0" err="1"/>
              <a:t>heikkenemiseen</a:t>
            </a:r>
            <a:r>
              <a:rPr lang="en-US" sz="2400" dirty="0"/>
              <a:t> ja </a:t>
            </a:r>
            <a:r>
              <a:rPr lang="en-US" sz="2400" dirty="0" err="1"/>
              <a:t>häiriöihin</a:t>
            </a:r>
            <a:endParaRPr lang="en-US" sz="2400" dirty="0"/>
          </a:p>
        </p:txBody>
      </p:sp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FFF5CBF-E1F4-36E8-D95D-4F119280D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904" y="187359"/>
            <a:ext cx="1892024" cy="428937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3B03ED89-55F1-7734-A66F-D126F8D72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791" y="6130658"/>
            <a:ext cx="2000250" cy="51435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9348616A-F8CB-8731-DBAD-76085FDADB5F}"/>
              </a:ext>
            </a:extLst>
          </p:cNvPr>
          <p:cNvSpPr txBox="1"/>
          <p:nvPr/>
        </p:nvSpPr>
        <p:spPr>
          <a:xfrm>
            <a:off x="6488798" y="6388297"/>
            <a:ext cx="323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jesse</a:t>
            </a:r>
            <a:r>
              <a:rPr lang="fi-FI" sz="1400" dirty="0"/>
              <a:t> </a:t>
            </a:r>
            <a:r>
              <a:rPr lang="fi-FI" sz="1400" dirty="0" err="1"/>
              <a:t>orrico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91372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B55B97-0C7B-BABE-8350-9A4BCEA6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5" y="0"/>
            <a:ext cx="10484349" cy="156464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Valtimotaudin eli ateroskleroosin </a:t>
            </a:r>
            <a:br>
              <a:rPr lang="fi-FI" sz="3200" b="1" dirty="0">
                <a:solidFill>
                  <a:srgbClr val="C00000"/>
                </a:solidFill>
              </a:rPr>
            </a:br>
            <a:r>
              <a:rPr lang="fi-FI" sz="3200" b="1" dirty="0">
                <a:solidFill>
                  <a:srgbClr val="C00000"/>
                </a:solidFill>
              </a:rPr>
              <a:t>syynä on valtimoiden ahtautuminen</a:t>
            </a:r>
          </a:p>
        </p:txBody>
      </p: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C6B40C9-7538-385E-4E29-8DCD8251A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97" y="194312"/>
            <a:ext cx="1892024" cy="428937"/>
          </a:xfrm>
          <a:prstGeom prst="rect">
            <a:avLst/>
          </a:prstGeom>
        </p:spPr>
      </p:pic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8DF1641E-D6A3-D9A1-B923-A03060E49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280160"/>
            <a:ext cx="11561234" cy="5313680"/>
          </a:xfr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3D56DDC-E40C-31F2-348F-97C515295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584" y="6303944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2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FC76F9-53A1-9373-88FF-ECA9C621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" y="76201"/>
            <a:ext cx="5934076" cy="24609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Sepelvaltimotauti</a:t>
            </a:r>
            <a:b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200" b="1" dirty="0" err="1"/>
              <a:t>sydämeen</a:t>
            </a:r>
            <a:r>
              <a:rPr lang="en-US" sz="2200" b="1" dirty="0"/>
              <a:t> </a:t>
            </a:r>
            <a:r>
              <a:rPr lang="en-US" sz="2200" b="1" dirty="0" err="1"/>
              <a:t>hapekasta</a:t>
            </a:r>
            <a:r>
              <a:rPr lang="en-US" sz="2200" b="1" dirty="0"/>
              <a:t> </a:t>
            </a:r>
            <a:r>
              <a:rPr lang="en-US" sz="2200" b="1" dirty="0" err="1"/>
              <a:t>verta</a:t>
            </a:r>
            <a:r>
              <a:rPr lang="en-US" sz="2200" b="1" dirty="0"/>
              <a:t> </a:t>
            </a:r>
            <a:r>
              <a:rPr lang="en-US" sz="2200" b="1" dirty="0" err="1"/>
              <a:t>tuovat</a:t>
            </a:r>
            <a:r>
              <a:rPr lang="en-US" sz="2200" b="1" dirty="0"/>
              <a:t> </a:t>
            </a:r>
            <a:r>
              <a:rPr lang="en-US" sz="2200" b="1" dirty="0" err="1"/>
              <a:t>sepelvaltimot</a:t>
            </a:r>
            <a:r>
              <a:rPr lang="en-US" sz="2200" b="1" dirty="0"/>
              <a:t> </a:t>
            </a:r>
            <a:r>
              <a:rPr lang="en-US" sz="2200" b="1" dirty="0" err="1"/>
              <a:t>ovat</a:t>
            </a:r>
            <a:r>
              <a:rPr lang="en-US" sz="2200" b="1" dirty="0"/>
              <a:t> </a:t>
            </a:r>
            <a:r>
              <a:rPr lang="en-US" sz="2200" b="1" dirty="0" err="1"/>
              <a:t>ahtautuneet</a:t>
            </a:r>
            <a:br>
              <a:rPr lang="en-US" sz="2200" b="1" dirty="0"/>
            </a:br>
            <a:r>
              <a:rPr lang="en-US" sz="2200" b="1" dirty="0"/>
              <a:t>- </a:t>
            </a:r>
            <a:r>
              <a:rPr lang="en-US" sz="2200" b="1" dirty="0" err="1"/>
              <a:t>pitkään</a:t>
            </a:r>
            <a:r>
              <a:rPr lang="en-US" sz="2200" b="1" dirty="0"/>
              <a:t> </a:t>
            </a:r>
            <a:r>
              <a:rPr lang="en-US" sz="2200" b="1" dirty="0" err="1"/>
              <a:t>oireeton</a:t>
            </a:r>
            <a:br>
              <a:rPr lang="en-US" sz="2200" b="1" dirty="0"/>
            </a:br>
            <a:r>
              <a:rPr lang="en-US" sz="2200" b="1" dirty="0"/>
              <a:t>- </a:t>
            </a:r>
            <a:r>
              <a:rPr lang="en-US" sz="2200" b="1" dirty="0" err="1"/>
              <a:t>saattaa</a:t>
            </a:r>
            <a:r>
              <a:rPr lang="en-US" sz="2200" b="1" dirty="0"/>
              <a:t> </a:t>
            </a:r>
            <a:r>
              <a:rPr lang="en-US" sz="2200" b="1" dirty="0" err="1"/>
              <a:t>aiheuttaa</a:t>
            </a:r>
            <a:r>
              <a:rPr lang="en-US" sz="2200" b="1" dirty="0"/>
              <a:t> </a:t>
            </a:r>
            <a:r>
              <a:rPr lang="en-US" sz="2200" b="1" dirty="0" err="1"/>
              <a:t>rasitusrintakipua</a:t>
            </a:r>
            <a:br>
              <a:rPr lang="en-US" sz="2200" b="1" dirty="0"/>
            </a:br>
            <a:r>
              <a:rPr lang="en-US" sz="2200" b="1" dirty="0"/>
              <a:t>- </a:t>
            </a:r>
            <a:r>
              <a:rPr lang="en-US" sz="2200" b="1" dirty="0" err="1"/>
              <a:t>ajoissa</a:t>
            </a:r>
            <a:r>
              <a:rPr lang="en-US" sz="2200" b="1" dirty="0"/>
              <a:t> </a:t>
            </a:r>
            <a:r>
              <a:rPr lang="en-US" sz="2200" b="1" dirty="0" err="1"/>
              <a:t>tehty</a:t>
            </a:r>
            <a:r>
              <a:rPr lang="en-US" sz="2200" b="1" dirty="0"/>
              <a:t> </a:t>
            </a:r>
            <a:r>
              <a:rPr lang="en-US" sz="2200" b="1" dirty="0" err="1"/>
              <a:t>pallolaajennus</a:t>
            </a:r>
            <a:r>
              <a:rPr lang="en-US" sz="2200" b="1" dirty="0"/>
              <a:t> </a:t>
            </a:r>
            <a:r>
              <a:rPr lang="en-US" sz="2200" b="1" dirty="0" err="1"/>
              <a:t>voi</a:t>
            </a:r>
            <a:r>
              <a:rPr lang="en-US" sz="2200" b="1" dirty="0"/>
              <a:t> </a:t>
            </a:r>
            <a:r>
              <a:rPr lang="en-US" sz="2200" b="1" dirty="0" err="1"/>
              <a:t>ehkäistä</a:t>
            </a:r>
            <a:r>
              <a:rPr lang="en-US" sz="2200" b="1" dirty="0"/>
              <a:t> </a:t>
            </a:r>
            <a:r>
              <a:rPr lang="en-US" sz="2200" b="1" dirty="0" err="1"/>
              <a:t>sydäninfarktin</a:t>
            </a:r>
            <a:br>
              <a:rPr lang="en-US" sz="2200" dirty="0"/>
            </a:br>
            <a:endParaRPr lang="en-US" sz="2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B88F80-6368-701D-CBFB-C01631AFC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" y="2683483"/>
            <a:ext cx="5934076" cy="41348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Sydäninfarkti</a:t>
            </a:r>
            <a:endParaRPr lang="en-US" sz="800" b="1" dirty="0"/>
          </a:p>
          <a:p>
            <a:pPr>
              <a:buFontTx/>
              <a:buChar char="-"/>
            </a:pPr>
            <a:r>
              <a:rPr lang="en-US" sz="2000" dirty="0" err="1"/>
              <a:t>hengenvaarallinen</a:t>
            </a:r>
            <a:r>
              <a:rPr lang="en-US" sz="2000" dirty="0"/>
              <a:t> </a:t>
            </a:r>
            <a:r>
              <a:rPr lang="en-US" sz="2000" dirty="0" err="1"/>
              <a:t>sairauskohtaus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ahtautuneen</a:t>
            </a:r>
            <a:r>
              <a:rPr lang="en-US" sz="2000" dirty="0"/>
              <a:t> </a:t>
            </a:r>
            <a:r>
              <a:rPr lang="en-US" sz="2000" dirty="0" err="1"/>
              <a:t>sepelvaltimon</a:t>
            </a:r>
            <a:r>
              <a:rPr lang="en-US" sz="2000" dirty="0"/>
              <a:t> </a:t>
            </a:r>
            <a:r>
              <a:rPr lang="en-US" sz="2000" dirty="0" err="1"/>
              <a:t>sisäseinämä</a:t>
            </a:r>
            <a:r>
              <a:rPr lang="en-US" sz="2000" dirty="0"/>
              <a:t> </a:t>
            </a:r>
            <a:r>
              <a:rPr lang="en-US" sz="2000" dirty="0" err="1"/>
              <a:t>äkisti</a:t>
            </a:r>
            <a:r>
              <a:rPr lang="en-US" sz="2000" dirty="0"/>
              <a:t> </a:t>
            </a:r>
            <a:r>
              <a:rPr lang="en-US" sz="2000" dirty="0" err="1"/>
              <a:t>repeää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vauriokohdan</a:t>
            </a:r>
            <a:r>
              <a:rPr lang="en-US" sz="2000" dirty="0"/>
              <a:t> </a:t>
            </a:r>
            <a:r>
              <a:rPr lang="en-US" sz="2000" dirty="0" err="1"/>
              <a:t>ympärille</a:t>
            </a:r>
            <a:r>
              <a:rPr lang="en-US" sz="2000" dirty="0"/>
              <a:t> </a:t>
            </a:r>
            <a:r>
              <a:rPr lang="en-US" sz="2000" dirty="0" err="1"/>
              <a:t>muodostuu</a:t>
            </a:r>
            <a:r>
              <a:rPr lang="en-US" sz="2000" dirty="0"/>
              <a:t> </a:t>
            </a:r>
            <a:r>
              <a:rPr lang="en-US" sz="2000" dirty="0" err="1"/>
              <a:t>verihyytymä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sepelvaltimo</a:t>
            </a:r>
            <a:r>
              <a:rPr lang="en-US" sz="2000" dirty="0"/>
              <a:t> </a:t>
            </a:r>
            <a:r>
              <a:rPr lang="en-US" sz="2000" dirty="0" err="1"/>
              <a:t>tukkeutuu</a:t>
            </a:r>
            <a:r>
              <a:rPr lang="en-US" sz="2000" dirty="0"/>
              <a:t>, </a:t>
            </a:r>
            <a:r>
              <a:rPr lang="en-US" sz="2000" dirty="0" err="1"/>
              <a:t>jolloin</a:t>
            </a:r>
            <a:r>
              <a:rPr lang="en-US" sz="2000" dirty="0"/>
              <a:t> </a:t>
            </a:r>
            <a:r>
              <a:rPr lang="en-US" sz="2000" dirty="0" err="1"/>
              <a:t>verta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pääse</a:t>
            </a:r>
            <a:r>
              <a:rPr lang="en-US" sz="2000" dirty="0"/>
              <a:t> </a:t>
            </a:r>
            <a:r>
              <a:rPr lang="en-US" sz="2000" dirty="0" err="1"/>
              <a:t>kaikkialle</a:t>
            </a:r>
            <a:r>
              <a:rPr lang="en-US" sz="2000" dirty="0"/>
              <a:t> </a:t>
            </a:r>
            <a:r>
              <a:rPr lang="en-US" sz="2000" dirty="0" err="1"/>
              <a:t>sydänlihakseen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hapenpuutteesta</a:t>
            </a:r>
            <a:r>
              <a:rPr lang="en-US" sz="2000" dirty="0"/>
              <a:t> </a:t>
            </a:r>
            <a:r>
              <a:rPr lang="en-US" sz="2000" dirty="0" err="1"/>
              <a:t>kärsivät</a:t>
            </a:r>
            <a:r>
              <a:rPr lang="en-US" sz="2000" dirty="0"/>
              <a:t> </a:t>
            </a:r>
            <a:r>
              <a:rPr lang="en-US" sz="2000" dirty="0" err="1"/>
              <a:t>sydänlihassolut</a:t>
            </a:r>
            <a:r>
              <a:rPr lang="en-US" sz="2000" dirty="0"/>
              <a:t> </a:t>
            </a:r>
            <a:r>
              <a:rPr lang="en-US" sz="2000" dirty="0" err="1"/>
              <a:t>menevät</a:t>
            </a:r>
            <a:r>
              <a:rPr lang="en-US" sz="2000" dirty="0"/>
              <a:t> </a:t>
            </a:r>
            <a:r>
              <a:rPr lang="en-US" sz="2000" dirty="0" err="1"/>
              <a:t>kuolioon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seurauksena</a:t>
            </a:r>
            <a:r>
              <a:rPr lang="en-US" sz="2000" dirty="0"/>
              <a:t> </a:t>
            </a:r>
            <a:r>
              <a:rPr lang="en-US" sz="2000" dirty="0" err="1"/>
              <a:t>saattaa</a:t>
            </a:r>
            <a:r>
              <a:rPr lang="en-US" sz="2000" dirty="0"/>
              <a:t> olla </a:t>
            </a:r>
            <a:r>
              <a:rPr lang="en-US" sz="2000" dirty="0" err="1"/>
              <a:t>vaarallinen</a:t>
            </a:r>
            <a:r>
              <a:rPr lang="en-US" sz="2000" dirty="0"/>
              <a:t> </a:t>
            </a:r>
            <a:r>
              <a:rPr lang="en-US" sz="2000" dirty="0" err="1"/>
              <a:t>kammiovärinä</a:t>
            </a:r>
            <a:r>
              <a:rPr lang="en-US" sz="2000" dirty="0"/>
              <a:t>, </a:t>
            </a:r>
            <a:r>
              <a:rPr lang="en-US" sz="2000" dirty="0" err="1"/>
              <a:t>jolloin</a:t>
            </a:r>
            <a:r>
              <a:rPr lang="en-US" sz="2000" dirty="0"/>
              <a:t> </a:t>
            </a:r>
            <a:r>
              <a:rPr lang="en-US" sz="2000" dirty="0" err="1"/>
              <a:t>sydän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pumppaa</a:t>
            </a:r>
            <a:r>
              <a:rPr lang="en-US" sz="2000" dirty="0"/>
              <a:t> </a:t>
            </a:r>
            <a:r>
              <a:rPr lang="en-US" sz="2000" dirty="0" err="1"/>
              <a:t>verta</a:t>
            </a:r>
            <a:r>
              <a:rPr lang="en-US" sz="2000" dirty="0"/>
              <a:t> </a:t>
            </a:r>
            <a:r>
              <a:rPr lang="en-US" sz="2000" dirty="0" err="1"/>
              <a:t>eteenpäin</a:t>
            </a:r>
            <a:r>
              <a:rPr lang="en-US" sz="2000" dirty="0"/>
              <a:t> </a:t>
            </a:r>
          </a:p>
          <a:p>
            <a:pPr>
              <a:buFontTx/>
              <a:buChar char="-"/>
            </a:pPr>
            <a:endParaRPr lang="en-US" sz="2000" dirty="0"/>
          </a:p>
          <a:p>
            <a:endParaRPr lang="en-US" sz="1400" dirty="0"/>
          </a:p>
        </p:txBody>
      </p:sp>
      <p:pic>
        <p:nvPicPr>
          <p:cNvPr id="18" name="Kuva 1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56332FB-3B77-EB45-4584-DE1E0B91C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97" y="194312"/>
            <a:ext cx="18920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7431D153-C525-C1FD-C4AE-428692BBD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584" y="6303944"/>
            <a:ext cx="2000250" cy="514350"/>
          </a:xfrm>
          <a:prstGeom prst="rect">
            <a:avLst/>
          </a:prstGeo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14755670-9087-E9A3-3ACD-9B0862E2D9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77988" y="1211072"/>
            <a:ext cx="6292141" cy="4905248"/>
          </a:xfrm>
        </p:spPr>
      </p:pic>
    </p:spTree>
    <p:extLst>
      <p:ext uri="{BB962C8B-B14F-4D97-AF65-F5344CB8AC3E}">
        <p14:creationId xmlns:p14="http://schemas.microsoft.com/office/powerpoint/2010/main" val="288231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EE6963D-B413-D7BB-B8A1-8BBB1C24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944430"/>
            <a:ext cx="6741838" cy="8152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Nopea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ensiapu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voi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pelastaa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hengen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6" name="Sisällön paikkamerkki 5" descr="Kuva, joka sisältää kohteen henkilö, lapsi, poika, ulko&#10;&#10;Kuvaus luotu automaattisesti">
            <a:extLst>
              <a:ext uri="{FF2B5EF4-FFF2-40B4-BE49-F238E27FC236}">
                <a16:creationId xmlns:a16="http://schemas.microsoft.com/office/drawing/2014/main" id="{6EEBA88D-8EAC-F0E8-CEC7-51CE547FEC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r="453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A1A5AE-69B9-DBD2-2651-30AFB8D21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7033" y="2478024"/>
            <a:ext cx="7299241" cy="418084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 err="1"/>
              <a:t>Tunnista</a:t>
            </a:r>
            <a:r>
              <a:rPr lang="en-US" sz="2200" b="1" dirty="0"/>
              <a:t> </a:t>
            </a:r>
            <a:r>
              <a:rPr lang="en-US" sz="2200" b="1" dirty="0" err="1"/>
              <a:t>sydäninfarktin</a:t>
            </a:r>
            <a:r>
              <a:rPr lang="en-US" sz="2200" b="1" dirty="0"/>
              <a:t> </a:t>
            </a:r>
            <a:r>
              <a:rPr lang="en-US" sz="2200" b="1" dirty="0" err="1"/>
              <a:t>oireet</a:t>
            </a:r>
            <a:endParaRPr lang="en-US" sz="2200" b="1" dirty="0"/>
          </a:p>
          <a:p>
            <a:r>
              <a:rPr lang="en-US" sz="2000" dirty="0" err="1"/>
              <a:t>äkillinen</a:t>
            </a:r>
            <a:r>
              <a:rPr lang="en-US" sz="2000" dirty="0"/>
              <a:t> </a:t>
            </a:r>
            <a:r>
              <a:rPr lang="en-US" sz="2000" dirty="0" err="1"/>
              <a:t>puristava</a:t>
            </a:r>
            <a:r>
              <a:rPr lang="en-US" sz="2000" dirty="0"/>
              <a:t>/</a:t>
            </a:r>
            <a:r>
              <a:rPr lang="en-US" sz="2000" dirty="0" err="1"/>
              <a:t>ahdistava</a:t>
            </a:r>
            <a:r>
              <a:rPr lang="en-US" sz="2000" dirty="0"/>
              <a:t> </a:t>
            </a:r>
            <a:r>
              <a:rPr lang="en-US" sz="2000" dirty="0" err="1"/>
              <a:t>tunne</a:t>
            </a:r>
            <a:r>
              <a:rPr lang="en-US" sz="2000" dirty="0"/>
              <a:t> </a:t>
            </a:r>
            <a:r>
              <a:rPr lang="en-US" sz="2000" dirty="0" err="1"/>
              <a:t>rinnassa</a:t>
            </a:r>
            <a:endParaRPr lang="en-US" sz="2000" dirty="0"/>
          </a:p>
          <a:p>
            <a:r>
              <a:rPr lang="en-US" sz="2000" dirty="0" err="1"/>
              <a:t>usein</a:t>
            </a:r>
            <a:r>
              <a:rPr lang="en-US" sz="2000" dirty="0"/>
              <a:t> </a:t>
            </a:r>
            <a:r>
              <a:rPr lang="en-US" sz="2000" dirty="0" err="1"/>
              <a:t>kovaa</a:t>
            </a:r>
            <a:r>
              <a:rPr lang="en-US" sz="2000" dirty="0"/>
              <a:t> </a:t>
            </a:r>
            <a:r>
              <a:rPr lang="en-US" sz="2000" dirty="0" err="1"/>
              <a:t>kipua</a:t>
            </a:r>
            <a:r>
              <a:rPr lang="en-US" sz="2000" dirty="0"/>
              <a:t> </a:t>
            </a:r>
            <a:r>
              <a:rPr lang="en-US" sz="2000" dirty="0" err="1"/>
              <a:t>laajalla</a:t>
            </a:r>
            <a:r>
              <a:rPr lang="en-US" sz="2000" dirty="0"/>
              <a:t> </a:t>
            </a:r>
            <a:r>
              <a:rPr lang="en-US" sz="2000" dirty="0" err="1"/>
              <a:t>alueella</a:t>
            </a:r>
            <a:r>
              <a:rPr lang="en-US" sz="2000" dirty="0"/>
              <a:t> </a:t>
            </a:r>
            <a:r>
              <a:rPr lang="en-US" sz="2000" dirty="0" err="1"/>
              <a:t>rintalastan</a:t>
            </a:r>
            <a:r>
              <a:rPr lang="en-US" sz="2000" dirty="0"/>
              <a:t> </a:t>
            </a:r>
            <a:r>
              <a:rPr lang="en-US" sz="2000" dirty="0" err="1"/>
              <a:t>takana</a:t>
            </a:r>
            <a:endParaRPr lang="en-US" sz="2000" dirty="0"/>
          </a:p>
          <a:p>
            <a:r>
              <a:rPr lang="en-US" sz="2000" dirty="0" err="1"/>
              <a:t>säteilevää</a:t>
            </a:r>
            <a:r>
              <a:rPr lang="en-US" sz="2000" dirty="0"/>
              <a:t> </a:t>
            </a:r>
            <a:r>
              <a:rPr lang="en-US" sz="2000" dirty="0" err="1"/>
              <a:t>kipua</a:t>
            </a:r>
            <a:r>
              <a:rPr lang="en-US" sz="2000" dirty="0"/>
              <a:t> </a:t>
            </a:r>
            <a:r>
              <a:rPr lang="en-US" sz="2000" dirty="0" err="1"/>
              <a:t>ylävartalon</a:t>
            </a:r>
            <a:r>
              <a:rPr lang="en-US" sz="2000" dirty="0"/>
              <a:t> </a:t>
            </a:r>
            <a:r>
              <a:rPr lang="en-US" sz="2000" dirty="0" err="1"/>
              <a:t>alueella</a:t>
            </a:r>
            <a:r>
              <a:rPr lang="en-US" sz="2000" dirty="0"/>
              <a:t>, </a:t>
            </a:r>
            <a:r>
              <a:rPr lang="en-US" sz="2000" dirty="0" err="1"/>
              <a:t>mahdollisesti</a:t>
            </a:r>
            <a:r>
              <a:rPr lang="en-US" sz="2000" dirty="0"/>
              <a:t> </a:t>
            </a:r>
            <a:r>
              <a:rPr lang="en-US" sz="2000" dirty="0" err="1"/>
              <a:t>selän</a:t>
            </a:r>
            <a:r>
              <a:rPr lang="en-US" sz="2000" dirty="0"/>
              <a:t> </a:t>
            </a:r>
            <a:r>
              <a:rPr lang="en-US" sz="2000" dirty="0" err="1"/>
              <a:t>puolella</a:t>
            </a:r>
            <a:endParaRPr lang="en-US" sz="2000" dirty="0"/>
          </a:p>
          <a:p>
            <a:r>
              <a:rPr lang="en-US" sz="2000" dirty="0" err="1"/>
              <a:t>pahoinvointia</a:t>
            </a:r>
            <a:r>
              <a:rPr lang="en-US" sz="2000" dirty="0"/>
              <a:t>, </a:t>
            </a:r>
            <a:r>
              <a:rPr lang="en-US" sz="2000" dirty="0" err="1"/>
              <a:t>närästystä</a:t>
            </a:r>
            <a:r>
              <a:rPr lang="en-US" sz="2000" dirty="0"/>
              <a:t>, </a:t>
            </a:r>
            <a:r>
              <a:rPr lang="en-US" sz="2000" dirty="0" err="1"/>
              <a:t>hikisyyttä</a:t>
            </a:r>
            <a:endParaRPr lang="en-US" sz="2000" dirty="0"/>
          </a:p>
          <a:p>
            <a:pPr marL="0" indent="0">
              <a:buNone/>
            </a:pPr>
            <a:r>
              <a:rPr lang="en-US" sz="2200" b="1" dirty="0" err="1"/>
              <a:t>Toimi</a:t>
            </a:r>
            <a:r>
              <a:rPr lang="en-US" sz="2200" b="1" dirty="0"/>
              <a:t> </a:t>
            </a:r>
            <a:r>
              <a:rPr lang="en-US" sz="2200" b="1" dirty="0" err="1"/>
              <a:t>näin</a:t>
            </a:r>
            <a:endParaRPr lang="en-US" sz="2200" b="1" dirty="0"/>
          </a:p>
          <a:p>
            <a:r>
              <a:rPr lang="en-US" sz="2200" dirty="0" err="1"/>
              <a:t>Soita</a:t>
            </a:r>
            <a:r>
              <a:rPr lang="en-US" sz="2200" dirty="0"/>
              <a:t> </a:t>
            </a:r>
            <a:r>
              <a:rPr lang="en-US" sz="2200" dirty="0" err="1"/>
              <a:t>heti</a:t>
            </a:r>
            <a:r>
              <a:rPr lang="en-US" sz="2200" dirty="0"/>
              <a:t> 112.</a:t>
            </a:r>
          </a:p>
          <a:p>
            <a:r>
              <a:rPr lang="en-US" sz="2200" dirty="0"/>
              <a:t>Jos </a:t>
            </a:r>
            <a:r>
              <a:rPr lang="en-US" sz="2200" dirty="0" err="1"/>
              <a:t>sairaskohtauksen</a:t>
            </a:r>
            <a:r>
              <a:rPr lang="en-US" sz="2200" dirty="0"/>
              <a:t> </a:t>
            </a:r>
            <a:r>
              <a:rPr lang="en-US" sz="2200" dirty="0" err="1"/>
              <a:t>saanut</a:t>
            </a:r>
            <a:r>
              <a:rPr lang="en-US" sz="2200" dirty="0"/>
              <a:t> </a:t>
            </a:r>
            <a:r>
              <a:rPr lang="en-US" sz="2200" dirty="0" err="1"/>
              <a:t>menettää</a:t>
            </a:r>
            <a:r>
              <a:rPr lang="en-US" sz="2200" dirty="0"/>
              <a:t> </a:t>
            </a:r>
            <a:r>
              <a:rPr lang="en-US" sz="2200" dirty="0" err="1"/>
              <a:t>tajuntansa</a:t>
            </a:r>
            <a:r>
              <a:rPr lang="en-US" sz="2200" dirty="0"/>
              <a:t> </a:t>
            </a:r>
            <a:r>
              <a:rPr lang="en-US" sz="2200" dirty="0" err="1"/>
              <a:t>eikä</a:t>
            </a:r>
            <a:r>
              <a:rPr lang="en-US" sz="2200" dirty="0"/>
              <a:t> </a:t>
            </a:r>
            <a:r>
              <a:rPr lang="en-US" sz="2200" dirty="0" err="1"/>
              <a:t>hengitä</a:t>
            </a:r>
            <a:r>
              <a:rPr lang="en-US" sz="2200" dirty="0"/>
              <a:t>, </a:t>
            </a:r>
            <a:r>
              <a:rPr lang="en-US" sz="2200" dirty="0" err="1"/>
              <a:t>avaa</a:t>
            </a:r>
            <a:r>
              <a:rPr lang="en-US" sz="2200" dirty="0"/>
              <a:t> </a:t>
            </a:r>
            <a:r>
              <a:rPr lang="en-US" sz="2200" dirty="0" err="1"/>
              <a:t>hengitystiet</a:t>
            </a:r>
            <a:r>
              <a:rPr lang="en-US" sz="2200" dirty="0"/>
              <a:t> ja </a:t>
            </a:r>
            <a:r>
              <a:rPr lang="en-US" sz="2200" dirty="0" err="1"/>
              <a:t>aloita</a:t>
            </a:r>
            <a:r>
              <a:rPr lang="en-US" sz="2200" dirty="0"/>
              <a:t> </a:t>
            </a:r>
            <a:r>
              <a:rPr lang="en-US" sz="2200" b="1" dirty="0" err="1"/>
              <a:t>painelu-puhalluselvytys</a:t>
            </a:r>
            <a:r>
              <a:rPr lang="en-US" sz="2200" dirty="0"/>
              <a:t>.</a:t>
            </a:r>
          </a:p>
          <a:p>
            <a:r>
              <a:rPr lang="en-US" sz="2200" dirty="0"/>
              <a:t>Jos on </a:t>
            </a:r>
            <a:r>
              <a:rPr lang="en-US" sz="2200" dirty="0" err="1"/>
              <a:t>mahdollista</a:t>
            </a:r>
            <a:r>
              <a:rPr lang="en-US" sz="2200" dirty="0"/>
              <a:t>, </a:t>
            </a:r>
            <a:r>
              <a:rPr lang="en-US" sz="2200" dirty="0" err="1"/>
              <a:t>käytä</a:t>
            </a:r>
            <a:r>
              <a:rPr lang="en-US" sz="2200" dirty="0"/>
              <a:t> </a:t>
            </a:r>
            <a:r>
              <a:rPr lang="en-US" sz="2200" b="1" dirty="0" err="1"/>
              <a:t>defibrillaattoria</a:t>
            </a:r>
            <a:r>
              <a:rPr lang="en-US" sz="2200" b="1" dirty="0"/>
              <a:t> </a:t>
            </a:r>
            <a:r>
              <a:rPr lang="en-US" sz="2200" dirty="0"/>
              <a:t>ja</a:t>
            </a:r>
            <a:r>
              <a:rPr lang="en-US" sz="2200" b="1" dirty="0"/>
              <a:t> </a:t>
            </a:r>
            <a:r>
              <a:rPr lang="en-US" sz="2200" dirty="0" err="1"/>
              <a:t>toimi</a:t>
            </a:r>
            <a:r>
              <a:rPr lang="en-US" sz="2200" dirty="0"/>
              <a:t> </a:t>
            </a:r>
            <a:r>
              <a:rPr lang="en-US" sz="2200" dirty="0" err="1"/>
              <a:t>sen</a:t>
            </a:r>
            <a:r>
              <a:rPr lang="en-US" sz="2200" dirty="0"/>
              <a:t> </a:t>
            </a:r>
            <a:r>
              <a:rPr lang="en-US" sz="2200" dirty="0" err="1"/>
              <a:t>antamien</a:t>
            </a:r>
            <a:r>
              <a:rPr lang="en-US" sz="2200" dirty="0"/>
              <a:t> </a:t>
            </a:r>
            <a:r>
              <a:rPr lang="en-US" sz="2200" dirty="0" err="1"/>
              <a:t>ohjeiden</a:t>
            </a:r>
            <a:r>
              <a:rPr lang="en-US" sz="2200" dirty="0"/>
              <a:t> </a:t>
            </a:r>
            <a:r>
              <a:rPr lang="en-US" sz="2200" dirty="0" err="1"/>
              <a:t>mukaisesti</a:t>
            </a:r>
            <a:r>
              <a:rPr lang="en-US" sz="2200" dirty="0"/>
              <a:t>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DECF1E5-62D8-88D2-F4EC-43EBFE7813D1}"/>
              </a:ext>
            </a:extLst>
          </p:cNvPr>
          <p:cNvSpPr txBox="1"/>
          <p:nvPr/>
        </p:nvSpPr>
        <p:spPr>
          <a:xfrm flipH="1">
            <a:off x="3689222" y="21402"/>
            <a:ext cx="3937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Michel E</a:t>
            </a:r>
          </a:p>
        </p:txBody>
      </p:sp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F980E01-3E9B-517B-8698-057AB4F58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97" y="194312"/>
            <a:ext cx="18920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559F739A-85B0-615F-5141-B970F15C5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584" y="6303944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1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F4A1B6-EFEE-FB61-C64C-38B3CA92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8" y="107761"/>
            <a:ext cx="10515600" cy="641725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C00000"/>
                </a:solidFill>
              </a:rPr>
              <a:t>Aivoverenkierron häiriöt ovat hengenvaarallisia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2EAB4A-9CAD-EFA6-BB00-CD9CEAD3A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38" y="1184038"/>
            <a:ext cx="3360737" cy="239112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Aivoinfarkti</a:t>
            </a:r>
          </a:p>
          <a:p>
            <a:r>
              <a:rPr lang="fi-FI" sz="2000" b="0" dirty="0"/>
              <a:t>- syynä aivovaltimon ahtautuminen</a:t>
            </a:r>
          </a:p>
          <a:p>
            <a:r>
              <a:rPr lang="fi-FI" sz="2000" b="0" dirty="0"/>
              <a:t>- yleensä ei aiheuta päänsärkyä</a:t>
            </a:r>
          </a:p>
          <a:p>
            <a:r>
              <a:rPr lang="fi-FI" sz="2000" b="0" dirty="0"/>
              <a:t>- heti ambulanssilla sairaalaan</a:t>
            </a:r>
          </a:p>
          <a:p>
            <a:r>
              <a:rPr lang="fi-FI" sz="2000" b="0" dirty="0"/>
              <a:t>- </a:t>
            </a:r>
            <a:r>
              <a:rPr lang="fi-FI" sz="2000" dirty="0"/>
              <a:t>liuotushoito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0761DFC-67CF-C327-0E78-3F0DEABA7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61387" y="749486"/>
            <a:ext cx="3533775" cy="2800350"/>
          </a:xfrm>
        </p:spPr>
        <p:txBody>
          <a:bodyPr>
            <a:normAutofit fontScale="92500" lnSpcReduction="10000"/>
          </a:bodyPr>
          <a:lstStyle/>
          <a:p>
            <a:endParaRPr lang="fi-FI" dirty="0"/>
          </a:p>
          <a:p>
            <a:r>
              <a:rPr lang="fi-FI" dirty="0"/>
              <a:t>Aivoverenvuoto</a:t>
            </a:r>
          </a:p>
          <a:p>
            <a:r>
              <a:rPr lang="fi-FI" sz="2000" b="0" dirty="0"/>
              <a:t>- syynä aivovaltimon repeämä</a:t>
            </a:r>
          </a:p>
          <a:p>
            <a:r>
              <a:rPr lang="fi-FI" sz="2000" b="0" dirty="0"/>
              <a:t>- äkillinen kova päänsärky</a:t>
            </a:r>
          </a:p>
          <a:p>
            <a:r>
              <a:rPr lang="fi-FI" sz="2000" b="0" dirty="0"/>
              <a:t>- heti ambulanssilla sairaalaan</a:t>
            </a:r>
          </a:p>
          <a:p>
            <a:r>
              <a:rPr lang="fi-FI" sz="2000" b="0" dirty="0"/>
              <a:t>- ei liuotushoitoa, aivoihin vuotanut veri poistetaan toisinaan leikkauksella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41176999-5044-C2AA-B4C6-8513D8B1FF8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745540" y="3673715"/>
            <a:ext cx="2879247" cy="2724150"/>
          </a:xfrm>
        </p:spPr>
      </p:pic>
      <p:pic>
        <p:nvPicPr>
          <p:cNvPr id="7" name="Sisällön paikkamerkki 7">
            <a:extLst>
              <a:ext uri="{FF2B5EF4-FFF2-40B4-BE49-F238E27FC236}">
                <a16:creationId xmlns:a16="http://schemas.microsoft.com/office/drawing/2014/main" id="{ABB252AD-B3AF-37FA-96F8-E9CD2086AE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4257" y="3599630"/>
            <a:ext cx="2947404" cy="2798234"/>
          </a:xfr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7D083E24-99E2-5F28-2F29-6658CE6EE799}"/>
              </a:ext>
            </a:extLst>
          </p:cNvPr>
          <p:cNvSpPr/>
          <p:nvPr/>
        </p:nvSpPr>
        <p:spPr>
          <a:xfrm>
            <a:off x="3662036" y="1184038"/>
            <a:ext cx="4694890" cy="5213826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800" b="1" dirty="0">
                <a:solidFill>
                  <a:srgbClr val="C00000"/>
                </a:solidFill>
              </a:rPr>
              <a:t>TUNNISTA TYYPILLISET OIREET</a:t>
            </a:r>
          </a:p>
          <a:p>
            <a:r>
              <a:rPr lang="fi-FI" sz="1800" b="1" dirty="0"/>
              <a:t>- </a:t>
            </a:r>
            <a:r>
              <a:rPr lang="fi-FI" sz="1800" dirty="0"/>
              <a:t>Oireet vaihtelevat sen mukaan, mikä osa aivoista on jäänyt ilman happea.</a:t>
            </a:r>
          </a:p>
          <a:p>
            <a:r>
              <a:rPr lang="fi-FI" sz="1800" b="1" dirty="0"/>
              <a:t>Puhehäiriöt</a:t>
            </a:r>
          </a:p>
          <a:p>
            <a:r>
              <a:rPr lang="fi-FI" dirty="0"/>
              <a:t>- epäselvä puhe</a:t>
            </a:r>
          </a:p>
          <a:p>
            <a:r>
              <a:rPr lang="fi-FI" dirty="0"/>
              <a:t>- virheellisiä sanavalintoja</a:t>
            </a:r>
          </a:p>
          <a:p>
            <a:r>
              <a:rPr lang="fi-FI" b="1" dirty="0"/>
              <a:t>Halvausoireet</a:t>
            </a:r>
          </a:p>
          <a:p>
            <a:r>
              <a:rPr lang="fi-FI" dirty="0"/>
              <a:t>- kehon oikea tai vasen puoli ”halvaantuu” (raajojen heikkous/tunnottomuus)</a:t>
            </a:r>
          </a:p>
          <a:p>
            <a:r>
              <a:rPr lang="fi-FI" dirty="0"/>
              <a:t>- toinen suupieli roikkuu</a:t>
            </a:r>
          </a:p>
          <a:p>
            <a:r>
              <a:rPr lang="fi-FI" b="1" dirty="0"/>
              <a:t>Näköhäiriöt</a:t>
            </a:r>
          </a:p>
          <a:p>
            <a:r>
              <a:rPr lang="fi-FI" b="1" dirty="0"/>
              <a:t>- </a:t>
            </a:r>
            <a:r>
              <a:rPr lang="fi-FI" dirty="0"/>
              <a:t>kaksoiskuvat, näkökentän puutokset</a:t>
            </a:r>
          </a:p>
          <a:p>
            <a:r>
              <a:rPr lang="fi-FI" b="1" dirty="0"/>
              <a:t>Tasapainohäiriöt</a:t>
            </a:r>
          </a:p>
          <a:p>
            <a:r>
              <a:rPr lang="fi-FI" dirty="0"/>
              <a:t>- huimaus, vaikeus kävellä </a:t>
            </a:r>
          </a:p>
          <a:p>
            <a:endParaRPr lang="fi-FI" dirty="0"/>
          </a:p>
          <a:p>
            <a:pPr algn="ctr"/>
            <a:r>
              <a:rPr lang="fi-FI" sz="2800" b="1" dirty="0">
                <a:solidFill>
                  <a:srgbClr val="C00000"/>
                </a:solidFill>
              </a:rPr>
              <a:t>SOITA HETI 112</a:t>
            </a:r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55C1594-CD8A-FD82-B73A-14214139B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97" y="194312"/>
            <a:ext cx="18920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F0A4E9D-8BC5-A1FF-E5B3-8C12892D8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151" y="626456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8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852D627-6B1B-662E-15D5-715CBC66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392" y="681037"/>
            <a:ext cx="4512658" cy="158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solidFill>
                  <a:srgbClr val="C00000"/>
                </a:solidFill>
              </a:rPr>
              <a:t>Sydän</a:t>
            </a:r>
            <a:r>
              <a:rPr lang="en-US" sz="3100" b="1" dirty="0">
                <a:solidFill>
                  <a:srgbClr val="C00000"/>
                </a:solidFill>
              </a:rPr>
              <a:t>- ja </a:t>
            </a:r>
            <a:r>
              <a:rPr lang="en-US" sz="3100" b="1" dirty="0" err="1">
                <a:solidFill>
                  <a:srgbClr val="C00000"/>
                </a:solidFill>
              </a:rPr>
              <a:t>verisuonitautien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keskeisimmät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riskitekijät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tunnetaan</a:t>
            </a:r>
            <a:endParaRPr lang="en-US" sz="3100" dirty="0">
              <a:solidFill>
                <a:srgbClr val="C00000"/>
              </a:solidFill>
            </a:endParaRPr>
          </a:p>
        </p:txBody>
      </p:sp>
      <p:pic>
        <p:nvPicPr>
          <p:cNvPr id="5" name="Sisällön paikkamerkki 4" descr="Kuva, joka sisältää kohteen käsi&#10;&#10;Kuvaus luotu automaattisesti">
            <a:extLst>
              <a:ext uri="{FF2B5EF4-FFF2-40B4-BE49-F238E27FC236}">
                <a16:creationId xmlns:a16="http://schemas.microsoft.com/office/drawing/2014/main" id="{49247263-D7BE-0B9A-282A-905A0B57AF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r="-1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C106EE8-E1F2-EF9C-702B-74748F962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0400" y="2184401"/>
            <a:ext cx="4899321" cy="45945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000" b="1" dirty="0"/>
          </a:p>
          <a:p>
            <a:r>
              <a:rPr lang="en-US" sz="2400" dirty="0" err="1"/>
              <a:t>Perimä</a:t>
            </a:r>
            <a:r>
              <a:rPr lang="en-US" sz="2400" dirty="0"/>
              <a:t>, </a:t>
            </a:r>
            <a:r>
              <a:rPr lang="en-US" sz="2400" dirty="0" err="1"/>
              <a:t>ikä</a:t>
            </a:r>
            <a:r>
              <a:rPr lang="en-US" sz="2400" dirty="0"/>
              <a:t>, </a:t>
            </a:r>
            <a:r>
              <a:rPr lang="en-US" sz="2400" dirty="0" err="1"/>
              <a:t>miessukupuoli</a:t>
            </a:r>
            <a:endParaRPr lang="en-US" sz="2400" dirty="0"/>
          </a:p>
          <a:p>
            <a:r>
              <a:rPr lang="en-US" sz="2400" dirty="0" err="1"/>
              <a:t>Veren</a:t>
            </a:r>
            <a:r>
              <a:rPr lang="en-US" sz="2400" dirty="0"/>
              <a:t> </a:t>
            </a:r>
            <a:r>
              <a:rPr lang="en-US" sz="2400" dirty="0" err="1"/>
              <a:t>korkea</a:t>
            </a:r>
            <a:r>
              <a:rPr lang="en-US" sz="2400" dirty="0"/>
              <a:t> </a:t>
            </a:r>
            <a:r>
              <a:rPr lang="en-US" sz="2400" dirty="0" err="1"/>
              <a:t>kolesterolipitoisuus</a:t>
            </a:r>
            <a:endParaRPr lang="en-US" sz="2400" dirty="0"/>
          </a:p>
          <a:p>
            <a:pPr lvl="1"/>
            <a:r>
              <a:rPr lang="en-US" dirty="0" err="1"/>
              <a:t>Korkea</a:t>
            </a:r>
            <a:r>
              <a:rPr lang="en-US" dirty="0"/>
              <a:t> LDL-</a:t>
            </a:r>
            <a:r>
              <a:rPr lang="en-US" dirty="0" err="1"/>
              <a:t>kolesteroli</a:t>
            </a:r>
            <a:endParaRPr lang="en-US" dirty="0"/>
          </a:p>
          <a:p>
            <a:pPr lvl="1"/>
            <a:r>
              <a:rPr lang="en-US" dirty="0" err="1"/>
              <a:t>Alhainen</a:t>
            </a:r>
            <a:r>
              <a:rPr lang="en-US" dirty="0"/>
              <a:t> HDL-</a:t>
            </a:r>
            <a:r>
              <a:rPr lang="en-US" dirty="0" err="1"/>
              <a:t>kolesteroli</a:t>
            </a:r>
            <a:endParaRPr lang="en-US" dirty="0"/>
          </a:p>
          <a:p>
            <a:r>
              <a:rPr lang="en-US" sz="2400" dirty="0" err="1"/>
              <a:t>Kohonnut</a:t>
            </a:r>
            <a:r>
              <a:rPr lang="en-US" sz="2400" dirty="0"/>
              <a:t> </a:t>
            </a:r>
            <a:r>
              <a:rPr lang="en-US" sz="2400" dirty="0" err="1"/>
              <a:t>verenpaine</a:t>
            </a:r>
            <a:endParaRPr lang="en-US" sz="2400" dirty="0"/>
          </a:p>
          <a:p>
            <a:r>
              <a:rPr lang="en-US" sz="2400" dirty="0" err="1"/>
              <a:t>Tupakointi</a:t>
            </a:r>
            <a:endParaRPr lang="en-US" sz="2400" dirty="0"/>
          </a:p>
          <a:p>
            <a:r>
              <a:rPr lang="en-US" sz="2400" dirty="0"/>
              <a:t>MBO </a:t>
            </a:r>
            <a:r>
              <a:rPr lang="en-US" sz="2400" dirty="0" err="1"/>
              <a:t>eli</a:t>
            </a:r>
            <a:r>
              <a:rPr lang="en-US" sz="2400" dirty="0"/>
              <a:t> </a:t>
            </a:r>
            <a:r>
              <a:rPr lang="en-US" sz="2400" dirty="0" err="1"/>
              <a:t>metabolinen</a:t>
            </a:r>
            <a:r>
              <a:rPr lang="en-US" sz="2400" dirty="0"/>
              <a:t> </a:t>
            </a:r>
            <a:r>
              <a:rPr lang="en-US" sz="2400" dirty="0" err="1"/>
              <a:t>oireyhtymä</a:t>
            </a:r>
            <a:endParaRPr lang="en-US" sz="2400" dirty="0"/>
          </a:p>
          <a:p>
            <a:r>
              <a:rPr lang="en-US" sz="2400" dirty="0" err="1"/>
              <a:t>Tyypin</a:t>
            </a:r>
            <a:r>
              <a:rPr lang="en-US" sz="2400" dirty="0"/>
              <a:t> 2 diabetes</a:t>
            </a:r>
          </a:p>
          <a:p>
            <a:endParaRPr lang="en-US" sz="2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B614811-A0C0-EC4B-7DFD-76F8D587E298}"/>
              </a:ext>
            </a:extLst>
          </p:cNvPr>
          <p:cNvSpPr txBox="1"/>
          <p:nvPr/>
        </p:nvSpPr>
        <p:spPr>
          <a:xfrm>
            <a:off x="40640" y="211236"/>
            <a:ext cx="5577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Mockup</a:t>
            </a:r>
            <a:r>
              <a:rPr lang="fi-FI" sz="1400" dirty="0"/>
              <a:t> Graphics</a:t>
            </a:r>
          </a:p>
        </p:txBody>
      </p: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5908E6C-0D30-300B-0438-FBD3C90C9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97" y="194312"/>
            <a:ext cx="1892024" cy="42893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64856648-FBF2-5167-5DC1-54A2EC080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151" y="626456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5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2A5224-FF35-84E7-2504-6948BC25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9" y="88605"/>
            <a:ext cx="6524625" cy="815975"/>
          </a:xfrm>
        </p:spPr>
        <p:txBody>
          <a:bodyPr>
            <a:normAutofit fontScale="90000"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LDL-kolesteroli ja kohonnut verenpaine voimistavat toistensa vaikutusta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7A7344B-478C-BD16-C2A1-A1BB7E7B8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57550"/>
            <a:ext cx="11801381" cy="4199065"/>
          </a:xfrm>
        </p:spPr>
      </p:pic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B70DCA8-DC0C-8738-982F-D333DB57F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35" y="199172"/>
            <a:ext cx="18920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1285C71-D4FE-CA37-B937-A9B61EA73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809" y="6255045"/>
            <a:ext cx="2000250" cy="51435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A17EB97-0742-EA37-B207-83D27E08E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766" y="5209585"/>
            <a:ext cx="4903154" cy="150091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8861658-428D-D878-26A7-CB7BB7BF0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56" y="5228998"/>
            <a:ext cx="4135120" cy="148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0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B155879-229C-4C18-94FC-275AA0490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35" y="199172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8FF43C8-514B-AB79-117C-E9B23846D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809" y="6201360"/>
            <a:ext cx="2000250" cy="51435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9162189-879E-E8CB-5DCE-90B82612F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766248"/>
            <a:ext cx="11408833" cy="5435112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B01EFD71-BD68-8E4F-EC62-95E0F16CB681}"/>
              </a:ext>
            </a:extLst>
          </p:cNvPr>
          <p:cNvSpPr txBox="1"/>
          <p:nvPr/>
        </p:nvSpPr>
        <p:spPr>
          <a:xfrm>
            <a:off x="0" y="152030"/>
            <a:ext cx="972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C00000"/>
                </a:solidFill>
              </a:rPr>
              <a:t>Monet sydän- ja verisuonitautien riskitekijät vaikuttavat sekä yhdessä että erikseen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FDF40E1-FC5D-C709-78B7-2514E4EBE18F}"/>
              </a:ext>
            </a:extLst>
          </p:cNvPr>
          <p:cNvSpPr txBox="1"/>
          <p:nvPr/>
        </p:nvSpPr>
        <p:spPr>
          <a:xfrm>
            <a:off x="457198" y="6232891"/>
            <a:ext cx="1133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rgbClr val="C00000"/>
                </a:solidFill>
              </a:rPr>
              <a:t>Perimä, MBO ja diabetes moninkertaistavat sairastumisriskin</a:t>
            </a:r>
          </a:p>
        </p:txBody>
      </p:sp>
    </p:spTree>
    <p:extLst>
      <p:ext uri="{BB962C8B-B14F-4D97-AF65-F5344CB8AC3E}">
        <p14:creationId xmlns:p14="http://schemas.microsoft.com/office/powerpoint/2010/main" val="1319079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10C103-ED91-460D-BD34-D541B0D43B13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2.xml><?xml version="1.0" encoding="utf-8"?>
<ds:datastoreItem xmlns:ds="http://schemas.openxmlformats.org/officeDocument/2006/customXml" ds:itemID="{908F2752-633F-4C0C-BC9B-3BBBF9090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BAFB02-5D07-492D-ABEE-44F6FC3E5B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469</Words>
  <Application>Microsoft Office PowerPoint</Application>
  <PresentationFormat>Laajakuva</PresentationFormat>
  <Paragraphs>96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Sydän- ja verisuonitaudit</vt:lpstr>
      <vt:lpstr>Sydän- ja verisuonitaudit</vt:lpstr>
      <vt:lpstr>Valtimotaudin eli ateroskleroosin  syynä on valtimoiden ahtautuminen</vt:lpstr>
      <vt:lpstr>Sepelvaltimotauti - sydämeen hapekasta verta tuovat sepelvaltimot ovat ahtautuneet - pitkään oireeton - saattaa aiheuttaa rasitusrintakipua - ajoissa tehty pallolaajennus voi ehkäistä sydäninfarktin </vt:lpstr>
      <vt:lpstr>Nopea ensiapu voi pelastaa hengen</vt:lpstr>
      <vt:lpstr>Aivoverenkierron häiriöt ovat hengenvaarallisia</vt:lpstr>
      <vt:lpstr>Sydän- ja verisuonitautien keskeisimmät riskitekijät tunnetaan</vt:lpstr>
      <vt:lpstr>LDL-kolesteroli ja kohonnut verenpaine voimistavat toistensa vaikutusta</vt:lpstr>
      <vt:lpstr>PowerPoint-esitys</vt:lpstr>
      <vt:lpstr>Suurin osa sydän- ja verisuonitautien riskitekijöistä on vältettävissä</vt:lpstr>
      <vt:lpstr>PowerPoint-esitys</vt:lpstr>
      <vt:lpstr>Sydän- ja verisuonitautien preventio</vt:lpstr>
      <vt:lpstr>Kuntoutus on tärkeä osa vakavan sydänsairauden hoitoa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Sydän- ja  verisuonitaudit</dc:title>
  <dc:creator>Paula</dc:creator>
  <cp:lastModifiedBy>Löfström Leena</cp:lastModifiedBy>
  <cp:revision>47</cp:revision>
  <dcterms:created xsi:type="dcterms:W3CDTF">2022-06-20T15:07:49Z</dcterms:created>
  <dcterms:modified xsi:type="dcterms:W3CDTF">2023-03-08T13:13:18Z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