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3" r:id="rId11"/>
    <p:sldId id="265" r:id="rId12"/>
    <p:sldId id="268" r:id="rId13"/>
    <p:sldId id="262" r:id="rId14"/>
    <p:sldId id="266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8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0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1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4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12BDA-5E1E-5D73-67DB-969F5E184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73"/>
          <a:stretch/>
        </p:blipFill>
        <p:spPr>
          <a:xfrm>
            <a:off x="47219" y="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9581B4-AB1B-C1A0-6694-F6FBE6443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916" y="842009"/>
            <a:ext cx="4892948" cy="3427867"/>
          </a:xfrm>
        </p:spPr>
        <p:txBody>
          <a:bodyPr anchor="t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 </a:t>
            </a:r>
            <a:r>
              <a:rPr lang="fi-FI" sz="6000" dirty="0">
                <a:solidFill>
                  <a:srgbClr val="FFFFFF"/>
                </a:solidFill>
              </a:rPr>
              <a:t>DIABETES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E89507-2FE7-FE83-335E-A450AF6FC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916" y="5111885"/>
            <a:ext cx="3703860" cy="1495425"/>
          </a:xfrm>
        </p:spPr>
        <p:txBody>
          <a:bodyPr anchor="t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Yksi maailman nopeimmin yleistyvistä taudeista </a:t>
            </a:r>
          </a:p>
          <a:p>
            <a:endParaRPr lang="fi-FI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5C45C01-60B2-D457-7A0A-125B79AAC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CE84E1C-4976-700B-05F9-24CB76954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2D43-CAD9-4514-F39E-153B10C8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37" y="226937"/>
            <a:ext cx="10582275" cy="640624"/>
          </a:xfrm>
        </p:spPr>
        <p:txBody>
          <a:bodyPr>
            <a:normAutofit/>
          </a:bodyPr>
          <a:lstStyle/>
          <a:p>
            <a:r>
              <a:rPr lang="fi-FI" sz="2800" b="1" dirty="0"/>
              <a:t>Terveillä elintavoilla voi ehkäistä tyypin 2 diabetesta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454463-83C0-1F92-A01A-0C8C697E9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737" y="1123950"/>
            <a:ext cx="6924675" cy="5461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Jokainen voi vaikuttaa omaan sairastumisriskiinsä.</a:t>
            </a:r>
          </a:p>
          <a:p>
            <a:r>
              <a:rPr lang="fi-FI" sz="2400" b="1" dirty="0"/>
              <a:t>Säännöllinen liikunta </a:t>
            </a:r>
          </a:p>
          <a:p>
            <a:pPr>
              <a:buFontTx/>
              <a:buChar char="-"/>
            </a:pPr>
            <a:r>
              <a:rPr lang="fi-FI" dirty="0"/>
              <a:t>parantaa lihasten energiankäyttöä </a:t>
            </a:r>
          </a:p>
          <a:p>
            <a:pPr>
              <a:buFontTx/>
              <a:buChar char="-"/>
            </a:pPr>
            <a:r>
              <a:rPr lang="fi-FI" dirty="0"/>
              <a:t>parantaa kehon sokeriaineenvaihduntaa</a:t>
            </a:r>
          </a:p>
          <a:p>
            <a:pPr>
              <a:buFontTx/>
              <a:buChar char="-"/>
            </a:pPr>
            <a:r>
              <a:rPr lang="fi-FI" dirty="0"/>
              <a:t>helpottaa painonhallintaa</a:t>
            </a:r>
          </a:p>
          <a:p>
            <a:r>
              <a:rPr lang="fi-FI" sz="2400" b="1" dirty="0"/>
              <a:t>Vältä riskitekijöitä</a:t>
            </a:r>
          </a:p>
          <a:p>
            <a:pPr>
              <a:buFontTx/>
              <a:buChar char="-"/>
            </a:pPr>
            <a:r>
              <a:rPr lang="fi-FI" dirty="0"/>
              <a:t>runsasrasvaista ja -sokerista sekä vähäkuituista ravintoa</a:t>
            </a:r>
          </a:p>
          <a:p>
            <a:pPr>
              <a:buFontTx/>
              <a:buChar char="-"/>
            </a:pPr>
            <a:r>
              <a:rPr lang="fi-FI" dirty="0"/>
              <a:t>tupakointia ja nuuskan käyttöä</a:t>
            </a:r>
          </a:p>
          <a:p>
            <a:pPr>
              <a:buFontTx/>
              <a:buChar char="-"/>
            </a:pPr>
            <a:r>
              <a:rPr lang="fi-FI" dirty="0"/>
              <a:t>runsasta alkoholin käyttöä</a:t>
            </a:r>
          </a:p>
          <a:p>
            <a:pPr>
              <a:buFontTx/>
              <a:buChar char="-"/>
            </a:pPr>
            <a:r>
              <a:rPr lang="fi-FI" dirty="0"/>
              <a:t>ylipainoa</a:t>
            </a:r>
          </a:p>
        </p:txBody>
      </p:sp>
      <p:pic>
        <p:nvPicPr>
          <p:cNvPr id="6" name="Sisällön paikkamerkki 5" descr="Kuva, joka sisältää kohteen ruoho, ulko, urheilu, sumea&#10;&#10;Kuvaus luotu automaattisesti">
            <a:extLst>
              <a:ext uri="{FF2B5EF4-FFF2-40B4-BE49-F238E27FC236}">
                <a16:creationId xmlns:a16="http://schemas.microsoft.com/office/drawing/2014/main" id="{A388E080-90CC-DA32-4E21-B6FFD0C29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1123950"/>
            <a:ext cx="3133725" cy="5461726"/>
          </a:xfr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AD649F6-7CF0-882A-8F99-19F225FE7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32781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197A6B8-F4A5-0744-3EBB-DF9B61C1E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38148"/>
            <a:ext cx="1979084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1D551E3-E644-8592-0FA0-C634BF99001D}"/>
              </a:ext>
            </a:extLst>
          </p:cNvPr>
          <p:cNvSpPr txBox="1"/>
          <p:nvPr/>
        </p:nvSpPr>
        <p:spPr>
          <a:xfrm rot="5400000">
            <a:off x="9565541" y="3700924"/>
            <a:ext cx="363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Unsplash.com: Andrew </a:t>
            </a:r>
            <a:r>
              <a:rPr lang="fi-FI" sz="1400" dirty="0" err="1"/>
              <a:t>Dinh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98036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B7CA36-D848-A1D1-7DD7-50E1E261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401755"/>
            <a:ext cx="11938000" cy="1691203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Esimerkkejä yhteiskunnan keinoista ehkäistä diabetesta</a:t>
            </a:r>
            <a:br>
              <a:rPr lang="fi-FI" sz="3200" dirty="0">
                <a:solidFill>
                  <a:srgbClr val="7030A0"/>
                </a:solidFill>
              </a:rPr>
            </a:br>
            <a:br>
              <a:rPr lang="fi-FI" sz="3200" dirty="0">
                <a:solidFill>
                  <a:srgbClr val="7030A0"/>
                </a:solidFill>
              </a:rPr>
            </a:br>
            <a:r>
              <a:rPr lang="fi-FI" sz="2000" b="1" dirty="0">
                <a:solidFill>
                  <a:srgbClr val="7030A0"/>
                </a:solidFill>
              </a:rPr>
              <a:t>Inhimillisten tavoitteiden lisäksi preventiolla pyritään vähentämään yhteiskunnalle koituvia kustannuksia.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B8D7A7-AC63-70A8-2E04-AE9AB5639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75" y="2092958"/>
            <a:ext cx="5105400" cy="4485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u="sng" dirty="0">
                <a:solidFill>
                  <a:srgbClr val="7030A0"/>
                </a:solidFill>
              </a:rPr>
              <a:t>Primaariprevention keinoja</a:t>
            </a:r>
          </a:p>
          <a:p>
            <a:r>
              <a:rPr lang="fi-FI" dirty="0"/>
              <a:t>tiedottaa ja kannustaa kaikkia tekemään omatoiminen diabeteksen riskitesti.</a:t>
            </a:r>
          </a:p>
          <a:p>
            <a:r>
              <a:rPr lang="fi-FI" dirty="0"/>
              <a:t>terveystarkastusten yhteydessä kertoa ruokavalion, liikunnan ja  painonhallinnan merkityksestä diabeteksen ehkäisyssä.</a:t>
            </a:r>
          </a:p>
          <a:p>
            <a:r>
              <a:rPr lang="fi-FI" dirty="0"/>
              <a:t>liikuntaharrastuksia tukevat hankkeet</a:t>
            </a:r>
          </a:p>
          <a:p>
            <a:r>
              <a:rPr lang="fi-FI" dirty="0"/>
              <a:t>ympäristösuunnittelu, esim. lähiliikuntapaikat, pyörätiet</a:t>
            </a:r>
          </a:p>
          <a:p>
            <a:r>
              <a:rPr lang="fi-FI" dirty="0"/>
              <a:t>lainsäädäntö, esim. tupakkalaki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F02C60-3E84-D848-3F62-4E09B8F91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92958"/>
            <a:ext cx="5501640" cy="4586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u="sng" dirty="0">
                <a:solidFill>
                  <a:srgbClr val="7030A0"/>
                </a:solidFill>
              </a:rPr>
              <a:t>Sekundaariprevention keinoja</a:t>
            </a:r>
          </a:p>
          <a:p>
            <a:r>
              <a:rPr lang="fi-FI" dirty="0"/>
              <a:t>estää esidiabeteksen kehittyminen tyypin 2 diabetekseksi, esim. omatoimiset riskitestit</a:t>
            </a:r>
          </a:p>
          <a:p>
            <a:r>
              <a:rPr lang="fi-FI" dirty="0"/>
              <a:t>yksilöllisesti kohdennettu tuki ja elintapaohjaus riskiryhmille</a:t>
            </a:r>
          </a:p>
          <a:p>
            <a:pPr marL="0" indent="0">
              <a:buNone/>
            </a:pPr>
            <a:r>
              <a:rPr lang="fi-FI" sz="2400" b="1" u="sng" dirty="0" err="1">
                <a:solidFill>
                  <a:srgbClr val="7030A0"/>
                </a:solidFill>
              </a:rPr>
              <a:t>Tertiaariprevention</a:t>
            </a:r>
            <a:r>
              <a:rPr lang="fi-FI" sz="2400" b="1" u="sng" dirty="0">
                <a:solidFill>
                  <a:srgbClr val="7030A0"/>
                </a:solidFill>
              </a:rPr>
              <a:t> keinoja</a:t>
            </a:r>
          </a:p>
          <a:p>
            <a:r>
              <a:rPr lang="fi-FI" dirty="0"/>
              <a:t>pyrkimys taata diabeetikoille mahdollisimman terve ja laadukas elämä</a:t>
            </a:r>
          </a:p>
          <a:p>
            <a:r>
              <a:rPr lang="fi-FI" dirty="0"/>
              <a:t>lisäsairauksien ehkäiseminen</a:t>
            </a:r>
          </a:p>
          <a:p>
            <a:r>
              <a:rPr lang="fi-FI" dirty="0"/>
              <a:t>omahoidon ohjaus ja kuntoutus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7BDDE24-50E8-1F43-6501-91258D3D7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10" y="187286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E828CFE-7DCC-02AC-B134-FBAAE9F57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99070"/>
            <a:ext cx="197908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60F897-395E-5114-7984-5CCF4807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68" y="171450"/>
            <a:ext cx="5427557" cy="714375"/>
          </a:xfrm>
        </p:spPr>
        <p:txBody>
          <a:bodyPr/>
          <a:lstStyle/>
          <a:p>
            <a:r>
              <a:rPr lang="fi-FI" dirty="0"/>
              <a:t>DIABETES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C5036B-D5C6-7E73-F283-9524BC416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6" y="1419225"/>
            <a:ext cx="5200650" cy="4838699"/>
          </a:xfrm>
        </p:spPr>
        <p:txBody>
          <a:bodyPr>
            <a:normAutofit/>
          </a:bodyPr>
          <a:lstStyle/>
          <a:p>
            <a:r>
              <a:rPr lang="fi-FI" sz="2400" b="1" dirty="0"/>
              <a:t>Aineenvaihduntasairaus</a:t>
            </a:r>
          </a:p>
          <a:p>
            <a:pPr>
              <a:buFontTx/>
              <a:buChar char="-"/>
            </a:pPr>
            <a:r>
              <a:rPr lang="fi-FI" dirty="0"/>
              <a:t>biologinen syy: häiriö haiman insuliinituotannossa</a:t>
            </a:r>
          </a:p>
          <a:p>
            <a:pPr>
              <a:buFontTx/>
              <a:buChar char="-"/>
            </a:pPr>
            <a:r>
              <a:rPr lang="fi-FI" dirty="0"/>
              <a:t>biologinen seuraus: pitkäaikaisesti kohonnut verensokeri</a:t>
            </a:r>
          </a:p>
          <a:p>
            <a:pPr>
              <a:buFontTx/>
              <a:buChar char="-"/>
            </a:pPr>
            <a:r>
              <a:rPr lang="fi-FI" dirty="0"/>
              <a:t>useita eri muotoja</a:t>
            </a:r>
          </a:p>
          <a:p>
            <a:pPr marL="0" indent="0">
              <a:buNone/>
            </a:pPr>
            <a:endParaRPr lang="fi-FI" sz="1000" dirty="0"/>
          </a:p>
          <a:p>
            <a:r>
              <a:rPr lang="fi-FI" sz="2400" b="1" dirty="0"/>
              <a:t>Tyypin 1 diabetes</a:t>
            </a:r>
          </a:p>
          <a:p>
            <a:pPr marL="0" indent="0">
              <a:buNone/>
            </a:pPr>
            <a:r>
              <a:rPr lang="fi-FI" dirty="0"/>
              <a:t>- Suomessa yleisempi kuin muualla</a:t>
            </a:r>
          </a:p>
          <a:p>
            <a:pPr marL="0" indent="0">
              <a:buNone/>
            </a:pPr>
            <a:r>
              <a:rPr lang="fi-FI" dirty="0"/>
              <a:t>- noin  50 000 sairastunutta	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E8217D0-AAB6-40E0-250B-624BD089F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8325" y="1419225"/>
            <a:ext cx="6543675" cy="4991099"/>
          </a:xfrm>
        </p:spPr>
        <p:txBody>
          <a:bodyPr>
            <a:normAutofit/>
          </a:bodyPr>
          <a:lstStyle/>
          <a:p>
            <a:r>
              <a:rPr lang="fi-FI" sz="2400" b="1" dirty="0"/>
              <a:t>Tyypin 2 diabetes </a:t>
            </a:r>
          </a:p>
          <a:p>
            <a:pPr>
              <a:buFontTx/>
              <a:buChar char="-"/>
            </a:pPr>
            <a:r>
              <a:rPr lang="fi-FI" dirty="0"/>
              <a:t>Suomessa diagnosoituja tapauksia noin 400 000</a:t>
            </a:r>
          </a:p>
          <a:p>
            <a:pPr>
              <a:buFontTx/>
              <a:buChar char="-"/>
            </a:pPr>
            <a:r>
              <a:rPr lang="fi-FI" dirty="0"/>
              <a:t>lisäksi noin 50 000–100 000 sairastaa tietämättään</a:t>
            </a:r>
          </a:p>
          <a:p>
            <a:r>
              <a:rPr lang="fi-FI" sz="2400" b="1" dirty="0"/>
              <a:t>Raskausdiabetes</a:t>
            </a:r>
          </a:p>
          <a:p>
            <a:pPr>
              <a:buFontTx/>
              <a:buChar char="-"/>
            </a:pPr>
            <a:r>
              <a:rPr lang="fi-FI" dirty="0"/>
              <a:t>puhkeaa odotusaikana, jolloin hormonimuutokset ja rasvakudoksen määrän kasvu lisäävät insuliinin tarvetta</a:t>
            </a:r>
          </a:p>
          <a:p>
            <a:pPr>
              <a:buFontTx/>
              <a:buChar char="-"/>
            </a:pPr>
            <a:r>
              <a:rPr lang="fi-FI" dirty="0"/>
              <a:t>tavallisesti paranee lapsen syntymän jälkeen</a:t>
            </a:r>
          </a:p>
          <a:p>
            <a:pPr>
              <a:buFontTx/>
              <a:buChar char="-"/>
            </a:pPr>
            <a:r>
              <a:rPr lang="fi-FI" dirty="0"/>
              <a:t>merkki kasvaneesta riskistä sairastua tyypin 2 diabetekseen myöhemmin elämässä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7FF8116-3F0B-2EE5-00FE-07B7BF06C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12DDC14-F91B-3953-42D7-A6394A300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0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AB5025-0FCB-F069-099D-7442C65B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51831"/>
            <a:ext cx="10363200" cy="838200"/>
          </a:xfrm>
        </p:spPr>
        <p:txBody>
          <a:bodyPr>
            <a:normAutofit/>
          </a:bodyPr>
          <a:lstStyle/>
          <a:p>
            <a:r>
              <a:rPr lang="fi-FI" sz="3200" b="1" dirty="0"/>
              <a:t>Insuliini on elintärkeä hormoni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07A17-E308-C2A7-78DF-2300D5388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0" y="1829318"/>
            <a:ext cx="5105400" cy="4342882"/>
          </a:xfrm>
        </p:spPr>
        <p:txBody>
          <a:bodyPr>
            <a:noAutofit/>
          </a:bodyPr>
          <a:lstStyle/>
          <a:p>
            <a:r>
              <a:rPr lang="fi-FI" sz="2400" dirty="0"/>
              <a:t>Terveen ihmisen haima tuottaa insuliinia.</a:t>
            </a:r>
          </a:p>
          <a:p>
            <a:r>
              <a:rPr lang="fi-FI" sz="2400" dirty="0"/>
              <a:t>Insuliini kiinnittyy soluissa olevaan reseptoriin, jolloin glukoosi pääsee siirtymään soluun eräänlaisen portin kautta.</a:t>
            </a:r>
          </a:p>
          <a:p>
            <a:r>
              <a:rPr lang="fi-FI" sz="2400" dirty="0"/>
              <a:t>Näin solut saavat energiaa ja veren sokeripitoisuus ei pääse nousemaan liian korkeaksi.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36DDAC8-B41F-C829-DE49-C8A6F6A2F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501F404-ECC7-EE02-90FE-317FD8552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488BC5F1-CE7F-CA99-45E6-B20B8BA8E5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16754" y="1066800"/>
            <a:ext cx="6199110" cy="5232400"/>
          </a:xfrm>
        </p:spPr>
      </p:pic>
    </p:spTree>
    <p:extLst>
      <p:ext uri="{BB962C8B-B14F-4D97-AF65-F5344CB8AC3E}">
        <p14:creationId xmlns:p14="http://schemas.microsoft.com/office/powerpoint/2010/main" val="264205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DD73C7-BA2D-5051-5DD4-84703AA0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07969"/>
            <a:ext cx="10363200" cy="885818"/>
          </a:xfrm>
        </p:spPr>
        <p:txBody>
          <a:bodyPr>
            <a:normAutofit/>
          </a:bodyPr>
          <a:lstStyle/>
          <a:p>
            <a:r>
              <a:rPr lang="fi-FI" sz="3200" b="1" dirty="0"/>
              <a:t>Tyypin 1 diabetes on autoimmuunisairaus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E557DF-7FD4-7902-A827-94C6811E6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485901"/>
            <a:ext cx="5610225" cy="5057774"/>
          </a:xfrm>
        </p:spPr>
        <p:txBody>
          <a:bodyPr>
            <a:normAutofit/>
          </a:bodyPr>
          <a:lstStyle/>
          <a:p>
            <a:r>
              <a:rPr lang="fi-FI" dirty="0"/>
              <a:t>Haiman insuliinia tuottavat solut tuhoutuvat.</a:t>
            </a:r>
          </a:p>
          <a:p>
            <a:r>
              <a:rPr lang="fi-FI" dirty="0"/>
              <a:t>Kun insuliinin tuotanto loppuu, glukoosi ei enää pääse soluihin ja verensokeripitoisuus nousee.</a:t>
            </a:r>
          </a:p>
          <a:p>
            <a:r>
              <a:rPr lang="fi-FI" dirty="0"/>
              <a:t>Sairaus puhkeaa tavallisesti alle 40–vuotiaana, usein jo lapsuudessa.</a:t>
            </a:r>
          </a:p>
          <a:p>
            <a:r>
              <a:rPr lang="fi-FI" dirty="0"/>
              <a:t>Taudin syntyyn vaikuttavat perinnöllisen alttiuden lisäksi myös elintavat ja ympäristötekijät.</a:t>
            </a:r>
          </a:p>
          <a:p>
            <a:r>
              <a:rPr lang="fi-FI" dirty="0"/>
              <a:t>Koska riskitekijöitä ei tunneta, tautia ei osata ennaltaehkäistä.</a:t>
            </a:r>
          </a:p>
          <a:p>
            <a:endParaRPr lang="fi-FI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2E29C11-26A9-9EEC-8537-AADCC3B3C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0500D33-D692-54D3-CF7F-D01F5227E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5E70DB00-A6C2-8EC0-1C7E-DF97C86CFD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94905" y="1351280"/>
            <a:ext cx="5606852" cy="4693920"/>
          </a:xfrm>
        </p:spPr>
      </p:pic>
    </p:spTree>
    <p:extLst>
      <p:ext uri="{BB962C8B-B14F-4D97-AF65-F5344CB8AC3E}">
        <p14:creationId xmlns:p14="http://schemas.microsoft.com/office/powerpoint/2010/main" val="112420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6DCFB-AAD8-3FD4-9FAB-9921DFBD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6" y="351831"/>
            <a:ext cx="9324975" cy="657225"/>
          </a:xfrm>
        </p:spPr>
        <p:txBody>
          <a:bodyPr>
            <a:normAutofit/>
          </a:bodyPr>
          <a:lstStyle/>
          <a:p>
            <a:r>
              <a:rPr lang="fi-FI" sz="3200" b="1" dirty="0"/>
              <a:t>Tyypin 1 diabetes vaatii elinikäistä insuliinihoitoa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F0C729-9CAC-4FA1-657F-5A8108A50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0" y="1276351"/>
            <a:ext cx="5657850" cy="5086350"/>
          </a:xfrm>
        </p:spPr>
        <p:txBody>
          <a:bodyPr>
            <a:normAutofit/>
          </a:bodyPr>
          <a:lstStyle/>
          <a:p>
            <a:r>
              <a:rPr lang="fi-FI" dirty="0"/>
              <a:t>Sairauden oireet alkavat, kun haiman insuliinia tuottavista soluista on jäljellä vain viidesosa.</a:t>
            </a:r>
          </a:p>
          <a:p>
            <a:r>
              <a:rPr lang="fi-FI" dirty="0"/>
              <a:t>Tyypillisiä ensioireita ennen diagnoosia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jatkuva jano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lisääntynyt virtsaneritys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voimakas väsymys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tahaton laihtuminen</a:t>
            </a:r>
          </a:p>
          <a:p>
            <a:r>
              <a:rPr lang="fi-FI" dirty="0"/>
              <a:t>Päivittäinen insuliinihoito on aloitettava välittömästi 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pistoksina insuliinikynällä tai</a:t>
            </a:r>
          </a:p>
          <a:p>
            <a:pPr marL="560070" lvl="1" indent="-285750">
              <a:buFontTx/>
              <a:buChar char="-"/>
            </a:pPr>
            <a:r>
              <a:rPr lang="fi-FI" dirty="0"/>
              <a:t>ihon alle kiinnitetyn insuliinipumpun avulla</a:t>
            </a:r>
          </a:p>
          <a:p>
            <a:r>
              <a:rPr lang="fi-FI" dirty="0"/>
              <a:t>Ilman hoitoa sairaus johtaa kuolemaan.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pic>
        <p:nvPicPr>
          <p:cNvPr id="6" name="Sisällön paikkamerkki 5" descr="Kuva, joka sisältää kohteen sisä, paperi, hammasharja, kirjoitusvälineet&#10;&#10;Kuvaus luotu automaattisesti">
            <a:extLst>
              <a:ext uri="{FF2B5EF4-FFF2-40B4-BE49-F238E27FC236}">
                <a16:creationId xmlns:a16="http://schemas.microsoft.com/office/drawing/2014/main" id="{CACB9BED-A03B-817C-EE0F-D48E842E98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29" y="1362075"/>
            <a:ext cx="5141857" cy="481012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CFF1F4C-E138-3E25-D7EF-699E30DE03DD}"/>
              </a:ext>
            </a:extLst>
          </p:cNvPr>
          <p:cNvSpPr txBox="1"/>
          <p:nvPr/>
        </p:nvSpPr>
        <p:spPr>
          <a:xfrm rot="5400000" flipH="1">
            <a:off x="9081292" y="3556892"/>
            <a:ext cx="469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Towfigu</a:t>
            </a:r>
            <a:r>
              <a:rPr lang="fi-FI" sz="1400" dirty="0"/>
              <a:t> </a:t>
            </a:r>
            <a:r>
              <a:rPr lang="fi-FI" sz="1400" dirty="0" err="1"/>
              <a:t>barbhuiya</a:t>
            </a:r>
            <a:endParaRPr lang="fi-FI" sz="1400" dirty="0"/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6065EC-9B01-9563-59E2-26390DEFD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62DA883-1627-DF11-7ABB-0AC5F7C14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8EBAE8-49C5-2D79-D034-2E41A4F0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209551"/>
            <a:ext cx="10658475" cy="742950"/>
          </a:xfrm>
        </p:spPr>
        <p:txBody>
          <a:bodyPr>
            <a:normAutofit/>
          </a:bodyPr>
          <a:lstStyle/>
          <a:p>
            <a:r>
              <a:rPr lang="fi-FI" sz="3200" b="1" dirty="0"/>
              <a:t>Tyypin 2 diabetes kehittyy hitaasti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6A4337-3C31-9F4A-F6A5-A31218360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122" y="1162049"/>
            <a:ext cx="5902228" cy="5486399"/>
          </a:xfrm>
        </p:spPr>
        <p:txBody>
          <a:bodyPr>
            <a:normAutofit fontScale="92500"/>
          </a:bodyPr>
          <a:lstStyle/>
          <a:p>
            <a:r>
              <a:rPr lang="fi-FI" dirty="0"/>
              <a:t>Puhkeaa usein vasta aikuisiällä</a:t>
            </a:r>
          </a:p>
          <a:p>
            <a:r>
              <a:rPr lang="fi-FI" dirty="0"/>
              <a:t>Tyypin 2 diabeteksen aiheuttaa </a:t>
            </a:r>
            <a:r>
              <a:rPr lang="fi-FI" b="1" dirty="0"/>
              <a:t>insuliiniresistenssi.</a:t>
            </a:r>
          </a:p>
          <a:p>
            <a:pPr>
              <a:buFontTx/>
              <a:buChar char="-"/>
            </a:pPr>
            <a:r>
              <a:rPr lang="fi-FI" dirty="0"/>
              <a:t>Solujen kyky reagoida insuliiniin on heikentynyt.</a:t>
            </a:r>
          </a:p>
          <a:p>
            <a:pPr>
              <a:buFontTx/>
              <a:buChar char="-"/>
            </a:pPr>
            <a:r>
              <a:rPr lang="fi-FI" dirty="0"/>
              <a:t>Insuliinin alentunut teho lisää insuliinin tarvetta.</a:t>
            </a:r>
          </a:p>
          <a:p>
            <a:r>
              <a:rPr lang="fi-FI" b="1" dirty="0"/>
              <a:t>Diabeteksen esiaste</a:t>
            </a:r>
          </a:p>
          <a:p>
            <a:pPr>
              <a:buFontTx/>
              <a:buChar char="-"/>
            </a:pPr>
            <a:r>
              <a:rPr lang="fi-FI" dirty="0"/>
              <a:t>Haima tuottaa yhä enemmän insuliinia, mutta siitä huolimatta solut eivät saa riittävästi glukoosia ja verensokeripitoisuus nousee etenkin aterioiden jälkeen.</a:t>
            </a:r>
          </a:p>
          <a:p>
            <a:r>
              <a:rPr lang="fi-FI" b="1" dirty="0"/>
              <a:t>Tyypin 2 diabetes puhkeaa</a:t>
            </a:r>
          </a:p>
          <a:p>
            <a:pPr>
              <a:buFontTx/>
              <a:buChar char="-"/>
            </a:pPr>
            <a:r>
              <a:rPr lang="fi-FI" dirty="0"/>
              <a:t>Vähitellen solut eivät enää tunnista insuliinia, haiman insuliinin tuotanto pysähtyy ja verensokeri jää korkealle.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DD62AEA-F0B7-25F8-6C38-D41AC868C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32781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A05553-7442-9A2A-D51C-4771D44C5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692A1184-445E-D11E-2658-6C49770C82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9469" y="1162049"/>
            <a:ext cx="5861970" cy="5037332"/>
          </a:xfrm>
        </p:spPr>
      </p:pic>
    </p:spTree>
    <p:extLst>
      <p:ext uri="{BB962C8B-B14F-4D97-AF65-F5344CB8AC3E}">
        <p14:creationId xmlns:p14="http://schemas.microsoft.com/office/powerpoint/2010/main" val="4847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A2098099-B4BD-10A7-5B4B-69F0ADEF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25D9C4-41B5-A7A2-F6ED-E4512FC1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7" y="214178"/>
            <a:ext cx="10363200" cy="733425"/>
          </a:xfrm>
        </p:spPr>
        <p:txBody>
          <a:bodyPr>
            <a:normAutofit/>
          </a:bodyPr>
          <a:lstStyle/>
          <a:p>
            <a:r>
              <a:rPr lang="fi-FI" sz="3200" b="1" dirty="0"/>
              <a:t>Diabeteksen esiaste jää usein huomaamatta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01985B5-07A3-B0F7-D4C8-505E275FC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8" y="1200378"/>
            <a:ext cx="7978275" cy="520042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E84CEE3-0030-051B-D237-8F9798EF1619}"/>
              </a:ext>
            </a:extLst>
          </p:cNvPr>
          <p:cNvSpPr txBox="1"/>
          <p:nvPr/>
        </p:nvSpPr>
        <p:spPr>
          <a:xfrm>
            <a:off x="6267450" y="1770995"/>
            <a:ext cx="58001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b="1" dirty="0"/>
              <a:t>Terveellä ihmisellä </a:t>
            </a:r>
            <a:r>
              <a:rPr lang="fi-FI" sz="2000" dirty="0"/>
              <a:t>insuliini estää verensokerin liiallisen nousun.</a:t>
            </a:r>
          </a:p>
          <a:p>
            <a:endParaRPr lang="fi-FI" sz="900" b="1" dirty="0"/>
          </a:p>
          <a:p>
            <a:pPr marL="285750" indent="-285750">
              <a:buFontTx/>
              <a:buChar char="-"/>
            </a:pPr>
            <a:r>
              <a:rPr lang="fi-FI" sz="2000" b="1" dirty="0"/>
              <a:t>Diabeteksen esiaste </a:t>
            </a:r>
            <a:r>
              <a:rPr lang="fi-FI" sz="2000" dirty="0"/>
              <a:t>saattaa olla täysin oireeton.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Ruokailun jälkeen verensokeri on muutaman tunnin koholla, mutta palautuu vielä normaalille tasolle.</a:t>
            </a:r>
          </a:p>
          <a:p>
            <a:pPr marL="285750" indent="-285750">
              <a:buFontTx/>
              <a:buChar char="-"/>
            </a:pPr>
            <a:endParaRPr lang="fi-FI" sz="900" dirty="0"/>
          </a:p>
          <a:p>
            <a:pPr marL="285750" indent="-285750">
              <a:buFontTx/>
              <a:buChar char="-"/>
            </a:pPr>
            <a:r>
              <a:rPr lang="fi-FI" sz="2000" b="1" dirty="0"/>
              <a:t>Tyypin 2 diabeteksessa </a:t>
            </a:r>
            <a:r>
              <a:rPr lang="fi-FI" sz="2000" dirty="0"/>
              <a:t>verensokeri pysyy korkealla.</a:t>
            </a:r>
          </a:p>
          <a:p>
            <a:endParaRPr lang="fi-FI" sz="800" dirty="0"/>
          </a:p>
          <a:p>
            <a:pPr marL="285750" indent="-285750">
              <a:buFontTx/>
              <a:buChar char="-"/>
            </a:pPr>
            <a:r>
              <a:rPr lang="fi-FI" sz="2000" b="1" dirty="0"/>
              <a:t>Lääkehoidolla pyritään</a:t>
            </a:r>
          </a:p>
          <a:p>
            <a:pPr marL="742950" lvl="1" indent="-285750">
              <a:buFontTx/>
              <a:buChar char="-"/>
            </a:pPr>
            <a:r>
              <a:rPr lang="fi-FI" sz="2000" dirty="0"/>
              <a:t>parantamaan solujen insuliiniherkkyyttä</a:t>
            </a:r>
          </a:p>
          <a:p>
            <a:pPr marL="742950" lvl="1" indent="-285750">
              <a:buFontTx/>
              <a:buChar char="-"/>
            </a:pPr>
            <a:r>
              <a:rPr lang="fi-FI" sz="2000" dirty="0"/>
              <a:t>elvyttämään haiman insuliinituotantoa</a:t>
            </a:r>
          </a:p>
          <a:p>
            <a:pPr marL="742950" lvl="1" indent="-285750">
              <a:buFontTx/>
              <a:buChar char="-"/>
            </a:pPr>
            <a:r>
              <a:rPr lang="fi-FI" sz="2000" dirty="0"/>
              <a:t>hillitsemään glukoosin imeytymistä ohutsuolesta verenkiertoon.</a:t>
            </a:r>
            <a:endParaRPr lang="fi-FI" dirty="0"/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F2A86A5-93AA-0CA6-7DCA-A44E669EA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6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C1F9BD9-0F55-3F66-B7B4-5B01CA9E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58" y="662497"/>
            <a:ext cx="7582978" cy="23443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700" b="1" dirty="0" err="1"/>
              <a:t>itkään</a:t>
            </a:r>
            <a:r>
              <a:rPr lang="en-US" sz="2700" b="1" dirty="0"/>
              <a:t> </a:t>
            </a:r>
            <a:r>
              <a:rPr lang="en-US" sz="2700" b="1" dirty="0" err="1"/>
              <a:t>koholla</a:t>
            </a:r>
            <a:r>
              <a:rPr lang="en-US" sz="2700" b="1" dirty="0"/>
              <a:t> </a:t>
            </a:r>
            <a:r>
              <a:rPr lang="en-US" sz="2700" b="1" dirty="0" err="1"/>
              <a:t>pysynyt</a:t>
            </a:r>
            <a:r>
              <a:rPr lang="en-US" sz="2700" b="1" dirty="0"/>
              <a:t> </a:t>
            </a:r>
            <a:r>
              <a:rPr lang="en-US" sz="2700" b="1" dirty="0" err="1"/>
              <a:t>verensokeri</a:t>
            </a:r>
            <a:r>
              <a:rPr lang="en-US" sz="2700" b="1" dirty="0"/>
              <a:t> </a:t>
            </a:r>
            <a:r>
              <a:rPr lang="en-US" sz="2700" b="1" dirty="0" err="1"/>
              <a:t>vaurioittaa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700" dirty="0" err="1"/>
              <a:t>sisäelimiä</a:t>
            </a:r>
            <a:br>
              <a:rPr lang="en-US" sz="2700" dirty="0"/>
            </a:br>
            <a:r>
              <a:rPr lang="en-US" sz="2700" dirty="0"/>
              <a:t>- </a:t>
            </a:r>
            <a:r>
              <a:rPr lang="en-US" sz="2700" dirty="0" err="1"/>
              <a:t>verisuonia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- </a:t>
            </a:r>
            <a:r>
              <a:rPr lang="en-US" sz="2700" dirty="0" err="1"/>
              <a:t>hermostoa</a:t>
            </a:r>
            <a:r>
              <a:rPr lang="en-US" sz="2700" dirty="0"/>
              <a:t>.</a:t>
            </a:r>
            <a:br>
              <a:rPr lang="en-US" sz="2700" dirty="0"/>
            </a:br>
            <a:br>
              <a:rPr lang="en-US" sz="2700" dirty="0"/>
            </a:br>
            <a:r>
              <a:rPr lang="en-US" sz="2700" b="1" dirty="0" err="1"/>
              <a:t>Vakavien</a:t>
            </a:r>
            <a:r>
              <a:rPr lang="en-US" sz="2700" b="1" dirty="0"/>
              <a:t> </a:t>
            </a:r>
            <a:r>
              <a:rPr lang="en-US" sz="2700" b="1" dirty="0" err="1"/>
              <a:t>lisätautien</a:t>
            </a:r>
            <a:r>
              <a:rPr lang="en-US" sz="2700" b="1" dirty="0"/>
              <a:t> </a:t>
            </a:r>
            <a:r>
              <a:rPr lang="en-US" sz="2700" b="1" dirty="0" err="1"/>
              <a:t>riski</a:t>
            </a:r>
            <a:r>
              <a:rPr lang="en-US" sz="2700" b="1" dirty="0"/>
              <a:t> </a:t>
            </a:r>
            <a:r>
              <a:rPr lang="en-US" sz="2700" b="1" dirty="0" err="1"/>
              <a:t>kasvaa</a:t>
            </a:r>
            <a:r>
              <a:rPr lang="en-US" sz="2700" b="1" dirty="0"/>
              <a:t>.</a:t>
            </a:r>
            <a:br>
              <a:rPr lang="en-US" sz="27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000" dirty="0"/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 descr="Kuva, joka sisältää kohteen sisä, koristeltu&#10;&#10;Kuvaus luotu automaattisesti">
            <a:extLst>
              <a:ext uri="{FF2B5EF4-FFF2-40B4-BE49-F238E27FC236}">
                <a16:creationId xmlns:a16="http://schemas.microsoft.com/office/drawing/2014/main" id="{BEB83B4B-7995-DA6B-3CC4-B4E57787B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r="1122"/>
          <a:stretch/>
        </p:blipFill>
        <p:spPr>
          <a:xfrm>
            <a:off x="1954235" y="3391489"/>
            <a:ext cx="1927107" cy="2875186"/>
          </a:xfrm>
          <a:prstGeom prst="rect">
            <a:avLst/>
          </a:prstGeom>
        </p:spPr>
      </p:pic>
      <p:pic>
        <p:nvPicPr>
          <p:cNvPr id="8" name="Sisällön paikkamerkki 7" descr="Kuva, joka sisältää kohteen sisä, koristeltu, sulje&#10;&#10;Kuvaus luotu automaattisesti">
            <a:extLst>
              <a:ext uri="{FF2B5EF4-FFF2-40B4-BE49-F238E27FC236}">
                <a16:creationId xmlns:a16="http://schemas.microsoft.com/office/drawing/2014/main" id="{8D34BEB5-FDDD-DD8D-497B-6C0AE4D0B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0" r="11760" b="-4"/>
          <a:stretch/>
        </p:blipFill>
        <p:spPr>
          <a:xfrm>
            <a:off x="40737" y="3391488"/>
            <a:ext cx="1928725" cy="287518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A7C32E1-6E17-EDB5-09E5-55A2A6B756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r="25754"/>
          <a:stretch/>
        </p:blipFill>
        <p:spPr>
          <a:xfrm>
            <a:off x="3830667" y="3391489"/>
            <a:ext cx="1956714" cy="2875186"/>
          </a:xfrm>
          <a:prstGeom prst="rect">
            <a:avLst/>
          </a:prstGeom>
        </p:spPr>
      </p:pic>
      <p:pic>
        <p:nvPicPr>
          <p:cNvPr id="6" name="Sisällön paikkamerkki 5" descr="Kuva, joka sisältää kohteen teksti, maa&#10;&#10;Kuvaus luotu automaattisesti">
            <a:extLst>
              <a:ext uri="{FF2B5EF4-FFF2-40B4-BE49-F238E27FC236}">
                <a16:creationId xmlns:a16="http://schemas.microsoft.com/office/drawing/2014/main" id="{7D190BB4-08FE-8961-799F-26D3B19DFF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"/>
          <a:stretch/>
        </p:blipFill>
        <p:spPr>
          <a:xfrm>
            <a:off x="5801160" y="3391489"/>
            <a:ext cx="1956713" cy="28751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2659E8-8B99-46BE-91DD-757EEC38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936" y="3006812"/>
            <a:ext cx="0" cy="28751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41988D1-5380-2D9A-3EC2-9DB8F5D07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0191" y="1031001"/>
            <a:ext cx="4033517" cy="5177034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err="1"/>
              <a:t>Esimerkkejä</a:t>
            </a:r>
            <a:r>
              <a:rPr lang="en-US" sz="2600" b="1" dirty="0"/>
              <a:t> </a:t>
            </a:r>
            <a:r>
              <a:rPr lang="en-US" sz="2600" b="1" dirty="0" err="1"/>
              <a:t>lisätaudeista</a:t>
            </a:r>
            <a:r>
              <a:rPr lang="en-US" sz="2600" b="1" dirty="0"/>
              <a:t> </a:t>
            </a:r>
          </a:p>
          <a:p>
            <a:r>
              <a:rPr lang="en-US" sz="2400" dirty="0" err="1"/>
              <a:t>Munuaistauti</a:t>
            </a:r>
            <a:endParaRPr lang="en-US" sz="2400" dirty="0"/>
          </a:p>
          <a:p>
            <a:r>
              <a:rPr lang="en-US" sz="2400" dirty="0" err="1"/>
              <a:t>Sydän</a:t>
            </a:r>
            <a:r>
              <a:rPr lang="en-US" sz="2400" dirty="0"/>
              <a:t>- ja </a:t>
            </a:r>
            <a:r>
              <a:rPr lang="en-US" sz="2400" dirty="0" err="1"/>
              <a:t>verisuonitaudit</a:t>
            </a:r>
            <a:endParaRPr lang="en-US" sz="2400" dirty="0"/>
          </a:p>
          <a:p>
            <a:r>
              <a:rPr lang="en-US" sz="2400" dirty="0" err="1"/>
              <a:t>Aivoinfarkti</a:t>
            </a:r>
            <a:endParaRPr lang="en-US" sz="2400" dirty="0"/>
          </a:p>
          <a:p>
            <a:r>
              <a:rPr lang="en-US" sz="2400" dirty="0" err="1"/>
              <a:t>Sokeutuminen</a:t>
            </a:r>
            <a:endParaRPr lang="en-US" sz="2400" dirty="0"/>
          </a:p>
          <a:p>
            <a:r>
              <a:rPr lang="en-US" sz="2400" dirty="0" err="1"/>
              <a:t>Hermostossa</a:t>
            </a:r>
            <a:r>
              <a:rPr lang="en-US" sz="2400" dirty="0"/>
              <a:t> ja </a:t>
            </a:r>
            <a:r>
              <a:rPr lang="en-US" sz="2400" dirty="0" err="1"/>
              <a:t>verisuonissa</a:t>
            </a:r>
            <a:r>
              <a:rPr lang="en-US" sz="2400" dirty="0"/>
              <a:t> </a:t>
            </a:r>
            <a:r>
              <a:rPr lang="en-US" sz="2400" dirty="0" err="1"/>
              <a:t>tapahtuneet</a:t>
            </a:r>
            <a:r>
              <a:rPr lang="en-US" sz="2400" dirty="0"/>
              <a:t> </a:t>
            </a:r>
            <a:r>
              <a:rPr lang="en-US" sz="2400" dirty="0" err="1"/>
              <a:t>muutokset</a:t>
            </a:r>
            <a:r>
              <a:rPr lang="en-US" sz="2400" dirty="0"/>
              <a:t> </a:t>
            </a:r>
            <a:r>
              <a:rPr lang="en-US" sz="2400" dirty="0" err="1"/>
              <a:t>voivat</a:t>
            </a:r>
            <a:r>
              <a:rPr lang="en-US" sz="2400" dirty="0"/>
              <a:t> </a:t>
            </a:r>
            <a:r>
              <a:rPr lang="en-US" sz="2400" dirty="0" err="1"/>
              <a:t>johtaa</a:t>
            </a:r>
            <a:r>
              <a:rPr lang="en-US" sz="2400" dirty="0"/>
              <a:t> </a:t>
            </a:r>
            <a:r>
              <a:rPr lang="en-US" sz="2400" dirty="0" err="1"/>
              <a:t>tilanteeseen</a:t>
            </a:r>
            <a:r>
              <a:rPr lang="en-US" sz="2400" dirty="0"/>
              <a:t>, </a:t>
            </a:r>
            <a:r>
              <a:rPr lang="en-US" sz="2400" dirty="0" err="1"/>
              <a:t>jossa</a:t>
            </a:r>
            <a:r>
              <a:rPr lang="en-US" sz="2400" dirty="0"/>
              <a:t> </a:t>
            </a:r>
            <a:r>
              <a:rPr lang="en-US" sz="2400" dirty="0" err="1"/>
              <a:t>raajan</a:t>
            </a:r>
            <a:r>
              <a:rPr lang="en-US" sz="2400" dirty="0"/>
              <a:t> </a:t>
            </a:r>
            <a:r>
              <a:rPr lang="en-US" sz="2400" dirty="0" err="1"/>
              <a:t>amputoiminen</a:t>
            </a:r>
            <a:r>
              <a:rPr lang="en-US" sz="2400" dirty="0"/>
              <a:t> on </a:t>
            </a:r>
            <a:r>
              <a:rPr lang="en-US" sz="2400" dirty="0" err="1"/>
              <a:t>välttämätöntä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0AF9629-CD78-43C1-0EB5-83A5F3FF83EB}"/>
              </a:ext>
            </a:extLst>
          </p:cNvPr>
          <p:cNvSpPr txBox="1"/>
          <p:nvPr/>
        </p:nvSpPr>
        <p:spPr>
          <a:xfrm>
            <a:off x="146004" y="6371450"/>
            <a:ext cx="7627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Kolme ensimmäistä kuvaa Unsplash.com Robina </a:t>
            </a:r>
            <a:r>
              <a:rPr lang="fi-FI" sz="1200" dirty="0" err="1"/>
              <a:t>Weermeijer</a:t>
            </a:r>
            <a:r>
              <a:rPr lang="fi-FI" sz="1200" dirty="0"/>
              <a:t>, viimeinen kuva Unsplash.com: marianne </a:t>
            </a:r>
            <a:r>
              <a:rPr lang="fi-FI" sz="1200" dirty="0" err="1"/>
              <a:t>bos</a:t>
            </a:r>
            <a:r>
              <a:rPr lang="fi-FI" sz="1200" dirty="0"/>
              <a:t> </a:t>
            </a:r>
          </a:p>
        </p:txBody>
      </p:sp>
      <p:pic>
        <p:nvPicPr>
          <p:cNvPr id="18" name="Kuva 1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EB152A6-60AE-A55B-8197-699C0C76B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233560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118E867C-9012-6EFB-A07F-FCE2F0031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950" y="6172200"/>
            <a:ext cx="197908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8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9FEDC6-B492-60D0-D1E4-4A8261D0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" y="85725"/>
            <a:ext cx="9620093" cy="704850"/>
          </a:xfrm>
        </p:spPr>
        <p:txBody>
          <a:bodyPr>
            <a:normAutofit/>
          </a:bodyPr>
          <a:lstStyle/>
          <a:p>
            <a:r>
              <a:rPr lang="fi-FI" sz="3200" b="1" dirty="0"/>
              <a:t>Tyypin 2 diabetekselle altistavia tekijöitä</a:t>
            </a: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28373CB-BBEA-47B0-3FEA-59AAB26F8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540" y="162561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A3BA252-2B8C-FA17-FCE7-25D243AB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010" y="6343650"/>
            <a:ext cx="1979084" cy="514350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543153E4-03CC-192C-8327-B22FE058B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" y="790575"/>
            <a:ext cx="11974976" cy="5981700"/>
          </a:xfrm>
        </p:spPr>
      </p:pic>
    </p:spTree>
    <p:extLst>
      <p:ext uri="{BB962C8B-B14F-4D97-AF65-F5344CB8AC3E}">
        <p14:creationId xmlns:p14="http://schemas.microsoft.com/office/powerpoint/2010/main" val="3463526869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8"/>
      </a:lt2>
      <a:accent1>
        <a:srgbClr val="C69996"/>
      </a:accent1>
      <a:accent2>
        <a:srgbClr val="BA9B7F"/>
      </a:accent2>
      <a:accent3>
        <a:srgbClr val="A9A580"/>
      </a:accent3>
      <a:accent4>
        <a:srgbClr val="99AA74"/>
      </a:accent4>
      <a:accent5>
        <a:srgbClr val="8DAC82"/>
      </a:accent5>
      <a:accent6>
        <a:srgbClr val="78AF80"/>
      </a:accent6>
      <a:hlink>
        <a:srgbClr val="578D91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792B6AB8-26DD-401B-B8CA-4E970D0A1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A89A88-AF90-4172-A201-4544FE9AE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51B942-B9C7-4641-9140-A449A2AADCC8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572</Words>
  <Application>Microsoft Office PowerPoint</Application>
  <PresentationFormat>Laajakuva</PresentationFormat>
  <Paragraphs>96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Grandview Display</vt:lpstr>
      <vt:lpstr>DashVTI</vt:lpstr>
      <vt:lpstr> DIABETES</vt:lpstr>
      <vt:lpstr>DIABETES</vt:lpstr>
      <vt:lpstr>Insuliini on elintärkeä hormoni</vt:lpstr>
      <vt:lpstr>Tyypin 1 diabetes on autoimmuunisairaus</vt:lpstr>
      <vt:lpstr>Tyypin 1 diabetes vaatii elinikäistä insuliinihoitoa</vt:lpstr>
      <vt:lpstr>Tyypin 2 diabetes kehittyy hitaasti</vt:lpstr>
      <vt:lpstr>Diabeteksen esiaste jää usein huomaamatta</vt:lpstr>
      <vt:lpstr>Pitkään koholla pysynyt verensokeri vaurioittaa - sisäelimiä - verisuonia  - hermostoa.  Vakavien lisätautien riski kasvaa.     </vt:lpstr>
      <vt:lpstr>Tyypin 2 diabetekselle altistavia tekijöitä</vt:lpstr>
      <vt:lpstr>Terveillä elintavoilla voi ehkäistä tyypin 2 diabetesta</vt:lpstr>
      <vt:lpstr>Esimerkkejä yhteiskunnan keinoista ehkäistä diabetesta  Inhimillisten tavoitteiden lisäksi preventiolla pyritään vähentämään yhteiskunnalle koituvia kustannuksia.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Paula</dc:creator>
  <cp:lastModifiedBy>Löfström Leena</cp:lastModifiedBy>
  <cp:revision>48</cp:revision>
  <dcterms:created xsi:type="dcterms:W3CDTF">2022-06-20T14:05:44Z</dcterms:created>
  <dcterms:modified xsi:type="dcterms:W3CDTF">2023-03-08T13:14:40Z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