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6" r:id="rId6"/>
    <p:sldId id="260" r:id="rId7"/>
    <p:sldId id="265" r:id="rId8"/>
    <p:sldId id="273" r:id="rId9"/>
    <p:sldId id="274" r:id="rId10"/>
    <p:sldId id="259" r:id="rId11"/>
    <p:sldId id="272" r:id="rId12"/>
    <p:sldId id="257" r:id="rId13"/>
    <p:sldId id="258" r:id="rId14"/>
    <p:sldId id="275" r:id="rId15"/>
    <p:sldId id="264" r:id="rId16"/>
    <p:sldId id="267" r:id="rId17"/>
    <p:sldId id="268" r:id="rId18"/>
    <p:sldId id="269" r:id="rId19"/>
    <p:sldId id="270" r:id="rId20"/>
    <p:sldId id="263" r:id="rId21"/>
    <p:sldId id="276" r:id="rId22"/>
    <p:sldId id="271" r:id="rId23"/>
    <p:sldId id="261" r:id="rId2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41" d="100"/>
          <a:sy n="41" d="100"/>
        </p:scale>
        <p:origin x="808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7190CB-2CC6-CA61-52C5-62EABCBBE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4188A5D-848D-E80C-136A-11C4BCE79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76CA1CB-1300-D8B3-B1F3-0AF98555C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8C7B-B3A2-4E0D-A99C-086D3D1D1A7F}" type="datetimeFigureOut">
              <a:rPr lang="fi-FI" smtClean="0"/>
              <a:t>6.2.2023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97CED0D-9B16-5824-24F9-AA9A14916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0F0F72-8E15-B29C-0E86-8E93D8CFE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54A9-3B70-4F82-8C96-6EF2937456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117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083FBE-D063-4A20-A2C7-6A4F01167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31F0F65-BB73-3D88-003B-032A091DA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5373FB3-F11B-5D38-908F-B693662A0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8C7B-B3A2-4E0D-A99C-086D3D1D1A7F}" type="datetimeFigureOut">
              <a:rPr lang="fi-FI" smtClean="0"/>
              <a:t>6.2.2023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2845EF-BEF5-D1F0-252D-20A9FE1EC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5E425A2-3CCC-311E-B3B0-3E5EC8E3E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54A9-3B70-4F82-8C96-6EF2937456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340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A8ACCE0-244E-08A4-BB58-8DD333561B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6E475DE-208D-117E-DD18-F8B9C80365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F77059-DF5A-326A-C115-58419A5A5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8C7B-B3A2-4E0D-A99C-086D3D1D1A7F}" type="datetimeFigureOut">
              <a:rPr lang="fi-FI" smtClean="0"/>
              <a:t>6.2.2023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B1B0B4-D8D8-326F-0A81-13448EC33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92FE09-FE5E-1A75-AA3C-62FD5D235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54A9-3B70-4F82-8C96-6EF2937456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8344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985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881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642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19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521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489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4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0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E87A62-E19D-702E-0F96-A1F1F5464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5E04FE-ABF4-92A2-1482-BACA7EC9D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035615F-AB58-793B-C16C-A212FE3AC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8C7B-B3A2-4E0D-A99C-086D3D1D1A7F}" type="datetimeFigureOut">
              <a:rPr lang="fi-FI" smtClean="0"/>
              <a:t>6.2.2023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5C00F9-B22B-1E37-5A9C-F4BC63A6A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ABE9349-00E0-15E8-21B3-6625500D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54A9-3B70-4F82-8C96-6EF2937456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225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304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347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917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44680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158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9891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0763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56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911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BAF8D7-FB52-EFCE-76D9-7D415D176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DE5C83B-8E90-08D6-EFF3-4FC8E7D61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7A9A7F-06E2-ACE5-62B9-B116EADD7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8C7B-B3A2-4E0D-A99C-086D3D1D1A7F}" type="datetimeFigureOut">
              <a:rPr lang="fi-FI" smtClean="0"/>
              <a:t>6.2.2023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75FE5B-4EF3-C34D-172E-D9511822C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61AE4C-8190-9773-5D09-2034ABF25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54A9-3B70-4F82-8C96-6EF2937456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0977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3C0EED-B076-D1BC-2F2D-5A4888ADC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3036001-B7ED-B38D-4D88-C721EFF1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70E0D6F-0087-EAB3-F4D7-FF72EC520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1CEAE5C-1921-A4BB-CAE6-18DD57A0A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8C7B-B3A2-4E0D-A99C-086D3D1D1A7F}" type="datetimeFigureOut">
              <a:rPr lang="fi-FI" smtClean="0"/>
              <a:t>6.2.2023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B2CD4AA-0B4D-CAA3-DE21-8BEFCF800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26FDD38-DDA6-F7FE-54E1-FA519E263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54A9-3B70-4F82-8C96-6EF2937456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917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8AD384-641B-9FE1-016B-3FD88DFE7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99870AA-9172-1E89-45F4-3C72E6627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B580C32-60DC-03F4-EA3F-4FC42E5CF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3BD43A8-CD2C-21EA-A726-F49AFEE450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FB5EE05-1BB5-7F39-A8A6-41A4401EBB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66A84A3-86D8-7133-11D4-1B70C858A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8C7B-B3A2-4E0D-A99C-086D3D1D1A7F}" type="datetimeFigureOut">
              <a:rPr lang="fi-FI" smtClean="0"/>
              <a:t>6.2.2023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B360D01-D8D3-091C-09F2-B49EB5DAA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F32F451-0E4D-23E0-E086-324D782DE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54A9-3B70-4F82-8C96-6EF2937456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2070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117835-5A20-BC40-C4C4-5FAC353DF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874FC65-1377-618D-1C48-346067E33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8C7B-B3A2-4E0D-A99C-086D3D1D1A7F}" type="datetimeFigureOut">
              <a:rPr lang="fi-FI" smtClean="0"/>
              <a:t>6.2.2023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746CEF4-5108-C10D-0B37-FD9475512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8C9B09B-479C-58A6-DE1B-0747E8D1E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54A9-3B70-4F82-8C96-6EF2937456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3153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3890E83-E932-8D82-6ACA-2686AD79B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8C7B-B3A2-4E0D-A99C-086D3D1D1A7F}" type="datetimeFigureOut">
              <a:rPr lang="fi-FI" smtClean="0"/>
              <a:t>6.2.2023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836A442-7153-91EA-5CDA-AFBFA7113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8D4396E-21E3-A849-1B73-29EDDAC23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54A9-3B70-4F82-8C96-6EF2937456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4237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ED8D3F-FF47-C067-C6B4-C986BE1A4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0746A0F-4E1C-3255-648C-20FD5C365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049F16D-C617-8627-80BB-488D306C7A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88F31FF-4847-5EF4-D92E-EA8BC1B92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8C7B-B3A2-4E0D-A99C-086D3D1D1A7F}" type="datetimeFigureOut">
              <a:rPr lang="fi-FI" smtClean="0"/>
              <a:t>6.2.2023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FAFDF98-C1E3-7574-BC0B-1F6D9308A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6429F8A-43F2-AAE5-CB4F-0ABB5163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54A9-3B70-4F82-8C96-6EF2937456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3958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72913C-57FA-BB4E-63C7-68BF5752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F10905E-6234-571E-71DE-3CE6C7737C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34E64AA-3D50-06BD-467B-618D9A4E4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26F898E-CC5D-0F1D-980D-F95F7F9B4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8C7B-B3A2-4E0D-A99C-086D3D1D1A7F}" type="datetimeFigureOut">
              <a:rPr lang="fi-FI" smtClean="0"/>
              <a:t>6.2.2023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AB872B0-366C-0970-F6C2-2163D9728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5A150D4-05A1-B882-6288-72D0F53E2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54A9-3B70-4F82-8C96-6EF2937456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213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1B1248B-6A81-A890-B98E-A5F4EA51A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761B151-F57C-6B9A-63DA-B748350DB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3AF2AEB-4832-598E-B3A0-4EE62BB85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8C7B-B3A2-4E0D-A99C-086D3D1D1A7F}" type="datetimeFigureOut">
              <a:rPr lang="fi-FI" smtClean="0"/>
              <a:t>6.2.2023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A32D058-3E35-B0CB-48F9-18A8C0149F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AFE285C-FB15-A9E1-97FE-476E9B870D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C54A9-3B70-4F82-8C96-6EF2937456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4315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7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uva 6" descr="Kuva, joka sisältää kohteen henkilö, ulko, henkilöt, katu&#10;&#10;Kuvaus luotu automaattisesti">
            <a:extLst>
              <a:ext uri="{FF2B5EF4-FFF2-40B4-BE49-F238E27FC236}">
                <a16:creationId xmlns:a16="http://schemas.microsoft.com/office/drawing/2014/main" id="{D4AD2AAC-5357-6E16-0035-8089D20D6B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8" b="7193"/>
          <a:stretch/>
        </p:blipFill>
        <p:spPr>
          <a:xfrm>
            <a:off x="20" y="-351821"/>
            <a:ext cx="12191980" cy="7209821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0AD4193-2D6A-4976-AE93-824370A02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4661" y="323519"/>
            <a:ext cx="4323899" cy="6212748"/>
          </a:xfrm>
          <a:custGeom>
            <a:avLst/>
            <a:gdLst>
              <a:gd name="connsiteX0" fmla="*/ 0 w 4323899"/>
              <a:gd name="connsiteY0" fmla="*/ 0 h 6212748"/>
              <a:gd name="connsiteX1" fmla="*/ 4323899 w 4323899"/>
              <a:gd name="connsiteY1" fmla="*/ 0 h 6212748"/>
              <a:gd name="connsiteX2" fmla="*/ 4323899 w 4323899"/>
              <a:gd name="connsiteY2" fmla="*/ 2864954 h 6212748"/>
              <a:gd name="connsiteX3" fmla="*/ 880454 w 4323899"/>
              <a:gd name="connsiteY3" fmla="*/ 6212748 h 6212748"/>
              <a:gd name="connsiteX4" fmla="*/ 0 w 4323899"/>
              <a:gd name="connsiteY4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3899" h="6212748">
                <a:moveTo>
                  <a:pt x="0" y="0"/>
                </a:move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bg1">
              <a:alpha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2FB2BA7-8BD8-3AEF-C828-2105E0BAD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9293" y="806364"/>
            <a:ext cx="3354636" cy="2847413"/>
          </a:xfrm>
        </p:spPr>
        <p:txBody>
          <a:bodyPr anchor="b">
            <a:normAutofit/>
          </a:bodyPr>
          <a:lstStyle/>
          <a:p>
            <a:pPr algn="l"/>
            <a:r>
              <a:rPr lang="fi-FI" sz="5100"/>
              <a:t>VÄESTÖN MUUTTUVA TERVEYS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5FACF75-AECA-B310-65B7-B669EF3B90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8967980">
            <a:off x="8499450" y="4410799"/>
            <a:ext cx="3400293" cy="350682"/>
          </a:xfrm>
        </p:spPr>
        <p:txBody>
          <a:bodyPr anchor="t">
            <a:normAutofit/>
          </a:bodyPr>
          <a:lstStyle/>
          <a:p>
            <a:pPr algn="l"/>
            <a:r>
              <a:rPr lang="fi-FI" sz="1400" dirty="0"/>
              <a:t>Kuva: Unsplash.com Mauro Mora</a:t>
            </a:r>
          </a:p>
        </p:txBody>
      </p:sp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392013B-BEB2-C644-A007-FEC26E392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072" y="428870"/>
            <a:ext cx="1892024" cy="42893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D46CCFF-8382-10B1-98AE-EEAF5F8B9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2846" y="5962851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97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yöristetty suorakulmio 5"/>
          <p:cNvSpPr/>
          <p:nvPr/>
        </p:nvSpPr>
        <p:spPr>
          <a:xfrm>
            <a:off x="2965269" y="117566"/>
            <a:ext cx="6701245" cy="3592285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Tarttumattomat pitkäaikaissairaudet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-elämäntapoihin liittyviä kroonisia sairauksia, jotka alkoivat lisääntyä voimakkaasti toisen maailmansodan jälkeen elintason kohentumisen myötä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Keskeisimpiä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ovat sydän- ja verisuonisairaudet, allergiat ja astma, syövät, keuhkoahtaumatauti, tyypin 2 diabetes </a:t>
            </a:r>
          </a:p>
        </p:txBody>
      </p:sp>
      <p:sp>
        <p:nvSpPr>
          <p:cNvPr id="7" name="Pyöristetty suorakulmio 6"/>
          <p:cNvSpPr/>
          <p:nvPr/>
        </p:nvSpPr>
        <p:spPr>
          <a:xfrm>
            <a:off x="58779" y="250161"/>
            <a:ext cx="2801987" cy="33682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Tärkeimpiä riskitekijöitä 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ovat epäterveellinen ravinto, vähäinen liikunta, tupakointi ja alkoholin käyttö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-stressi ja univaje lisäävät sairastumisen riskiä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Pyöristetty suorakulmio 7"/>
          <p:cNvSpPr/>
          <p:nvPr/>
        </p:nvSpPr>
        <p:spPr>
          <a:xfrm>
            <a:off x="9784080" y="117566"/>
            <a:ext cx="2259874" cy="350084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Hoito 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on pitkäaikaistaeikä tauteja usein pystytä hoitamaan pysyvästi </a:t>
            </a:r>
          </a:p>
        </p:txBody>
      </p:sp>
      <p:sp>
        <p:nvSpPr>
          <p:cNvPr id="10" name="Pyöristetty suorakulmio 9"/>
          <p:cNvSpPr/>
          <p:nvPr/>
        </p:nvSpPr>
        <p:spPr>
          <a:xfrm>
            <a:off x="195943" y="3801292"/>
            <a:ext cx="11848011" cy="29651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Ennaltaehkäisy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on erittäin tärkeää tautitaakan vähentämiseksi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kunkin riskitekijän vähentäminen pienentää useamman sairauden riskiä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riskitekijät ovat osin yhteydessä myös tuki- ja liikuntaelinten sairauksiin, suun terveyteen ja mielenterveyteen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Ennaltaehkäisyssä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hyödynnetään kahta lähestymistapaa: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väestöstrategia,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joka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pyrkii vähentämään riskitekijöitä </a:t>
            </a:r>
            <a:r>
              <a:rPr kumimoji="0" lang="fi-FI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koko väestössä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tai ainakin </a:t>
            </a:r>
            <a:r>
              <a:rPr kumimoji="0" lang="fi-FI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merkittävässä osassa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väestöä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2. korkean riskin strategia,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joka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pyrkii löytämään </a:t>
            </a:r>
            <a:r>
              <a:rPr kumimoji="0" lang="fi-FI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ne henkilöt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, joilla on erityisen </a:t>
            </a:r>
            <a:r>
              <a:rPr kumimoji="0" lang="fi-FI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korkea riski sairastua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, ja heidän sairastumisriskiään pyritään vähentämään yksilöllisesti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-paras tulos saavutetaan, kun molempia lähestymistapoja käytetään samanaikaisesti</a:t>
            </a:r>
          </a:p>
        </p:txBody>
      </p:sp>
      <p:sp>
        <p:nvSpPr>
          <p:cNvPr id="12" name="Nuoli vasemmalle 11"/>
          <p:cNvSpPr/>
          <p:nvPr/>
        </p:nvSpPr>
        <p:spPr>
          <a:xfrm>
            <a:off x="2690949" y="1789611"/>
            <a:ext cx="274320" cy="2220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3" name="Nuoli oikealle 12"/>
          <p:cNvSpPr/>
          <p:nvPr/>
        </p:nvSpPr>
        <p:spPr>
          <a:xfrm>
            <a:off x="9653451" y="1789611"/>
            <a:ext cx="274320" cy="2220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4" name="Alanuoli 13"/>
          <p:cNvSpPr/>
          <p:nvPr/>
        </p:nvSpPr>
        <p:spPr>
          <a:xfrm>
            <a:off x="6048103" y="3618411"/>
            <a:ext cx="261257" cy="300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3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00A3A260-C823-CBE1-582E-D85388586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973" y="6261225"/>
            <a:ext cx="2000250" cy="5143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8BFF95-15B4-632D-8105-FF3CC344C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114091"/>
            <a:ext cx="10515600" cy="653061"/>
          </a:xfrm>
        </p:spPr>
        <p:txBody>
          <a:bodyPr>
            <a:normAutofit fontScale="90000"/>
          </a:bodyPr>
          <a:lstStyle/>
          <a:p>
            <a:br>
              <a:rPr lang="fi-FI" sz="3600" b="1" dirty="0">
                <a:solidFill>
                  <a:srgbClr val="7030A0"/>
                </a:solidFill>
              </a:rPr>
            </a:br>
            <a:r>
              <a:rPr lang="fi-FI" sz="3600" b="1" dirty="0">
                <a:solidFill>
                  <a:srgbClr val="7030A0"/>
                </a:solidFill>
              </a:rPr>
              <a:t>Epidemiologinen siirtymä</a:t>
            </a:r>
            <a:br>
              <a:rPr lang="fi-FI" sz="3200" b="1" dirty="0"/>
            </a:br>
            <a:endParaRPr lang="fi-FI" sz="2000" b="1" dirty="0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0D56631D-6E0E-5D68-B457-FB31DC849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9560" y="2838407"/>
            <a:ext cx="11612879" cy="3556600"/>
          </a:xfr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ED2C33E6-1CB5-CF39-CA8E-21847024F40A}"/>
              </a:ext>
            </a:extLst>
          </p:cNvPr>
          <p:cNvSpPr txBox="1"/>
          <p:nvPr/>
        </p:nvSpPr>
        <p:spPr>
          <a:xfrm>
            <a:off x="133350" y="897385"/>
            <a:ext cx="110394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Epidemiologia </a:t>
            </a:r>
            <a:r>
              <a:rPr lang="fi-FI" sz="2000" dirty="0"/>
              <a:t>on tieteenala, jossa tutkitaan sairauksien esiintyvyyttä ja siihen vaikuttavia tekijöitä.</a:t>
            </a:r>
            <a:br>
              <a:rPr lang="fi-FI" sz="2000" dirty="0"/>
            </a:br>
            <a:r>
              <a:rPr lang="fi-FI" sz="2000" b="1" dirty="0"/>
              <a:t>Epidemiologinen siirtymä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kuvaa muutosta, jossa väestössä esiintyvät sairaudet muuttuvat toisiksi vuosien saatossa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lasten tartuntataudeista aiheutuva kuolleisuus muuttuu ikääntyvien ikäluokkien elintasosairauksien aiheuttamaksi kuolleisuudeksi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syntyvyyden ja kuolleisuuden muutosten perusteella jaetaan viiteen vaiheeseen</a:t>
            </a:r>
          </a:p>
        </p:txBody>
      </p:sp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FA397A0-A03F-D0E7-9E61-49F3792560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199" y="226154"/>
            <a:ext cx="18920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82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24C2DD-4B30-21E2-E51C-DC5A391A1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" y="200025"/>
            <a:ext cx="11172825" cy="1333500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7030A0"/>
                </a:solidFill>
              </a:rPr>
              <a:t>Syntyvyydessä ja kuolleisuudessa on tapahtunut </a:t>
            </a:r>
            <a:br>
              <a:rPr lang="fi-FI" sz="3200" b="1" dirty="0">
                <a:solidFill>
                  <a:srgbClr val="7030A0"/>
                </a:solidFill>
              </a:rPr>
            </a:br>
            <a:r>
              <a:rPr lang="fi-FI" sz="3200" b="1" dirty="0">
                <a:solidFill>
                  <a:srgbClr val="7030A0"/>
                </a:solidFill>
              </a:rPr>
              <a:t>suuria muutoksia historian kuluessa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46C432-6AE3-F2DC-A831-CBC4BCDF78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8960" y="1825625"/>
            <a:ext cx="545084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b="1" dirty="0">
                <a:solidFill>
                  <a:srgbClr val="7030A0"/>
                </a:solidFill>
              </a:rPr>
              <a:t>Syntyvyyteen vaikuttavia tekijöitä</a:t>
            </a:r>
          </a:p>
          <a:p>
            <a:pPr marL="0" indent="0">
              <a:buNone/>
            </a:pPr>
            <a:endParaRPr lang="fi-FI" sz="900" dirty="0">
              <a:solidFill>
                <a:srgbClr val="7030A0"/>
              </a:solidFill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dirty="0">
                <a:effectLst/>
                <a:latin typeface="Calibri" panose="020F0502020204030204" pitchFamily="34" charset="0"/>
              </a:rPr>
              <a:t>Hedelmällisyyteen vaikuttavat tekijät (ravinto)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dirty="0">
                <a:effectLst/>
                <a:latin typeface="Calibri" panose="020F0502020204030204" pitchFamily="34" charset="0"/>
              </a:rPr>
              <a:t>Perhesuunnittelu ja ehkäisymenetelmien käyttö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dirty="0">
                <a:effectLst/>
                <a:latin typeface="Calibri" panose="020F0502020204030204" pitchFamily="34" charset="0"/>
              </a:rPr>
              <a:t>Imeväis- ja lapsikuolleisuuden taso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dirty="0">
                <a:effectLst/>
                <a:latin typeface="Calibri" panose="020F0502020204030204" pitchFamily="34" charset="0"/>
              </a:rPr>
              <a:t>Lapsilukuihanne ja tyttöjen tai poikien suosituimmuus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dirty="0">
                <a:effectLst/>
                <a:latin typeface="Calibri" panose="020F0502020204030204" pitchFamily="34" charset="0"/>
              </a:rPr>
              <a:t>Uskonnolliset ja ideologiset tekijät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dirty="0">
                <a:effectLst/>
                <a:latin typeface="Calibri" panose="020F0502020204030204" pitchFamily="34" charset="0"/>
              </a:rPr>
              <a:t>Naisen asema ja koulutustaso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dirty="0">
                <a:effectLst/>
                <a:latin typeface="Calibri" panose="020F0502020204030204" pitchFamily="34" charset="0"/>
              </a:rPr>
              <a:t>Väestön ikärakenne 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92C7639-92B1-11F7-D03C-04650536F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24320" y="1825625"/>
            <a:ext cx="525335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b="1" dirty="0">
                <a:solidFill>
                  <a:srgbClr val="7030A0"/>
                </a:solidFill>
              </a:rPr>
              <a:t>Kuolleisuuteen vaikuttavia tekijöitä</a:t>
            </a:r>
          </a:p>
          <a:p>
            <a:pPr marL="0" indent="0">
              <a:buNone/>
            </a:pPr>
            <a:endParaRPr lang="fi-FI" sz="900" dirty="0">
              <a:solidFill>
                <a:srgbClr val="7030A0"/>
              </a:solidFill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dirty="0">
                <a:effectLst/>
                <a:latin typeface="Calibri" panose="020F0502020204030204" pitchFamily="34" charset="0"/>
              </a:rPr>
              <a:t>Käytettävissä olevan ravinnon laatu ja määrä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dirty="0">
                <a:effectLst/>
                <a:latin typeface="Calibri" panose="020F0502020204030204" pitchFamily="34" charset="0"/>
              </a:rPr>
              <a:t>Tartuntataudit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dirty="0">
                <a:effectLst/>
                <a:latin typeface="Calibri" panose="020F0502020204030204" pitchFamily="34" charset="0"/>
              </a:rPr>
              <a:t>Tarttumattomat pitkäaikaissairaudet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dirty="0">
                <a:effectLst/>
                <a:latin typeface="Calibri" panose="020F0502020204030204" pitchFamily="34" charset="0"/>
              </a:rPr>
              <a:t>Terveydenhuolto ja sen laatu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dirty="0">
                <a:effectLst/>
                <a:latin typeface="Calibri" panose="020F0502020204030204" pitchFamily="34" charset="0"/>
              </a:rPr>
              <a:t>Sodat ja konfliktit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dirty="0">
                <a:effectLst/>
                <a:latin typeface="Calibri" panose="020F0502020204030204" pitchFamily="34" charset="0"/>
              </a:rPr>
              <a:t>Väestön ikärakenne 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CB1DC831-F678-3AF7-7101-F6AEBA06E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399" y="435581"/>
            <a:ext cx="18920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07F1E9E4-E7AE-C2E0-1BD0-4BBD9A861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8399" y="6065807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98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A2C9CD-E88F-988F-D5D2-1FAC2AB71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95250"/>
            <a:ext cx="11163300" cy="800100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7030A0"/>
                </a:solidFill>
              </a:rPr>
              <a:t>Epidemiologisen siirtymän I ja II vaihe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F75356EB-DAC1-3A9A-A296-8D3E53CE61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3375" y="990600"/>
            <a:ext cx="6248400" cy="5667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I vaihe: sekä syntyvyys että kuolleisuus korkealla tasolla</a:t>
            </a:r>
          </a:p>
          <a:p>
            <a:r>
              <a:rPr lang="fi-FI" sz="2000" dirty="0"/>
              <a:t>ei perhesuunnittelua tai ehkäisyvälineitä</a:t>
            </a:r>
          </a:p>
          <a:p>
            <a:r>
              <a:rPr lang="fi-FI" sz="2000" dirty="0"/>
              <a:t>puutetta ruoasta</a:t>
            </a:r>
          </a:p>
          <a:p>
            <a:r>
              <a:rPr lang="fi-FI" sz="2000" dirty="0"/>
              <a:t>huono hygienia</a:t>
            </a:r>
          </a:p>
          <a:p>
            <a:r>
              <a:rPr lang="fi-FI" sz="2000" dirty="0"/>
              <a:t>tartuntataudit yleisiä</a:t>
            </a:r>
          </a:p>
          <a:p>
            <a:r>
              <a:rPr lang="fi-FI" sz="2000" dirty="0"/>
              <a:t>sairauksien hoito alkukantaista</a:t>
            </a:r>
          </a:p>
          <a:p>
            <a:pPr marL="0" indent="0">
              <a:buNone/>
            </a:pPr>
            <a:r>
              <a:rPr lang="fi-FI" sz="2400" b="1" dirty="0"/>
              <a:t>II vaihe: kuolleisuus laskee ja väkiluku kasvaa</a:t>
            </a:r>
          </a:p>
          <a:p>
            <a:r>
              <a:rPr lang="fi-FI" sz="2000" dirty="0"/>
              <a:t>syntyvyys edelleen suurta, perhesuunnittelu vähäistä</a:t>
            </a:r>
          </a:p>
          <a:p>
            <a:r>
              <a:rPr lang="fi-FI" sz="2000" dirty="0"/>
              <a:t>ravinnontuotanto kehittyy</a:t>
            </a:r>
          </a:p>
          <a:p>
            <a:r>
              <a:rPr lang="fi-FI" sz="2000" dirty="0"/>
              <a:t>hygienia ja </a:t>
            </a:r>
            <a:r>
              <a:rPr lang="fi-FI" sz="2000" dirty="0" err="1"/>
              <a:t>sanitaatio</a:t>
            </a:r>
            <a:r>
              <a:rPr lang="fi-FI" sz="2000" dirty="0"/>
              <a:t> paranevat</a:t>
            </a:r>
          </a:p>
          <a:p>
            <a:r>
              <a:rPr lang="fi-FI" sz="2000" dirty="0"/>
              <a:t>tartuntatauteja pystytään hillitsemään rokotteilla</a:t>
            </a:r>
          </a:p>
          <a:p>
            <a:r>
              <a:rPr lang="fi-FI" sz="2000" dirty="0"/>
              <a:t>lääketiede kehittyy, sairaaloita rakennetaan</a:t>
            </a:r>
          </a:p>
        </p:txBody>
      </p:sp>
      <p:pic>
        <p:nvPicPr>
          <p:cNvPr id="13" name="Sisällön paikkamerkki 9">
            <a:extLst>
              <a:ext uri="{FF2B5EF4-FFF2-40B4-BE49-F238E27FC236}">
                <a16:creationId xmlns:a16="http://schemas.microsoft.com/office/drawing/2014/main" id="{32E8D61E-6690-52CD-A1A6-F8A9882422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0913" y="1247775"/>
            <a:ext cx="5916312" cy="4619625"/>
          </a:xfrm>
        </p:spPr>
      </p:pic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3C68644-288D-7986-D933-B1CD82CF7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199" y="226154"/>
            <a:ext cx="18920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682E927E-8F5A-3055-C0C3-42E799202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973" y="6261225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89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3A9C4BBB-D0D8-C36E-3FA9-4BE16FAC4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199" y="6245225"/>
            <a:ext cx="2000250" cy="5143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9C6A078-FA87-FA7E-8205-739755E33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" y="98425"/>
            <a:ext cx="10515600" cy="649287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7030A0"/>
                </a:solidFill>
              </a:rPr>
              <a:t>Epidemiologisen siirtymän III vaihe</a:t>
            </a:r>
            <a:endParaRPr lang="fi-FI" sz="32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921C6F-4C45-8F3B-E513-23BE4F421B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0025" y="771526"/>
            <a:ext cx="11630025" cy="274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Elintason noustessa tapahtuu suuria muutoksia </a:t>
            </a:r>
          </a:p>
          <a:p>
            <a:r>
              <a:rPr lang="fi-FI" sz="2400" dirty="0"/>
              <a:t>Ruumiillinen työ vähenee</a:t>
            </a:r>
          </a:p>
          <a:p>
            <a:r>
              <a:rPr lang="fi-FI" sz="2400" dirty="0"/>
              <a:t>Vapaa-aika lisääntyy</a:t>
            </a:r>
          </a:p>
          <a:p>
            <a:r>
              <a:rPr lang="fi-FI" sz="2400" dirty="0"/>
              <a:t>Liikunta- ja ravintottumukset muuttuvat</a:t>
            </a:r>
          </a:p>
          <a:p>
            <a:r>
              <a:rPr lang="fi-FI" sz="2400" dirty="0"/>
              <a:t>Päihteiden käyttö yleistyy</a:t>
            </a:r>
          </a:p>
          <a:p>
            <a:r>
              <a:rPr lang="fi-FI" sz="2400" dirty="0"/>
              <a:t>Ylipaino ja lihavuus yhä yleisempää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FF0B8DF-101D-D088-6AD8-71E2F99E60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3866288"/>
            <a:ext cx="10253344" cy="2893287"/>
          </a:xfr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AB5E0AEA-37D1-6ACC-6802-52A40A405161}"/>
              </a:ext>
            </a:extLst>
          </p:cNvPr>
          <p:cNvSpPr txBox="1"/>
          <p:nvPr/>
        </p:nvSpPr>
        <p:spPr>
          <a:xfrm>
            <a:off x="6400799" y="1123088"/>
            <a:ext cx="559117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- Terveyskäyttäytymisessä tapahtuneet muutokset johtavat tarttumattomien (NCD) sairauksien, esim. sydän- ja verisuonitau-tien, diabeteksen ja syövän, yleistymiseen.</a:t>
            </a:r>
          </a:p>
          <a:p>
            <a:r>
              <a:rPr lang="fi-FI" sz="2400" dirty="0"/>
              <a:t>-Tartuntatautien merkitys vähenee hyvän hygienian, lasten rokotusohjelmien yms. ansiosta.</a:t>
            </a:r>
          </a:p>
          <a:p>
            <a:endParaRPr lang="fi-FI" sz="1800" dirty="0"/>
          </a:p>
        </p:txBody>
      </p:sp>
      <p:pic>
        <p:nvPicPr>
          <p:cNvPr id="10" name="Kuva 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DFC1EFE-FCE3-00DE-174E-BA09E03DF4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425" y="226518"/>
            <a:ext cx="18920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45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0A6B1C5A-49CB-E48B-7664-B37AF5FA5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199" y="6245225"/>
            <a:ext cx="2000250" cy="5143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0A56E5C-DC48-9B7D-0042-D59444776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94" y="185878"/>
            <a:ext cx="10515600" cy="654228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7030A0"/>
                </a:solidFill>
              </a:rPr>
              <a:t>Epidemiologisen siirtymän IV ja V vaihe</a:t>
            </a:r>
            <a:endParaRPr lang="fi-FI" sz="32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08965B6-80CF-06B3-A2A3-6AD593992B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8440" y="1114426"/>
            <a:ext cx="5188254" cy="5042533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BFC97D9-09A2-AA27-1C62-220A39599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9701" y="999669"/>
            <a:ext cx="6972300" cy="5638799"/>
          </a:xfrm>
        </p:spPr>
        <p:txBody>
          <a:bodyPr/>
          <a:lstStyle/>
          <a:p>
            <a:pPr marL="0" indent="0">
              <a:buNone/>
            </a:pPr>
            <a:r>
              <a:rPr lang="fi-FI" sz="2400" b="1" dirty="0"/>
              <a:t>IV vaihe: määrätietoinen kansanterveystyö vahvistaa koko väestön terveyttä</a:t>
            </a:r>
          </a:p>
          <a:p>
            <a:r>
              <a:rPr lang="fi-FI" sz="2000" dirty="0"/>
              <a:t>sairauksien ennaltaehkäisy on yhä tehokkaampaa</a:t>
            </a:r>
          </a:p>
          <a:p>
            <a:r>
              <a:rPr lang="fi-FI" sz="2000" dirty="0"/>
              <a:t>terveyden edistäminen on monipuolista</a:t>
            </a:r>
          </a:p>
          <a:p>
            <a:r>
              <a:rPr lang="fi-FI" sz="2000" dirty="0"/>
              <a:t>elinikä pitenee ja kuolleisuus laskee</a:t>
            </a:r>
          </a:p>
          <a:p>
            <a:r>
              <a:rPr lang="fi-FI" sz="2000" dirty="0"/>
              <a:t>myös syntyvyys on alhaista perhesuunnittelun ja vähäisen  lapsiluvun takia</a:t>
            </a:r>
          </a:p>
          <a:p>
            <a:pPr marL="0" indent="0">
              <a:buNone/>
            </a:pPr>
            <a:r>
              <a:rPr lang="fi-FI" sz="2400" b="1" dirty="0"/>
              <a:t>V vaihe: väestön ikääntyminen aiheuttaa suuria yhteiskunnallisia muutoksia</a:t>
            </a:r>
          </a:p>
          <a:p>
            <a:r>
              <a:rPr lang="fi-FI" sz="2000" dirty="0"/>
              <a:t>syntyvyys laskee jopa kuolleisuutta alemmalle tasolle</a:t>
            </a:r>
          </a:p>
          <a:p>
            <a:r>
              <a:rPr lang="fi-FI" sz="2000" dirty="0"/>
              <a:t>väkiluku vähenee, yhä suurempi osa väestöstä on ikääntyneitä</a:t>
            </a:r>
          </a:p>
          <a:p>
            <a:r>
              <a:rPr lang="fi-FI" sz="2000" dirty="0"/>
              <a:t>vanhusten sosiaali- ja terveyspalvelut kuormittavat terveydenhuoltoa yhä enemmän</a:t>
            </a:r>
          </a:p>
          <a:p>
            <a:r>
              <a:rPr lang="fi-FI" sz="2000" dirty="0"/>
              <a:t>pitkäaikaissairauksien hoito on erityisen kallista</a:t>
            </a:r>
          </a:p>
        </p:txBody>
      </p: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5C8703B-38F1-E5F2-9C25-01E8C7793C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425" y="226518"/>
            <a:ext cx="18920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36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1CE1D65-935D-EA29-7A90-7EB746EB6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64" y="276048"/>
            <a:ext cx="4780027" cy="137881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Huoltosuhteen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heikkeneminen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aiheuttaa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/>
              <a:t>huolta</a:t>
            </a:r>
            <a:endParaRPr lang="en-US" sz="2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B0E3BD-6B8F-79AB-AC0C-47A16E3F8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765" y="2610408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b="1" dirty="0" err="1"/>
              <a:t>Väestöllinen</a:t>
            </a:r>
            <a:r>
              <a:rPr lang="en-US" sz="2200" b="1" dirty="0"/>
              <a:t> </a:t>
            </a:r>
            <a:r>
              <a:rPr lang="en-US" sz="2200" b="1" dirty="0" err="1"/>
              <a:t>huoltosuhde</a:t>
            </a:r>
            <a:r>
              <a:rPr lang="en-US" sz="2200" b="1" dirty="0"/>
              <a:t> </a:t>
            </a:r>
            <a:r>
              <a:rPr lang="en-US" sz="2200" dirty="0"/>
              <a:t>= </a:t>
            </a:r>
            <a:r>
              <a:rPr lang="en-US" sz="2200" dirty="0" err="1"/>
              <a:t>työvoiman</a:t>
            </a:r>
            <a:r>
              <a:rPr lang="en-US" sz="2200" dirty="0"/>
              <a:t> </a:t>
            </a:r>
            <a:r>
              <a:rPr lang="en-US" sz="2200" dirty="0" err="1"/>
              <a:t>ulkopuolella</a:t>
            </a:r>
            <a:r>
              <a:rPr lang="en-US" sz="2200" dirty="0"/>
              <a:t> </a:t>
            </a:r>
            <a:r>
              <a:rPr lang="en-US" sz="2200" dirty="0" err="1"/>
              <a:t>olevien</a:t>
            </a:r>
            <a:r>
              <a:rPr lang="en-US" sz="2200" dirty="0"/>
              <a:t> </a:t>
            </a:r>
            <a:r>
              <a:rPr lang="en-US" sz="2200" dirty="0" err="1"/>
              <a:t>määrä</a:t>
            </a:r>
            <a:r>
              <a:rPr lang="en-US" sz="2200" dirty="0"/>
              <a:t> </a:t>
            </a:r>
            <a:r>
              <a:rPr lang="en-US" sz="2200" dirty="0" err="1"/>
              <a:t>suhteessa</a:t>
            </a:r>
            <a:r>
              <a:rPr lang="en-US" sz="2200" dirty="0"/>
              <a:t> </a:t>
            </a:r>
            <a:r>
              <a:rPr lang="en-US" sz="2200" dirty="0" err="1"/>
              <a:t>työssäkäyvien</a:t>
            </a:r>
            <a:r>
              <a:rPr lang="en-US" sz="2200" dirty="0"/>
              <a:t> </a:t>
            </a:r>
            <a:r>
              <a:rPr lang="en-US" sz="2200" dirty="0" err="1"/>
              <a:t>määrään</a:t>
            </a:r>
            <a:endParaRPr lang="en-US" sz="2200" dirty="0"/>
          </a:p>
          <a:p>
            <a:r>
              <a:rPr lang="en-US" sz="2200" dirty="0" err="1"/>
              <a:t>Työvoiman</a:t>
            </a:r>
            <a:r>
              <a:rPr lang="en-US" sz="2200" dirty="0"/>
              <a:t> </a:t>
            </a:r>
            <a:r>
              <a:rPr lang="en-US" sz="2200" dirty="0" err="1"/>
              <a:t>ulkopuolelle</a:t>
            </a:r>
            <a:r>
              <a:rPr lang="en-US" sz="2200" dirty="0"/>
              <a:t> </a:t>
            </a:r>
            <a:r>
              <a:rPr lang="en-US" sz="2200" dirty="0" err="1"/>
              <a:t>lasketaan</a:t>
            </a:r>
            <a:r>
              <a:rPr lang="en-US" sz="2200" dirty="0"/>
              <a:t> </a:t>
            </a:r>
            <a:r>
              <a:rPr lang="en-US" sz="2200" dirty="0" err="1"/>
              <a:t>kuuluvan</a:t>
            </a:r>
            <a:r>
              <a:rPr lang="en-US" sz="2200" dirty="0"/>
              <a:t> </a:t>
            </a:r>
            <a:r>
              <a:rPr lang="en-US" sz="2200" dirty="0" err="1"/>
              <a:t>kaikki</a:t>
            </a:r>
            <a:r>
              <a:rPr lang="en-US" sz="2200" dirty="0"/>
              <a:t> alle 15-vuotiaat ja </a:t>
            </a:r>
            <a:r>
              <a:rPr lang="en-US" sz="2200" dirty="0" err="1"/>
              <a:t>yli</a:t>
            </a:r>
            <a:r>
              <a:rPr lang="en-US" sz="2200" dirty="0"/>
              <a:t> 65-vuotiaat.</a:t>
            </a:r>
          </a:p>
          <a:p>
            <a:r>
              <a:rPr lang="en-US" sz="2200" dirty="0" err="1"/>
              <a:t>Väestön</a:t>
            </a:r>
            <a:r>
              <a:rPr lang="en-US" sz="2200" dirty="0"/>
              <a:t> </a:t>
            </a:r>
            <a:r>
              <a:rPr lang="en-US" sz="2200" dirty="0" err="1"/>
              <a:t>ikärakenteen</a:t>
            </a:r>
            <a:r>
              <a:rPr lang="en-US" sz="2200" dirty="0"/>
              <a:t> </a:t>
            </a:r>
            <a:r>
              <a:rPr lang="en-US" sz="2200" dirty="0" err="1"/>
              <a:t>muuttuessa</a:t>
            </a:r>
            <a:r>
              <a:rPr lang="en-US" sz="2200" dirty="0"/>
              <a:t> </a:t>
            </a:r>
            <a:r>
              <a:rPr lang="en-US" sz="2200" dirty="0" err="1"/>
              <a:t>terveydenhuollon</a:t>
            </a:r>
            <a:r>
              <a:rPr lang="en-US" sz="2200" dirty="0"/>
              <a:t> </a:t>
            </a:r>
            <a:r>
              <a:rPr lang="en-US" sz="2200" dirty="0" err="1"/>
              <a:t>kustannukset</a:t>
            </a:r>
            <a:r>
              <a:rPr lang="en-US" sz="2200" dirty="0"/>
              <a:t> </a:t>
            </a:r>
            <a:r>
              <a:rPr lang="en-US" sz="2200" dirty="0" err="1"/>
              <a:t>nousevat</a:t>
            </a:r>
            <a:r>
              <a:rPr lang="en-US" sz="2200" dirty="0"/>
              <a:t> ja </a:t>
            </a:r>
            <a:r>
              <a:rPr lang="en-US" sz="2200" dirty="0" err="1"/>
              <a:t>käytettävissä</a:t>
            </a:r>
            <a:r>
              <a:rPr lang="en-US" sz="2200" dirty="0"/>
              <a:t> </a:t>
            </a:r>
            <a:r>
              <a:rPr lang="en-US" sz="2200" dirty="0" err="1"/>
              <a:t>olevat</a:t>
            </a:r>
            <a:r>
              <a:rPr lang="en-US" sz="2200" dirty="0"/>
              <a:t> </a:t>
            </a:r>
            <a:r>
              <a:rPr lang="en-US" sz="2200" dirty="0" err="1"/>
              <a:t>verotulot</a:t>
            </a:r>
            <a:r>
              <a:rPr lang="en-US" sz="2200" dirty="0"/>
              <a:t> </a:t>
            </a:r>
            <a:r>
              <a:rPr lang="en-US" sz="2200" dirty="0" err="1"/>
              <a:t>pienenevät</a:t>
            </a:r>
            <a:r>
              <a:rPr lang="en-US" sz="2200" dirty="0"/>
              <a:t>.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5D840E6-8002-6DFF-E73D-D7A5F901D0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47653" y="1363509"/>
            <a:ext cx="7205485" cy="4881716"/>
          </a:xfrm>
          <a:prstGeom prst="rect">
            <a:avLst/>
          </a:prstGeom>
        </p:spPr>
      </p:pic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6BE87373-C114-0F2E-71F0-C0BDB6B4A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425" y="226518"/>
            <a:ext cx="18920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D68CA05D-CF12-2A50-2AFE-C7F4622A8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9199" y="6245225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60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DA2F69BB-62D1-EBC7-09D6-CFF4368C271F}"/>
              </a:ext>
            </a:extLst>
          </p:cNvPr>
          <p:cNvSpPr txBox="1"/>
          <p:nvPr/>
        </p:nvSpPr>
        <p:spPr>
          <a:xfrm>
            <a:off x="402956" y="828664"/>
            <a:ext cx="499045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/>
              <a:t>Oheisessa kuvassa esitetään suomalaisen vastasyntyneen elinajanodote vuosina 1941.2015. </a:t>
            </a:r>
            <a:r>
              <a:rPr lang="fi-FI" sz="3600" b="1" dirty="0"/>
              <a:t>Esittele ja pohdi tekijöitä, jotka ovat vaikuttaneet muutoksiin elinajanodotteessa.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F990F34-4AC5-DE2E-3EA0-27BCE5625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386" y="581351"/>
            <a:ext cx="5972006" cy="569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95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3AC1F6-3C02-6EDD-2289-F03E62C81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08"/>
            <a:ext cx="11163300" cy="534987"/>
          </a:xfrm>
        </p:spPr>
        <p:txBody>
          <a:bodyPr>
            <a:normAutofit/>
          </a:bodyPr>
          <a:lstStyle/>
          <a:p>
            <a:r>
              <a:rPr lang="fi-FI" sz="2800" b="1" dirty="0"/>
              <a:t>Väestöryhmien välisiä terveyseroja Suomessa</a:t>
            </a:r>
            <a:endParaRPr lang="fi-FI" sz="28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14D100A-7BEC-F5DB-7DBC-F7DD1DB455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09949" y="805791"/>
            <a:ext cx="8782051" cy="58426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sz="2800" b="1" dirty="0"/>
              <a:t>IKÄ</a:t>
            </a:r>
          </a:p>
          <a:p>
            <a:r>
              <a:rPr lang="fi-FI" sz="2800" dirty="0"/>
              <a:t>Ihmisen terveys ja toimintakyky heikkenevät </a:t>
            </a:r>
            <a:r>
              <a:rPr lang="fi-FI" dirty="0"/>
              <a:t>jonkin verran ikääntymisen myötä.</a:t>
            </a:r>
            <a:endParaRPr lang="fi-FI" sz="2800" dirty="0"/>
          </a:p>
          <a:p>
            <a:r>
              <a:rPr lang="fi-FI" sz="2800" dirty="0"/>
              <a:t>Muutosnopeuteen vaikuttavat elintavat, ympäristö ja perimä.</a:t>
            </a:r>
          </a:p>
          <a:p>
            <a:pPr marL="0" indent="0">
              <a:buNone/>
            </a:pPr>
            <a:r>
              <a:rPr lang="fi-FI" sz="2800" b="1" dirty="0"/>
              <a:t>SUKUPUOLI</a:t>
            </a:r>
          </a:p>
          <a:p>
            <a:r>
              <a:rPr lang="fi-FI" sz="2800" dirty="0"/>
              <a:t>Naiset elävät pidempään ja terveempinä kuin miehet.</a:t>
            </a:r>
          </a:p>
          <a:p>
            <a:r>
              <a:rPr lang="fi-FI" sz="2800" dirty="0"/>
              <a:t>Naiset huolehtivat terveydestään keskimäärin paremmin kuin miehet.</a:t>
            </a:r>
          </a:p>
          <a:p>
            <a:r>
              <a:rPr lang="fi-FI" dirty="0"/>
              <a:t>Eroavuuksia</a:t>
            </a:r>
            <a:r>
              <a:rPr lang="fi-FI" sz="2800" dirty="0"/>
              <a:t> ruokavaliossa, päihteiden käytössä, riskialttiimmassa elämäntavassa.</a:t>
            </a:r>
          </a:p>
          <a:p>
            <a:pPr marL="0" indent="0">
              <a:buNone/>
            </a:pPr>
            <a:r>
              <a:rPr lang="fi-FI" sz="2800" b="1" dirty="0"/>
              <a:t>SOSIOEKONOMINEN ASEMA</a:t>
            </a:r>
          </a:p>
          <a:p>
            <a:r>
              <a:rPr lang="fi-FI" sz="2800" dirty="0"/>
              <a:t>Vähemmän koulutetut ja matalammassa ammattiasemassa olevat sairastavat keskimäärin enemmän ja kuolevat nuorempina.</a:t>
            </a:r>
          </a:p>
          <a:p>
            <a:r>
              <a:rPr lang="fi-FI" sz="2800" dirty="0"/>
              <a:t>Sosioekonomisten ryhmien välillä terveyskäyttäytymisen erot ovat suuria.</a:t>
            </a:r>
          </a:p>
          <a:p>
            <a:r>
              <a:rPr lang="fi-FI" dirty="0"/>
              <a:t>Eroavuuksia esim. </a:t>
            </a:r>
            <a:r>
              <a:rPr lang="fi-FI" sz="2800" dirty="0"/>
              <a:t>terveysosaamisessa, harrastuksissa ja mahdollisuudessa hyödyntää monipuolisesti terveyspalveluita.</a:t>
            </a:r>
          </a:p>
          <a:p>
            <a:pPr marL="0" indent="0">
              <a:buNone/>
            </a:pPr>
            <a:r>
              <a:rPr lang="fi-FI" sz="2800" b="1" dirty="0"/>
              <a:t>ASUINALUE</a:t>
            </a:r>
          </a:p>
          <a:p>
            <a:r>
              <a:rPr lang="fi-FI" sz="2800" dirty="0"/>
              <a:t>Suomen ruotsinkielinen väestö on jonkin verran suomenkielistä väestöä terveempää (yhteisöllisyys).</a:t>
            </a:r>
          </a:p>
          <a:p>
            <a:r>
              <a:rPr lang="fi-FI" sz="2800" dirty="0"/>
              <a:t>Kaupunkilaiset ovat terveempiä kuin maaseudulla asuvat (esim. terveyspalveluiden ja harrastusmahdollisuuksien saatavuus ja saavutettavuus).</a:t>
            </a:r>
          </a:p>
        </p:txBody>
      </p:sp>
      <p:pic>
        <p:nvPicPr>
          <p:cNvPr id="5" name="Sisällön paikkamerkki 5">
            <a:extLst>
              <a:ext uri="{FF2B5EF4-FFF2-40B4-BE49-F238E27FC236}">
                <a16:creationId xmlns:a16="http://schemas.microsoft.com/office/drawing/2014/main" id="{3F2A9043-EB49-3544-E12F-48D0287865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805790"/>
            <a:ext cx="3334270" cy="5461660"/>
          </a:xfr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02C6CA9-BD84-C477-3EB2-F0225D2D0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474" y="130086"/>
            <a:ext cx="1892024" cy="42893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29279011-060B-559D-C2C3-A2368C10F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3175" y="6334942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86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A84A65-1F87-CEF6-D92E-7DFA635DE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2925" y="970332"/>
            <a:ext cx="7603988" cy="1193015"/>
          </a:xfrm>
        </p:spPr>
        <p:txBody>
          <a:bodyPr>
            <a:normAutofit fontScale="90000"/>
          </a:bodyPr>
          <a:lstStyle/>
          <a:p>
            <a:r>
              <a:rPr lang="fi-FI" sz="3200" b="1" dirty="0"/>
              <a:t>Globaalit terveyserot aiheutuvat niin taloudellisista kuin yhteiskunnallisistakin tekijöistä 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Sisällön paikkamerkki 5" descr="Kuva, joka sisältää kohteen henkilö, ulko, ryhmä&#10;&#10;Kuvaus luotu automaattisesti">
            <a:extLst>
              <a:ext uri="{FF2B5EF4-FFF2-40B4-BE49-F238E27FC236}">
                <a16:creationId xmlns:a16="http://schemas.microsoft.com/office/drawing/2014/main" id="{B202445E-2E99-2BB9-D708-7E130FD0A2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0498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921FEB2-DDFB-5412-EAB9-9E48795A6F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20" r="17115" b="-1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10" name="Kuva 9" descr="Kuva, joka sisältää kohteen henkilö, pieni, päällä pitäminen&#10;&#10;Kuvaus luotu automaattisesti">
            <a:extLst>
              <a:ext uri="{FF2B5EF4-FFF2-40B4-BE49-F238E27FC236}">
                <a16:creationId xmlns:a16="http://schemas.microsoft.com/office/drawing/2014/main" id="{92C1F045-1E93-F8E4-8A42-62D7BDE651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3" r="4" b="8925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9D7D0C89-630F-FF9E-A4F5-E7CF56BE6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296" y="2871982"/>
            <a:ext cx="4668256" cy="3181684"/>
          </a:xfrm>
        </p:spPr>
        <p:txBody>
          <a:bodyPr anchor="t">
            <a:normAutofit/>
          </a:bodyPr>
          <a:lstStyle/>
          <a:p>
            <a:r>
              <a:rPr lang="en-US" dirty="0"/>
              <a:t>Eri </a:t>
            </a:r>
            <a:r>
              <a:rPr lang="en-US" dirty="0" err="1"/>
              <a:t>puolilla</a:t>
            </a:r>
            <a:r>
              <a:rPr lang="en-US" dirty="0"/>
              <a:t> </a:t>
            </a:r>
            <a:r>
              <a:rPr lang="en-US" dirty="0" err="1"/>
              <a:t>maailmaa</a:t>
            </a:r>
            <a:r>
              <a:rPr lang="en-US" dirty="0"/>
              <a:t> </a:t>
            </a:r>
            <a:r>
              <a:rPr lang="en-US" dirty="0" err="1"/>
              <a:t>syntyneiden</a:t>
            </a:r>
            <a:r>
              <a:rPr lang="en-US" dirty="0"/>
              <a:t> </a:t>
            </a:r>
            <a:r>
              <a:rPr lang="en-US" dirty="0" err="1"/>
              <a:t>lasten</a:t>
            </a:r>
            <a:r>
              <a:rPr lang="en-US" dirty="0"/>
              <a:t> </a:t>
            </a:r>
            <a:r>
              <a:rPr lang="en-US" dirty="0" err="1"/>
              <a:t>mahdollisuudet</a:t>
            </a:r>
            <a:r>
              <a:rPr lang="en-US" dirty="0"/>
              <a:t> </a:t>
            </a:r>
            <a:r>
              <a:rPr lang="en-US" dirty="0" err="1"/>
              <a:t>elää</a:t>
            </a:r>
            <a:r>
              <a:rPr lang="en-US" dirty="0"/>
              <a:t> </a:t>
            </a:r>
            <a:r>
              <a:rPr lang="en-US" dirty="0" err="1"/>
              <a:t>terve</a:t>
            </a:r>
            <a:r>
              <a:rPr lang="en-US" dirty="0"/>
              <a:t> ja </a:t>
            </a:r>
            <a:r>
              <a:rPr lang="en-US" dirty="0" err="1"/>
              <a:t>pitkä</a:t>
            </a:r>
            <a:r>
              <a:rPr lang="en-US" dirty="0"/>
              <a:t> </a:t>
            </a:r>
            <a:r>
              <a:rPr lang="en-US" dirty="0" err="1"/>
              <a:t>elämä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hyvin</a:t>
            </a:r>
            <a:r>
              <a:rPr lang="en-US" dirty="0"/>
              <a:t> </a:t>
            </a:r>
            <a:r>
              <a:rPr lang="en-US" dirty="0" err="1"/>
              <a:t>erilaiset</a:t>
            </a:r>
            <a:r>
              <a:rPr lang="en-US" dirty="0"/>
              <a:t>.</a:t>
            </a:r>
          </a:p>
        </p:txBody>
      </p:sp>
      <p:pic>
        <p:nvPicPr>
          <p:cNvPr id="11" name="Kuva 10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68AF1C3B-DAFF-5F78-D417-F79F691436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888" y="195944"/>
            <a:ext cx="1892024" cy="42893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893D5AB-205C-3B96-7D45-81E7184AB9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0775" y="6147706"/>
            <a:ext cx="2000250" cy="514350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D73A83C1-7517-2163-AEDC-60320C684B4B}"/>
              </a:ext>
            </a:extLst>
          </p:cNvPr>
          <p:cNvSpPr txBox="1"/>
          <p:nvPr/>
        </p:nvSpPr>
        <p:spPr>
          <a:xfrm>
            <a:off x="4352924" y="6569908"/>
            <a:ext cx="4936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Kuvat: Unsplash.com </a:t>
            </a:r>
            <a:r>
              <a:rPr lang="fi-FI" sz="1400" dirty="0" err="1"/>
              <a:t>ben</a:t>
            </a:r>
            <a:r>
              <a:rPr lang="fi-FI" sz="1400" dirty="0"/>
              <a:t> </a:t>
            </a:r>
            <a:r>
              <a:rPr lang="fi-FI" sz="1400" dirty="0" err="1"/>
              <a:t>mullins</a:t>
            </a:r>
            <a:r>
              <a:rPr lang="fi-FI" sz="1400" dirty="0"/>
              <a:t> ja Roman </a:t>
            </a:r>
            <a:r>
              <a:rPr lang="fi-FI" sz="1400" dirty="0" err="1"/>
              <a:t>Nguyen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540111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86BEE3A-90B0-4A93-4577-6A1E926F94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904" y="928506"/>
            <a:ext cx="10685781" cy="5686770"/>
          </a:xfrm>
        </p:spPr>
      </p:pic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8120BBB-4772-C51A-5622-EC14E79AB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192" y="423759"/>
            <a:ext cx="18920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5972AB4-E923-C596-ACDC-573B47C20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192" y="6088616"/>
            <a:ext cx="2000250" cy="5143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A9BB640-6824-3872-7692-FCA63EF0B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04" y="371190"/>
            <a:ext cx="10515600" cy="698469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0070C0"/>
                </a:solidFill>
              </a:rPr>
              <a:t>Terveyden edellytykset ovat muuttuneet historian aikana</a:t>
            </a:r>
          </a:p>
        </p:txBody>
      </p:sp>
    </p:spTree>
    <p:extLst>
      <p:ext uri="{BB962C8B-B14F-4D97-AF65-F5344CB8AC3E}">
        <p14:creationId xmlns:p14="http://schemas.microsoft.com/office/powerpoint/2010/main" val="203674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henkilö, seinä, sisä, mies&#10;&#10;Kuvaus luotu automaattisesti">
            <a:extLst>
              <a:ext uri="{FF2B5EF4-FFF2-40B4-BE49-F238E27FC236}">
                <a16:creationId xmlns:a16="http://schemas.microsoft.com/office/drawing/2014/main" id="{A30FCA5F-2DB8-939C-19CF-4B57A8E01D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" r="474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4DCAB7D-D2FB-B8E8-A12E-C83752D82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" y="210399"/>
            <a:ext cx="5394960" cy="90678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100" b="1" dirty="0" err="1"/>
              <a:t>Elintason</a:t>
            </a:r>
            <a:r>
              <a:rPr lang="en-US" sz="3100" b="1" dirty="0"/>
              <a:t> </a:t>
            </a:r>
            <a:r>
              <a:rPr lang="en-US" sz="3100" b="1" dirty="0" err="1"/>
              <a:t>nousu</a:t>
            </a:r>
            <a:r>
              <a:rPr lang="en-US" sz="3100" b="1" dirty="0"/>
              <a:t> </a:t>
            </a:r>
            <a:r>
              <a:rPr lang="en-US" sz="3100" b="1" dirty="0" err="1"/>
              <a:t>vaikuttaa</a:t>
            </a:r>
            <a:r>
              <a:rPr lang="en-US" sz="3100" b="1" dirty="0"/>
              <a:t> </a:t>
            </a:r>
            <a:r>
              <a:rPr lang="en-US" sz="3100" b="1" dirty="0" err="1"/>
              <a:t>myönteisesti</a:t>
            </a:r>
            <a:r>
              <a:rPr lang="en-US" sz="3100" b="1" dirty="0"/>
              <a:t> </a:t>
            </a:r>
            <a:r>
              <a:rPr lang="en-US" sz="3100" b="1" dirty="0" err="1"/>
              <a:t>väestön</a:t>
            </a:r>
            <a:r>
              <a:rPr lang="en-US" sz="3100" b="1" dirty="0"/>
              <a:t> </a:t>
            </a:r>
            <a:r>
              <a:rPr lang="en-US" sz="3100" b="1" dirty="0" err="1"/>
              <a:t>terveyteen</a:t>
            </a:r>
            <a:endParaRPr lang="en-US" sz="31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F7F823-1273-0C99-F2B5-490BF3BA72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720" y="1446301"/>
            <a:ext cx="5283200" cy="52578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1" dirty="0" err="1"/>
              <a:t>Ympäristötekijät</a:t>
            </a:r>
            <a:endParaRPr lang="en-US" sz="2000" b="1" dirty="0"/>
          </a:p>
          <a:p>
            <a:r>
              <a:rPr lang="en-US" sz="2000" dirty="0" err="1"/>
              <a:t>asuinolosuhteet</a:t>
            </a:r>
            <a:endParaRPr lang="en-US" sz="2000" dirty="0"/>
          </a:p>
          <a:p>
            <a:r>
              <a:rPr lang="en-US" sz="2000" dirty="0" err="1"/>
              <a:t>hygienia</a:t>
            </a:r>
            <a:endParaRPr lang="en-US" sz="2000" dirty="0"/>
          </a:p>
          <a:p>
            <a:r>
              <a:rPr lang="en-US" sz="2000" dirty="0" err="1"/>
              <a:t>vesi</a:t>
            </a:r>
            <a:r>
              <a:rPr lang="en-US" sz="2000" dirty="0"/>
              <a:t>- ja </a:t>
            </a:r>
            <a:r>
              <a:rPr lang="en-US" sz="2000" dirty="0" err="1"/>
              <a:t>viemäriverkosto</a:t>
            </a:r>
            <a:r>
              <a:rPr lang="en-US" sz="2000" dirty="0"/>
              <a:t>, </a:t>
            </a:r>
            <a:r>
              <a:rPr lang="en-US" sz="2000" dirty="0" err="1"/>
              <a:t>sanitaatio</a:t>
            </a:r>
            <a:endParaRPr lang="en-US" sz="2000" dirty="0"/>
          </a:p>
          <a:p>
            <a:r>
              <a:rPr lang="en-US" sz="2000" dirty="0" err="1"/>
              <a:t>käytettävissä</a:t>
            </a:r>
            <a:r>
              <a:rPr lang="en-US" sz="2000" dirty="0"/>
              <a:t> </a:t>
            </a:r>
            <a:r>
              <a:rPr lang="en-US" sz="2000" dirty="0" err="1"/>
              <a:t>olevan</a:t>
            </a:r>
            <a:r>
              <a:rPr lang="en-US" sz="2000" dirty="0"/>
              <a:t> </a:t>
            </a:r>
            <a:r>
              <a:rPr lang="en-US" sz="2000" dirty="0" err="1"/>
              <a:t>ravinnon</a:t>
            </a:r>
            <a:r>
              <a:rPr lang="en-US" sz="2000" dirty="0"/>
              <a:t> </a:t>
            </a:r>
            <a:r>
              <a:rPr lang="en-US" sz="2000" dirty="0" err="1"/>
              <a:t>laatu</a:t>
            </a:r>
            <a:r>
              <a:rPr lang="en-US" sz="2000" dirty="0"/>
              <a:t> ja </a:t>
            </a:r>
            <a:r>
              <a:rPr lang="en-US" sz="2000" dirty="0" err="1"/>
              <a:t>määrä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err="1"/>
              <a:t>Terveydenhuolto</a:t>
            </a:r>
            <a:endParaRPr lang="en-US" sz="2000" b="1" dirty="0"/>
          </a:p>
          <a:p>
            <a:r>
              <a:rPr lang="en-US" sz="2000" dirty="0" err="1"/>
              <a:t>lääketieteen</a:t>
            </a:r>
            <a:r>
              <a:rPr lang="en-US" sz="2000" dirty="0"/>
              <a:t> </a:t>
            </a:r>
            <a:r>
              <a:rPr lang="en-US" sz="2000" dirty="0" err="1"/>
              <a:t>kehitys</a:t>
            </a:r>
            <a:endParaRPr lang="en-US" sz="2000" dirty="0"/>
          </a:p>
          <a:p>
            <a:r>
              <a:rPr lang="en-US" sz="2000" dirty="0" err="1"/>
              <a:t>tutkimus</a:t>
            </a:r>
            <a:r>
              <a:rPr lang="en-US" sz="2000" dirty="0"/>
              <a:t>- ja </a:t>
            </a:r>
            <a:r>
              <a:rPr lang="en-US" sz="2000" dirty="0" err="1"/>
              <a:t>hoitomenetelmät</a:t>
            </a:r>
            <a:endParaRPr lang="en-US" sz="2000" dirty="0"/>
          </a:p>
          <a:p>
            <a:r>
              <a:rPr lang="en-US" sz="2000" dirty="0" err="1"/>
              <a:t>lääkkeet</a:t>
            </a:r>
            <a:r>
              <a:rPr lang="en-US" sz="2000" dirty="0"/>
              <a:t> (</a:t>
            </a:r>
            <a:r>
              <a:rPr lang="en-US" sz="2000" dirty="0" err="1"/>
              <a:t>rokotukset</a:t>
            </a:r>
            <a:r>
              <a:rPr lang="en-US" sz="2000" dirty="0"/>
              <a:t>, </a:t>
            </a:r>
            <a:r>
              <a:rPr lang="en-US" sz="2000" dirty="0" err="1"/>
              <a:t>antibiootit</a:t>
            </a:r>
            <a:r>
              <a:rPr lang="en-US" sz="2000" dirty="0"/>
              <a:t> </a:t>
            </a:r>
            <a:r>
              <a:rPr lang="en-US" sz="2000" dirty="0" err="1"/>
              <a:t>ym</a:t>
            </a:r>
            <a:r>
              <a:rPr lang="en-US" sz="2000" dirty="0"/>
              <a:t>.)</a:t>
            </a:r>
          </a:p>
          <a:p>
            <a:pPr marL="0" indent="0">
              <a:buNone/>
            </a:pPr>
            <a:r>
              <a:rPr lang="en-US" sz="2000" b="1" dirty="0" err="1"/>
              <a:t>Koulutus</a:t>
            </a:r>
            <a:endParaRPr lang="en-US" sz="2000" b="1" dirty="0"/>
          </a:p>
          <a:p>
            <a:r>
              <a:rPr lang="en-US" sz="2000" dirty="0" err="1"/>
              <a:t>terveysosaaminen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err="1"/>
              <a:t>Terveyskäyttäytyminen</a:t>
            </a:r>
            <a:endParaRPr lang="en-US" sz="2000" dirty="0"/>
          </a:p>
          <a:p>
            <a:r>
              <a:rPr lang="en-US" sz="2000" dirty="0" err="1"/>
              <a:t>ravinto</a:t>
            </a:r>
            <a:r>
              <a:rPr lang="en-US" sz="2000" dirty="0"/>
              <a:t>, </a:t>
            </a:r>
            <a:r>
              <a:rPr lang="en-US" sz="2000" dirty="0" err="1"/>
              <a:t>uni</a:t>
            </a:r>
            <a:r>
              <a:rPr lang="en-US" sz="2000" dirty="0"/>
              <a:t>, </a:t>
            </a:r>
            <a:r>
              <a:rPr lang="en-US" sz="2000" dirty="0" err="1"/>
              <a:t>lepo</a:t>
            </a:r>
            <a:endParaRPr lang="en-US" sz="2000" dirty="0"/>
          </a:p>
          <a:p>
            <a:pPr marL="0" indent="0">
              <a:buNone/>
            </a:pPr>
            <a:endParaRPr lang="en-US" sz="2000" b="1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0"/>
            <a:endParaRPr lang="en-US" sz="1600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5DB4CEDB-EDF0-A97F-DA5A-19E608800494}"/>
              </a:ext>
            </a:extLst>
          </p:cNvPr>
          <p:cNvSpPr txBox="1"/>
          <p:nvPr/>
        </p:nvSpPr>
        <p:spPr>
          <a:xfrm>
            <a:off x="5314950" y="6550213"/>
            <a:ext cx="555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Unsplash.com </a:t>
            </a:r>
            <a:r>
              <a:rPr lang="fi-FI" sz="1400" dirty="0" err="1"/>
              <a:t>Austrian</a:t>
            </a:r>
            <a:r>
              <a:rPr lang="fi-FI" sz="1400" dirty="0"/>
              <a:t> </a:t>
            </a:r>
            <a:r>
              <a:rPr lang="fi-FI" sz="1400" dirty="0" err="1"/>
              <a:t>national</a:t>
            </a:r>
            <a:r>
              <a:rPr lang="fi-FI" sz="1400" dirty="0"/>
              <a:t> Library</a:t>
            </a:r>
          </a:p>
        </p:txBody>
      </p:sp>
      <p:pic>
        <p:nvPicPr>
          <p:cNvPr id="10" name="Kuva 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F6E9E12-5757-2552-4384-5C42A488F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256" y="210399"/>
            <a:ext cx="1892024" cy="42893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49CD875B-6EF5-319A-E1DD-99C189032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3143" y="6189751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62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1410789" y="431074"/>
            <a:ext cx="7093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Suomalaisten terveyden taustaa</a:t>
            </a:r>
            <a:endParaRPr kumimoji="0" lang="fi-FI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1058090" y="1358537"/>
            <a:ext cx="1009758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terveys on </a:t>
            </a:r>
            <a:r>
              <a:rPr kumimoji="0" lang="fi-FI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parantunut merkittävästi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viime vuosikymmeninä:   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eliniänodote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ja </a:t>
            </a: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keskimääräinen elinikä 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ovat nousseet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imeväis</a:t>
            </a: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- ja lapsikuolleisuus 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ovat vähentyneet 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nuorten ja työikäisten terveys on parantunut, ja ikäihmiset ovat terveempiä ja toimintakykyisempiä kuin koskaan aiemmin</a:t>
            </a:r>
            <a:endParaRPr kumimoji="0" lang="fi-FI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sairauksien </a:t>
            </a:r>
            <a:r>
              <a:rPr kumimoji="0" lang="fi-FI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kirjo on muuttunut 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tartuntataudeista tarttumattomiin pitkäaikaissairauksiin: 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mm. hinkuyskä, kurkkumätä, polio, vihurirokko ja sikotauti ovat käytännössä hävinneet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elintason nousun myötä mm. sydän- ja verisuonitaudit, tyypin 2 diabetes ja jotkut syövät ovat yleistyneet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80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031965" y="1227909"/>
            <a:ext cx="95489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kuolleisuus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=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vuoden aikana kuolleiden lukumäärä tuhatta asukasta kohden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noin 75 % suomalaisten kuolemista aiheutuu </a:t>
            </a:r>
            <a:r>
              <a:rPr kumimoji="0" lang="fi-FI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tarttumattomista pitkäaikaissairauksista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, erityisesti sydän- ja verisuonisairauksista, syövistä ja dementiasta (Alzheimerin tauti)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kuolinsyiden jakauma kuvaa yksiselitteisesti, mutta ei riittävästi väestön terveyden tasoa ja tautitaakkaa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ennenaikainen kuolleisuus = 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ennen tiettyä ikää tapahtuneet kuolemat, esim. 70 vuotta</a:t>
            </a:r>
            <a:endParaRPr kumimoji="0" lang="fi-FI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tarkentaa tietoa kuolleisuudesta 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tapaturmat merkittävä aiheuttaja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2958737" y="365760"/>
            <a:ext cx="6505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Kuolleisuus</a:t>
            </a:r>
          </a:p>
        </p:txBody>
      </p:sp>
    </p:spTree>
    <p:extLst>
      <p:ext uri="{BB962C8B-B14F-4D97-AF65-F5344CB8AC3E}">
        <p14:creationId xmlns:p14="http://schemas.microsoft.com/office/powerpoint/2010/main" val="244937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717504DB-8AC7-13BB-E11F-5DE14AC55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8399" y="6166334"/>
            <a:ext cx="2000250" cy="5143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97EF0A6-E8C3-2978-D9D4-1544387DB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8" y="82736"/>
            <a:ext cx="9991725" cy="781050"/>
          </a:xfrm>
        </p:spPr>
        <p:txBody>
          <a:bodyPr>
            <a:normAutofit/>
          </a:bodyPr>
          <a:lstStyle/>
          <a:p>
            <a:r>
              <a:rPr lang="fi-FI" sz="3200" b="1" dirty="0"/>
              <a:t>Elinajanodote on noussut elinolosuhteiden parantuessa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1A266BB-6693-E9E7-F883-118038E373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4984" y="1048533"/>
            <a:ext cx="8682751" cy="4760933"/>
          </a:xfr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9EABB148-1B07-522A-3947-1DF41AAE81CA}"/>
              </a:ext>
            </a:extLst>
          </p:cNvPr>
          <p:cNvSpPr txBox="1"/>
          <p:nvPr/>
        </p:nvSpPr>
        <p:spPr>
          <a:xfrm>
            <a:off x="190499" y="5715623"/>
            <a:ext cx="9991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Elinajanodote </a:t>
            </a:r>
            <a:r>
              <a:rPr lang="fi-FI" sz="2000" dirty="0"/>
              <a:t>tarkoittaa sitä vuosien määrää, jonka tietyllä ajanjaksolla (esim. vuonna) syntyneet ihmiset keskimäärin eläisivät, jos kuolleisuus säilyisi kaikissa ikäryhmissä ennallaan.</a:t>
            </a:r>
          </a:p>
        </p:txBody>
      </p: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E5E9D50-D539-D4EE-E056-C573B2230C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512" y="277843"/>
            <a:ext cx="18920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19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3817C9-B7FA-E603-5303-D2D5A1708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6" y="0"/>
            <a:ext cx="6855384" cy="1257300"/>
          </a:xfrm>
        </p:spPr>
        <p:txBody>
          <a:bodyPr/>
          <a:lstStyle/>
          <a:p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Imeväiskuolleisuus on pienentynyt terveydentilan parantuessa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F6A9D23-FF94-E032-6CD0-9D726437B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6" y="1800790"/>
            <a:ext cx="9919136" cy="4982845"/>
          </a:xfrm>
          <a:prstGeom prst="rect">
            <a:avLst/>
          </a:prstGeom>
        </p:spPr>
      </p:pic>
      <p:pic>
        <p:nvPicPr>
          <p:cNvPr id="4" name="Sisällön paikkamerkki 10">
            <a:extLst>
              <a:ext uri="{FF2B5EF4-FFF2-40B4-BE49-F238E27FC236}">
                <a16:creationId xmlns:a16="http://schemas.microsoft.com/office/drawing/2014/main" id="{0585996B-5CE2-DE82-321D-B1F8CE0842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025" y="654974"/>
            <a:ext cx="5175592" cy="2916233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058C33EA-EBB9-1ED2-6163-9753A7058950}"/>
              </a:ext>
            </a:extLst>
          </p:cNvPr>
          <p:cNvSpPr txBox="1"/>
          <p:nvPr/>
        </p:nvSpPr>
        <p:spPr>
          <a:xfrm>
            <a:off x="121920" y="1344379"/>
            <a:ext cx="416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Imeväiskuolleisuus Suomessa 1750 -2020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3C53D7A7-CCCD-B7F5-F878-C7B85467B0E3}"/>
              </a:ext>
            </a:extLst>
          </p:cNvPr>
          <p:cNvSpPr txBox="1"/>
          <p:nvPr/>
        </p:nvSpPr>
        <p:spPr>
          <a:xfrm>
            <a:off x="9831667" y="3700945"/>
            <a:ext cx="224028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000" b="1" dirty="0"/>
              <a:t>Imeväiskuolleisuus</a:t>
            </a:r>
            <a:r>
              <a:rPr lang="fi-FI" sz="2000" dirty="0"/>
              <a:t> tarkoittaa alle yksivuotiaina kuolleiden lasten osuutta kaikista samana vuonna syntyneistä.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34399D8-F949-F762-E785-D7EC8CE6F0BA}"/>
              </a:ext>
            </a:extLst>
          </p:cNvPr>
          <p:cNvSpPr txBox="1"/>
          <p:nvPr/>
        </p:nvSpPr>
        <p:spPr>
          <a:xfrm rot="5400000">
            <a:off x="10342427" y="1823342"/>
            <a:ext cx="33480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Kuva: Unsplash.com Christian Bowen</a:t>
            </a:r>
          </a:p>
        </p:txBody>
      </p:sp>
      <p:pic>
        <p:nvPicPr>
          <p:cNvPr id="12" name="Kuva 11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92A089C-9266-BA91-74C0-7FE921E112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056" y="123825"/>
            <a:ext cx="1892024" cy="428937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72A06F1-06D4-0336-F46E-3BCF0FF345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0300" y="6219459"/>
            <a:ext cx="1982462" cy="50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48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FB0F3F-7347-17B7-97BD-8A314DB59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27001"/>
            <a:ext cx="10515600" cy="787400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0070C0"/>
                </a:solidFill>
              </a:rPr>
              <a:t>Yksilön terveyteen vaikuttavien tekijöiden osuuksia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3B4CC84-6A0D-4B37-4D9C-F098DFC012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483" y="1160829"/>
            <a:ext cx="8556092" cy="5547818"/>
          </a:xfr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7000BDC8-8FD1-92B7-B658-46ED78DD0A0A}"/>
              </a:ext>
            </a:extLst>
          </p:cNvPr>
          <p:cNvSpPr txBox="1"/>
          <p:nvPr/>
        </p:nvSpPr>
        <p:spPr>
          <a:xfrm>
            <a:off x="8791575" y="1874728"/>
            <a:ext cx="3276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Eri tekijöiden välinen painoarvo vaihtelee tapauskohtaisesti, mutta niiden yhteistä vaikutusta koko väestöön voidaan kuitenkin arvioida.</a:t>
            </a:r>
          </a:p>
        </p:txBody>
      </p:sp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CBEF1E2-68E0-7520-D9B0-EDA14D484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399" y="435581"/>
            <a:ext cx="1892024" cy="42893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5AA12C53-B338-EDDF-9546-E12374EBF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8399" y="6065807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33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seliteviiva 2 3"/>
          <p:cNvSpPr/>
          <p:nvPr/>
        </p:nvSpPr>
        <p:spPr>
          <a:xfrm>
            <a:off x="7210698" y="285656"/>
            <a:ext cx="4506685" cy="6322423"/>
          </a:xfrm>
          <a:prstGeom prst="borderCallout2">
            <a:avLst>
              <a:gd name="adj1" fmla="val 44278"/>
              <a:gd name="adj2" fmla="val -802"/>
              <a:gd name="adj3" fmla="val 44276"/>
              <a:gd name="adj4" fmla="val -5343"/>
              <a:gd name="adj5" fmla="val 44223"/>
              <a:gd name="adj6" fmla="val -10870"/>
            </a:avLst>
          </a:prstGeom>
          <a:solidFill>
            <a:schemeClr val="accent4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Ilmastonmuutos, kansainvälinen tartuntatautitilanne ja ihmisten lisääntynyt liikkuvuus 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aiheuttavat haasteita tartuntatautitilanteelle Suomessa: 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borrelioosi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- ja puutiaisaivotulehdusten määrä kasvaa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mm. malaria-,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denguekuume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- ja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zikavirus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sekä seksitaudit  voivat lisääntyä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6342017" y="384490"/>
            <a:ext cx="35269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TARTUNTATAUDIT</a:t>
            </a:r>
          </a:p>
        </p:txBody>
      </p:sp>
      <p:sp>
        <p:nvSpPr>
          <p:cNvPr id="6" name="Kuvaseliteviiva 2 5"/>
          <p:cNvSpPr/>
          <p:nvPr/>
        </p:nvSpPr>
        <p:spPr>
          <a:xfrm>
            <a:off x="261256" y="182880"/>
            <a:ext cx="5199017" cy="1502228"/>
          </a:xfrm>
          <a:prstGeom prst="borderCallout2">
            <a:avLst>
              <a:gd name="adj1" fmla="val 18751"/>
              <a:gd name="adj2" fmla="val 100239"/>
              <a:gd name="adj3" fmla="val 81916"/>
              <a:gd name="adj4" fmla="val 104760"/>
              <a:gd name="adj5" fmla="val 97974"/>
              <a:gd name="adj6" fmla="val 116334"/>
            </a:avLst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Vakavien tartuntatautien absoluuttinen ja suhteellinen osuus väestön tautitaakasta on </a:t>
            </a:r>
            <a:r>
              <a:rPr kumimoji="0" lang="fi-FI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merkitsevästi vähentynyt</a:t>
            </a:r>
          </a:p>
        </p:txBody>
      </p:sp>
      <p:sp>
        <p:nvSpPr>
          <p:cNvPr id="7" name="Kuvaseliteviiva 1 6"/>
          <p:cNvSpPr/>
          <p:nvPr/>
        </p:nvSpPr>
        <p:spPr>
          <a:xfrm>
            <a:off x="150220" y="1946366"/>
            <a:ext cx="6002385" cy="3317965"/>
          </a:xfrm>
          <a:prstGeom prst="borderCallout1">
            <a:avLst>
              <a:gd name="adj1" fmla="val 47094"/>
              <a:gd name="adj2" fmla="val 100111"/>
              <a:gd name="adj3" fmla="val 47174"/>
              <a:gd name="adj4" fmla="val 104333"/>
            </a:avLst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Laajan rokotusohjelman 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ansiosta moni rokotuksilla ehkäistävä tauti on hävitetty Suomesta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kurkkumätää ja poliota ei tavata lainkaan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jäykkäkouristus ja rotavirusripuli lähes hävinneet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meningokokin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aiheuttama aivokalvontulehdus ja hinkuyskä hyvin harvinaisia </a:t>
            </a:r>
          </a:p>
        </p:txBody>
      </p:sp>
      <p:sp>
        <p:nvSpPr>
          <p:cNvPr id="8" name="Kuvaseliteviiva 1 7"/>
          <p:cNvSpPr/>
          <p:nvPr/>
        </p:nvSpPr>
        <p:spPr>
          <a:xfrm>
            <a:off x="150220" y="5486400"/>
            <a:ext cx="5806443" cy="1121679"/>
          </a:xfrm>
          <a:prstGeom prst="borderCallout1">
            <a:avLst>
              <a:gd name="adj1" fmla="val 34599"/>
              <a:gd name="adj2" fmla="val 99851"/>
              <a:gd name="adj3" fmla="val 22493"/>
              <a:gd name="adj4" fmla="val 107447"/>
            </a:avLst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Laumaimmuniteetin 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kannalta on olennaista säilyttää väestössä riittävä rokotuskattavuus (useiden tartunta-tautien kohdalla yli 95 %)</a:t>
            </a: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98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isar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e8df33-a090-4ce7-a58b-5234ff1e67e3">
      <Terms xmlns="http://schemas.microsoft.com/office/infopath/2007/PartnerControls"/>
    </lcf76f155ced4ddcb4097134ff3c332f>
    <TaxCatchAll xmlns="f0974581-4bbf-443e-902f-14073e9fb4f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15" ma:contentTypeDescription="Luo uusi asiakirja." ma:contentTypeScope="" ma:versionID="e9a2ac6108e975ea09913b3359f7f9cb">
  <xsd:schema xmlns:xsd="http://www.w3.org/2001/XMLSchema" xmlns:xs="http://www.w3.org/2001/XMLSchema" xmlns:p="http://schemas.microsoft.com/office/2006/metadata/properties" xmlns:ns2="48e8df33-a090-4ce7-a58b-5234ff1e67e3" xmlns:ns3="f5e6c97b-5595-4ee7-8a83-973ec926e39b" xmlns:ns4="f0974581-4bbf-443e-902f-14073e9fb4f6" targetNamespace="http://schemas.microsoft.com/office/2006/metadata/properties" ma:root="true" ma:fieldsID="5ba9bd7a23d351f6b90a87768955468a" ns2:_="" ns3:_="" ns4:_="">
    <xsd:import namespace="48e8df33-a090-4ce7-a58b-5234ff1e67e3"/>
    <xsd:import namespace="f5e6c97b-5595-4ee7-8a83-973ec926e39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6c97b-5595-4ee7-8a83-973ec926e3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47c3ecc-9e27-4d18-ad78-bf79d5fad879}" ma:internalName="TaxCatchAll" ma:showField="CatchAllData" ma:web="f5e6c97b-5595-4ee7-8a83-973ec926e3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F5DF99-5BD8-4C39-86AD-0C02AD4BE0B6}">
  <ds:schemaRefs>
    <ds:schemaRef ds:uri="http://schemas.microsoft.com/office/2006/metadata/properties"/>
    <ds:schemaRef ds:uri="http://schemas.microsoft.com/office/infopath/2007/PartnerControls"/>
    <ds:schemaRef ds:uri="48e8df33-a090-4ce7-a58b-5234ff1e67e3"/>
    <ds:schemaRef ds:uri="f0974581-4bbf-443e-902f-14073e9fb4f6"/>
  </ds:schemaRefs>
</ds:datastoreItem>
</file>

<file path=customXml/itemProps2.xml><?xml version="1.0" encoding="utf-8"?>
<ds:datastoreItem xmlns:ds="http://schemas.openxmlformats.org/officeDocument/2006/customXml" ds:itemID="{5AE0D91D-A9C3-4738-B403-0BF30355FB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f5e6c97b-5595-4ee7-8a83-973ec926e39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126EBD-30DE-48D6-8EF8-F522E8D22B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1023</Words>
  <Application>Microsoft Office PowerPoint</Application>
  <PresentationFormat>Laajakuva</PresentationFormat>
  <Paragraphs>149</Paragraphs>
  <Slides>19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Tw Cen MT</vt:lpstr>
      <vt:lpstr>Office-teema</vt:lpstr>
      <vt:lpstr>Pisara</vt:lpstr>
      <vt:lpstr>VÄESTÖN MUUTTUVA TERVEYS</vt:lpstr>
      <vt:lpstr>Terveyden edellytykset ovat muuttuneet historian aikana</vt:lpstr>
      <vt:lpstr>Elintason nousu vaikuttaa myönteisesti väestön terveyteen</vt:lpstr>
      <vt:lpstr>PowerPoint-esitys</vt:lpstr>
      <vt:lpstr>PowerPoint-esitys</vt:lpstr>
      <vt:lpstr>Elinajanodote on noussut elinolosuhteiden parantuessa</vt:lpstr>
      <vt:lpstr>Imeväiskuolleisuus on pienentynyt terveydentilan parantuessa</vt:lpstr>
      <vt:lpstr>Yksilön terveyteen vaikuttavien tekijöiden osuuksia</vt:lpstr>
      <vt:lpstr>PowerPoint-esitys</vt:lpstr>
      <vt:lpstr>PowerPoint-esitys</vt:lpstr>
      <vt:lpstr> Epidemiologinen siirtymä </vt:lpstr>
      <vt:lpstr>Syntyvyydessä ja kuolleisuudessa on tapahtunut  suuria muutoksia historian kuluessa</vt:lpstr>
      <vt:lpstr>Epidemiologisen siirtymän I ja II vaihe</vt:lpstr>
      <vt:lpstr>Epidemiologisen siirtymän III vaihe</vt:lpstr>
      <vt:lpstr>Epidemiologisen siirtymän IV ja V vaihe</vt:lpstr>
      <vt:lpstr>Huoltosuhteen heikkeneminen aiheuttaa huolta</vt:lpstr>
      <vt:lpstr>PowerPoint-esitys</vt:lpstr>
      <vt:lpstr>Väestöryhmien välisiä terveyseroja Suomessa</vt:lpstr>
      <vt:lpstr>Globaalit terveyserot aiheutuvat niin taloudellisista kuin yhteiskunnallisistakin tekijöistä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VÄESTÖN MUUTTUVA TERVEYS</dc:title>
  <dc:creator>Paula</dc:creator>
  <cp:lastModifiedBy>Löfström Leena</cp:lastModifiedBy>
  <cp:revision>50</cp:revision>
  <dcterms:created xsi:type="dcterms:W3CDTF">2022-06-20T11:36:27Z</dcterms:created>
  <dcterms:modified xsi:type="dcterms:W3CDTF">2023-02-06T12:14:28Z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