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783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8899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4197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3913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8892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731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827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4967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166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97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817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FBE24-3A1F-4D3E-814F-98EA93FA945E}" type="datetimeFigureOut">
              <a:rPr lang="fi-FI" smtClean="0"/>
              <a:t>19.5.2017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5BC68-6ACD-412A-86FA-5062B31182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3217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u="sng" dirty="0"/>
              <a:t>KUSTAVILAINEN AIKA </a:t>
            </a:r>
            <a:r>
              <a:rPr lang="fi-FI" b="1" u="sng" dirty="0" smtClean="0"/>
              <a:t>1772-1809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2269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b="1" dirty="0"/>
              <a:t>Vapauden aika johti repiviin puolue- ja säätyriitoihin</a:t>
            </a:r>
            <a:endParaRPr lang="fi-FI" dirty="0"/>
          </a:p>
          <a:p>
            <a:r>
              <a:rPr lang="fi-FI" b="1" dirty="0">
                <a:sym typeface="Wingdings" panose="05000000000000000000" pitchFamily="2" charset="2"/>
              </a:rPr>
              <a:t></a:t>
            </a:r>
            <a:r>
              <a:rPr lang="fi-FI" b="1" dirty="0"/>
              <a:t> Ruotsi hajanainen ja sotilaallisesti heikko</a:t>
            </a:r>
            <a:endParaRPr lang="fi-FI" dirty="0"/>
          </a:p>
          <a:p>
            <a:pPr lvl="0"/>
            <a:r>
              <a:rPr lang="fi-FI" b="1" dirty="0"/>
              <a:t>kuningas Kustaa III teki sotilasvallankaappauksen 1772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1379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Vuoden 1772 hallitusmuoto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fi-FI" b="1" dirty="0" smtClean="0"/>
              <a:t>vallanpainopiste </a:t>
            </a:r>
            <a:r>
              <a:rPr lang="fi-FI" b="1" dirty="0"/>
              <a:t>kuninkaalle</a:t>
            </a:r>
            <a:endParaRPr lang="fi-FI" dirty="0"/>
          </a:p>
          <a:p>
            <a:pPr lvl="0"/>
            <a:r>
              <a:rPr lang="fi-FI" b="1" dirty="0"/>
              <a:t>kutsui valtiopäivät koolle</a:t>
            </a:r>
            <a:endParaRPr lang="fi-FI" dirty="0"/>
          </a:p>
          <a:p>
            <a:pPr lvl="0"/>
            <a:r>
              <a:rPr lang="fi-FI" b="1" dirty="0"/>
              <a:t>esitysoikeus, asetuksen anto</a:t>
            </a:r>
            <a:endParaRPr lang="fi-FI" dirty="0"/>
          </a:p>
          <a:p>
            <a:pPr lvl="0"/>
            <a:r>
              <a:rPr lang="fi-FI" b="1" dirty="0"/>
              <a:t>säätyjen kanssa lait, suostuntaverot, sodat</a:t>
            </a:r>
            <a:endParaRPr lang="fi-FI" dirty="0"/>
          </a:p>
          <a:p>
            <a:r>
              <a:rPr lang="fi-FI" b="1" dirty="0"/>
              <a:t>kuningas nimitti valtaneuvokset = vastuussa </a:t>
            </a:r>
            <a:r>
              <a:rPr lang="fi-FI" b="1" dirty="0" smtClean="0"/>
              <a:t>Kustaalle</a:t>
            </a:r>
            <a:endParaRPr lang="fi-FI" dirty="0"/>
          </a:p>
        </p:txBody>
      </p:sp>
      <p:pic>
        <p:nvPicPr>
          <p:cNvPr id="9" name="Sisällön paikkamerkki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95655" y="1537854"/>
            <a:ext cx="5083201" cy="4018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84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Kustaan valistusuudistuksia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fi-FI" b="1" dirty="0" smtClean="0"/>
              <a:t>hopeakantainen </a:t>
            </a:r>
            <a:r>
              <a:rPr lang="fi-FI" b="1" dirty="0"/>
              <a:t>raha</a:t>
            </a:r>
            <a:endParaRPr lang="fi-FI" dirty="0"/>
          </a:p>
          <a:p>
            <a:pPr lvl="0"/>
            <a:r>
              <a:rPr lang="fi-FI" b="1" dirty="0"/>
              <a:t>uskonnonvapaus ulkomaalaisille</a:t>
            </a:r>
            <a:r>
              <a:rPr lang="fi-FI" b="1" dirty="0">
                <a:sym typeface="Wingdings" panose="05000000000000000000" pitchFamily="2" charset="2"/>
              </a:rPr>
              <a:t></a:t>
            </a:r>
            <a:r>
              <a:rPr lang="fi-FI" b="1" dirty="0"/>
              <a:t> papiston viha</a:t>
            </a:r>
            <a:endParaRPr lang="fi-FI" dirty="0"/>
          </a:p>
          <a:p>
            <a:pPr lvl="0"/>
            <a:r>
              <a:rPr lang="fi-FI" b="1" dirty="0"/>
              <a:t>rangaistukset lievenivät: ei raippoja, ei kuolemanrangaistusta siviiliasioissa eikä häpeärangaistuksia</a:t>
            </a:r>
            <a:endParaRPr lang="fi-FI" dirty="0"/>
          </a:p>
          <a:p>
            <a:pPr lvl="0"/>
            <a:r>
              <a:rPr lang="fi-FI" b="1" dirty="0"/>
              <a:t>uusi läänijako; perustettiin Tre ja Kuopio</a:t>
            </a:r>
            <a:endParaRPr lang="fi-FI" dirty="0"/>
          </a:p>
          <a:p>
            <a:r>
              <a:rPr lang="fi-FI" b="1" dirty="0"/>
              <a:t>Vaasan hovioikeus 1776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0329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Kustavilainen tyyli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i-FI" b="1" dirty="0" smtClean="0"/>
              <a:t>uusklassinen </a:t>
            </a:r>
            <a:r>
              <a:rPr lang="fi-FI" b="1" dirty="0"/>
              <a:t>tyyli 1770-1810 Ruotsissa ja Suomessa</a:t>
            </a:r>
            <a:endParaRPr lang="fi-FI" sz="1600" dirty="0"/>
          </a:p>
          <a:p>
            <a:pPr lvl="1"/>
            <a:r>
              <a:rPr lang="fi-FI" b="1" dirty="0"/>
              <a:t>huonekaluissa ja sisustuksessa: niukkaeleinen selkeys ja sopusuhtaisuus, helmenharmaa</a:t>
            </a:r>
            <a:endParaRPr lang="fi-FI" sz="1600" dirty="0"/>
          </a:p>
          <a:p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229600" y="2149730"/>
            <a:ext cx="2083734" cy="2920508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95310" y="2732809"/>
            <a:ext cx="1869322" cy="2597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26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u="sng" dirty="0" smtClean="0"/>
              <a:t>Oppositio voimistui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fi-FI" b="1" dirty="0" smtClean="0"/>
              <a:t>tuhlaileva </a:t>
            </a:r>
            <a:r>
              <a:rPr lang="fi-FI" b="1" dirty="0"/>
              <a:t>hovi(oopperaharrastus), vapaamielisyys</a:t>
            </a:r>
            <a:endParaRPr lang="fi-FI" dirty="0"/>
          </a:p>
          <a:p>
            <a:r>
              <a:rPr lang="fi-FI" b="1" dirty="0">
                <a:sym typeface="Wingdings" panose="05000000000000000000" pitchFamily="2" charset="2"/>
              </a:rPr>
              <a:t></a:t>
            </a:r>
            <a:r>
              <a:rPr lang="fi-FI" b="1" dirty="0"/>
              <a:t> kansan huomio muualle sodan avulla</a:t>
            </a:r>
            <a:endParaRPr lang="fi-FI" dirty="0"/>
          </a:p>
          <a:p>
            <a:pPr lvl="0"/>
            <a:r>
              <a:rPr lang="fi-FI" b="1" dirty="0"/>
              <a:t>Kustaa aloitti sodan Venäjää vastaan (1788-1790), Venäjä sodassa Turkin kanssa = edullinen tilanne </a:t>
            </a:r>
            <a:endParaRPr lang="fi-FI" dirty="0"/>
          </a:p>
          <a:p>
            <a:r>
              <a:rPr lang="fi-FI" b="1" dirty="0"/>
              <a:t>- upseerit vastustivat laitonta sotaa: upseerikapina Suomessa</a:t>
            </a:r>
            <a:endParaRPr lang="fi-FI" dirty="0"/>
          </a:p>
          <a:p>
            <a:pPr lvl="0"/>
            <a:r>
              <a:rPr lang="fi-FI" b="1" dirty="0" err="1"/>
              <a:t>Liikkalan</a:t>
            </a:r>
            <a:r>
              <a:rPr lang="fi-FI" b="1" dirty="0"/>
              <a:t> nootti tsaaritar Katariinalle</a:t>
            </a:r>
            <a:endParaRPr lang="fi-FI" dirty="0"/>
          </a:p>
          <a:p>
            <a:pPr lvl="0"/>
            <a:r>
              <a:rPr lang="fi-FI" b="1" dirty="0"/>
              <a:t>Anjalan liittokirja Kustaalle (113 </a:t>
            </a:r>
            <a:r>
              <a:rPr lang="fi-FI" b="1" dirty="0" err="1"/>
              <a:t>suomal</a:t>
            </a:r>
            <a:r>
              <a:rPr lang="fi-FI" b="1" dirty="0"/>
              <a:t>. </a:t>
            </a:r>
            <a:r>
              <a:rPr lang="fi-FI" b="1" dirty="0" err="1"/>
              <a:t>allekirj</a:t>
            </a:r>
            <a:r>
              <a:rPr lang="fi-FI" b="1" dirty="0"/>
              <a:t>.)</a:t>
            </a:r>
            <a:endParaRPr lang="fi-FI" dirty="0"/>
          </a:p>
          <a:p>
            <a:pPr lvl="0"/>
            <a:r>
              <a:rPr lang="fi-FI" b="1" dirty="0" err="1"/>
              <a:t>Sprengtportenin</a:t>
            </a:r>
            <a:r>
              <a:rPr lang="fi-FI" b="1" dirty="0"/>
              <a:t> idea itsenäisestä Suomesta</a:t>
            </a:r>
            <a:endParaRPr lang="fi-FI" dirty="0"/>
          </a:p>
          <a:p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08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66255" y="488374"/>
            <a:ext cx="6411030" cy="6047508"/>
          </a:xfrm>
        </p:spPr>
        <p:txBody>
          <a:bodyPr/>
          <a:lstStyle/>
          <a:p>
            <a:r>
              <a:rPr lang="fi-FI" b="1" dirty="0">
                <a:sym typeface="Wingdings" panose="05000000000000000000" pitchFamily="2" charset="2"/>
              </a:rPr>
              <a:t></a:t>
            </a:r>
            <a:r>
              <a:rPr lang="fi-FI" b="1" dirty="0"/>
              <a:t> kuitenkin Kustaa sai </a:t>
            </a:r>
            <a:r>
              <a:rPr lang="fi-FI" b="1" u="sng" dirty="0"/>
              <a:t>yhdistys- ja vakuuskirjan 1789(</a:t>
            </a:r>
            <a:r>
              <a:rPr lang="fi-FI" b="1" dirty="0"/>
              <a:t>kuningas lähes itsevaltiaaksi, säädyillä ei aloiteoikeutta)</a:t>
            </a:r>
            <a:endParaRPr lang="fi-FI" sz="1800" dirty="0"/>
          </a:p>
          <a:p>
            <a:pPr lvl="1"/>
            <a:r>
              <a:rPr lang="fi-FI" b="1" dirty="0"/>
              <a:t>Euroopan suurin meritaistelu Ruotsinsalmessa päättyi Ruotsin murskavoittoon</a:t>
            </a:r>
            <a:endParaRPr lang="fi-FI" sz="1600" dirty="0"/>
          </a:p>
          <a:p>
            <a:pPr lvl="1"/>
            <a:r>
              <a:rPr lang="fi-FI" b="1" dirty="0"/>
              <a:t>Rauha 1790 ilman rajamuutoksia</a:t>
            </a:r>
            <a:endParaRPr lang="fi-FI" sz="1600" dirty="0"/>
          </a:p>
          <a:p>
            <a:r>
              <a:rPr lang="fi-FI" b="1" dirty="0"/>
              <a:t>       </a:t>
            </a:r>
            <a:r>
              <a:rPr lang="fi-FI" b="1" dirty="0">
                <a:sym typeface="Wingdings" panose="05000000000000000000" pitchFamily="2" charset="2"/>
              </a:rPr>
              <a:t></a:t>
            </a:r>
            <a:r>
              <a:rPr lang="fi-FI" b="1" dirty="0"/>
              <a:t> Kustaa III murhattiin oopperan naamiaisissa 1792</a:t>
            </a:r>
            <a:endParaRPr lang="fi-FI" sz="1800" dirty="0"/>
          </a:p>
          <a:p>
            <a:endParaRPr lang="fi-FI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77285" y="665019"/>
            <a:ext cx="5681948" cy="542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181</Words>
  <Application>Microsoft Office PowerPoint</Application>
  <PresentationFormat>Laajakuva</PresentationFormat>
  <Paragraphs>31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Office-teema</vt:lpstr>
      <vt:lpstr>KUSTAVILAINEN AIKA 1772-1809</vt:lpstr>
      <vt:lpstr>PowerPoint-esitys</vt:lpstr>
      <vt:lpstr>Vuoden 1772 hallitusmuoto </vt:lpstr>
      <vt:lpstr>Kustaan valistusuudistuksia</vt:lpstr>
      <vt:lpstr>Kustavilainen tyyli</vt:lpstr>
      <vt:lpstr>Oppositio voimistui</vt:lpstr>
      <vt:lpstr>PowerPoint-esitys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KUSTAVILAINEN AIKA 1772-1809</dc:title>
  <dc:creator>Koivusalo Ilkka</dc:creator>
  <cp:lastModifiedBy>Koivusalo Ilkka</cp:lastModifiedBy>
  <cp:revision>1</cp:revision>
  <dcterms:created xsi:type="dcterms:W3CDTF">2017-05-19T06:33:36Z</dcterms:created>
  <dcterms:modified xsi:type="dcterms:W3CDTF">2017-05-19T06:41:15Z</dcterms:modified>
</cp:coreProperties>
</file>