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319" r:id="rId5"/>
    <p:sldId id="307" r:id="rId6"/>
    <p:sldId id="320" r:id="rId7"/>
    <p:sldId id="311" r:id="rId8"/>
    <p:sldId id="312" r:id="rId9"/>
    <p:sldId id="317" r:id="rId10"/>
    <p:sldId id="273" r:id="rId11"/>
    <p:sldId id="315" r:id="rId12"/>
    <p:sldId id="318" r:id="rId13"/>
    <p:sldId id="328" r:id="rId14"/>
    <p:sldId id="329" r:id="rId15"/>
    <p:sldId id="330" r:id="rId16"/>
    <p:sldId id="271" r:id="rId17"/>
    <p:sldId id="265" r:id="rId18"/>
    <p:sldId id="267" r:id="rId19"/>
    <p:sldId id="266" r:id="rId20"/>
    <p:sldId id="324" r:id="rId21"/>
    <p:sldId id="274" r:id="rId2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sonen Mari" initials="PM" lastIdx="1" clrIdx="0">
    <p:extLst>
      <p:ext uri="{19B8F6BF-5375-455C-9EA6-DF929625EA0E}">
        <p15:presenceInfo xmlns:p15="http://schemas.microsoft.com/office/powerpoint/2012/main" userId="S::mari.pesonen@edu.joensuu.fi::d49e8f8a-ac52-4cdd-afe8-990fb356f2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656D"/>
    <a:srgbClr val="E7D6D9"/>
    <a:srgbClr val="41719C"/>
    <a:srgbClr val="719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15" autoAdjust="0"/>
  </p:normalViewPr>
  <p:slideViewPr>
    <p:cSldViewPr snapToGrid="0">
      <p:cViewPr varScale="1">
        <p:scale>
          <a:sx n="96" d="100"/>
          <a:sy n="96" d="100"/>
        </p:scale>
        <p:origin x="11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EACB3-E08A-4734-B266-BE9A8D50DAE2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E5D79-9676-441A-B29D-1ABBE63CB1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376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51B1F-2B48-4C0A-A28B-4A8D4D96BF39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04DBE-A51C-4F84-A9FE-82A16CC720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671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04DBE-A51C-4F84-A9FE-82A16CC72071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228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282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43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062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08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02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59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44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89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09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75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41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A90DE-EAA4-4A86-8ADE-C905D24B185B}" type="datetimeFigureOut">
              <a:rPr lang="fi-FI" smtClean="0"/>
              <a:t>4.9.2023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58DC-3096-490B-848D-C74C339EA8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64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mma.Hal&#233;n@edu.joensuu.fi" TargetMode="External"/><Relationship Id="rId2" Type="http://schemas.openxmlformats.org/officeDocument/2006/relationships/hyperlink" Target="mailto:Janne.Riekki@edu.joensuu.f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ari.Pesonen@edu.joensuu.fi" TargetMode="External"/><Relationship Id="rId2" Type="http://schemas.openxmlformats.org/officeDocument/2006/relationships/hyperlink" Target="mailto:Mari.Levy@joensuu.f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mailto:marja-leena.hamalainen@joensuu.f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8" r="-1" b="4782"/>
          <a:stretch/>
        </p:blipFill>
        <p:spPr>
          <a:xfrm>
            <a:off x="5162052" y="3272588"/>
            <a:ext cx="6105382" cy="3585411"/>
          </a:xfrm>
          <a:prstGeom prst="rect">
            <a:avLst/>
          </a:prstGeom>
        </p:spPr>
      </p:pic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6" r="21916" b="-1"/>
          <a:stretch/>
        </p:blipFill>
        <p:spPr>
          <a:xfrm>
            <a:off x="20" y="9"/>
            <a:ext cx="7279893" cy="3895335"/>
          </a:xfrm>
          <a:custGeom>
            <a:avLst/>
            <a:gdLst/>
            <a:ahLst/>
            <a:cxnLst/>
            <a:rect l="l" t="t" r="r" b="b"/>
            <a:pathLst>
              <a:path w="7279913" h="3895335">
                <a:moveTo>
                  <a:pt x="0" y="0"/>
                </a:moveTo>
                <a:lnTo>
                  <a:pt x="7279913" y="0"/>
                </a:lnTo>
                <a:lnTo>
                  <a:pt x="7279913" y="3116976"/>
                </a:lnTo>
                <a:lnTo>
                  <a:pt x="5011287" y="3116976"/>
                </a:lnTo>
                <a:lnTo>
                  <a:pt x="5011287" y="3895335"/>
                </a:lnTo>
                <a:lnTo>
                  <a:pt x="0" y="3895335"/>
                </a:lnTo>
                <a:close/>
              </a:path>
            </a:pathLst>
          </a:cu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3EDB3DA-AEF0-428A-A317-C42827E6C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8302" y="0"/>
            <a:ext cx="3809132" cy="311698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06AD8B-0227-4FF6-AEB4-C66C5A539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69422"/>
            <a:ext cx="5001186" cy="2788578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FACEB2-7564-4FB9-B739-C2CE339BA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23904" y="0"/>
            <a:ext cx="768096" cy="6858000"/>
          </a:xfrm>
          <a:prstGeom prst="rect">
            <a:avLst/>
          </a:prstGeom>
          <a:solidFill>
            <a:srgbClr val="68494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51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01F103-B3F0-24A6-99C0-FD770DC7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Illan kurssitarjotin 2023-2024 jaksot 1-2</a:t>
            </a: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91878C3B-B1C2-B354-AE59-0BF634B5D4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3337" y="1820091"/>
            <a:ext cx="8307977" cy="367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78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D67A05-2283-EF0D-FB4D-2C342D2D9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Illan kurssitarjotin 2023-2024 jaksot 3-4</a:t>
            </a:r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E56E15AC-862C-7746-D427-E6BBC73FB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6549" y="1593669"/>
            <a:ext cx="7829005" cy="388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72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9FFA23-837A-263F-F770-5455A456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Illan kurssitarjotin 2023-2024 jaksot 5-6</a:t>
            </a:r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B17C1F36-443D-F38E-223C-12BB5DF0B9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3006" y="1690688"/>
            <a:ext cx="7881258" cy="37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88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                          Illan oppitunnit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1017767" y="3715127"/>
            <a:ext cx="94541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Oppitunnin pituus 100 min (2,5 x 40 min)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Yhdessä opintojaksossa 9-10 oppituntia yhden jakson aikana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Yhden opintojakson oppitunnit kahdesti viikossa (ma + ke tai ti + to)</a:t>
            </a:r>
            <a:endParaRPr lang="fi-FI" sz="2400" b="1" dirty="0">
              <a:solidFill>
                <a:srgbClr val="D3656D"/>
              </a:solidFill>
            </a:endParaRPr>
          </a:p>
          <a:p>
            <a:r>
              <a:rPr lang="fi-FI" sz="2400" b="1" dirty="0">
                <a:solidFill>
                  <a:srgbClr val="D3656D"/>
                </a:solidFill>
              </a:rPr>
              <a:t>    HUOM! Kello neljän oppitunnit ovat vain 40 min ja yksi  </a:t>
            </a:r>
          </a:p>
          <a:p>
            <a:r>
              <a:rPr lang="fi-FI" sz="2400" b="1" dirty="0">
                <a:solidFill>
                  <a:srgbClr val="D3656D"/>
                </a:solidFill>
              </a:rPr>
              <a:t>    kurssi/opintojakso kestää silloin kahden jakson ajan!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AFD76EB1-23F7-FD46-9D6B-02664F0B4D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1371600"/>
          <a:ext cx="10127973" cy="2236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9842">
                  <a:extLst>
                    <a:ext uri="{9D8B030D-6E8A-4147-A177-3AD203B41FA5}">
                      <a16:colId xmlns:a16="http://schemas.microsoft.com/office/drawing/2014/main" val="3546327522"/>
                    </a:ext>
                  </a:extLst>
                </a:gridCol>
                <a:gridCol w="2114687">
                  <a:extLst>
                    <a:ext uri="{9D8B030D-6E8A-4147-A177-3AD203B41FA5}">
                      <a16:colId xmlns:a16="http://schemas.microsoft.com/office/drawing/2014/main" val="3161846936"/>
                    </a:ext>
                  </a:extLst>
                </a:gridCol>
                <a:gridCol w="1823693">
                  <a:extLst>
                    <a:ext uri="{9D8B030D-6E8A-4147-A177-3AD203B41FA5}">
                      <a16:colId xmlns:a16="http://schemas.microsoft.com/office/drawing/2014/main" val="3053204138"/>
                    </a:ext>
                  </a:extLst>
                </a:gridCol>
                <a:gridCol w="2272141">
                  <a:extLst>
                    <a:ext uri="{9D8B030D-6E8A-4147-A177-3AD203B41FA5}">
                      <a16:colId xmlns:a16="http://schemas.microsoft.com/office/drawing/2014/main" val="227080725"/>
                    </a:ext>
                  </a:extLst>
                </a:gridCol>
                <a:gridCol w="1847610">
                  <a:extLst>
                    <a:ext uri="{9D8B030D-6E8A-4147-A177-3AD203B41FA5}">
                      <a16:colId xmlns:a16="http://schemas.microsoft.com/office/drawing/2014/main" val="4066296536"/>
                    </a:ext>
                  </a:extLst>
                </a:gridCol>
              </a:tblGrid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kellonaika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maanantai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tiistai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keskiviikko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torstai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97006228"/>
                  </a:ext>
                </a:extLst>
              </a:tr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16.00-16.40</a:t>
                      </a: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21312432"/>
                  </a:ext>
                </a:extLst>
              </a:tr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välitunti 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932053"/>
                  </a:ext>
                </a:extLst>
              </a:tr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16.45-18.25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6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1874815"/>
                  </a:ext>
                </a:extLst>
              </a:tr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välitunti 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071193"/>
                  </a:ext>
                </a:extLst>
              </a:tr>
              <a:tr h="37271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18.45-20.25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6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r>
                        <a:rPr lang="fi-FI" sz="14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31453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686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4100" b="1"/>
              <a:t>ILTAOPISKELU AIKUISLUKIOSSA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65431" y="2314808"/>
            <a:ext cx="6586489" cy="3909012"/>
          </a:xfrm>
        </p:spPr>
        <p:txBody>
          <a:bodyPr>
            <a:normAutofit lnSpcReduction="10000"/>
          </a:bodyPr>
          <a:lstStyle/>
          <a:p>
            <a:r>
              <a:rPr lang="fi-FI" sz="1700" b="1" dirty="0"/>
              <a:t>Opintosuunnitelma</a:t>
            </a:r>
          </a:p>
          <a:p>
            <a:pPr lvl="1"/>
            <a:r>
              <a:rPr lang="fi-FI" sz="1700" dirty="0"/>
              <a:t>Aineen opintojaksot yleensä numerojärjestyksessä, erityisesti kielissä</a:t>
            </a:r>
          </a:p>
          <a:p>
            <a:pPr lvl="1"/>
            <a:r>
              <a:rPr lang="fi-FI" sz="1700" dirty="0"/>
              <a:t>Pakolliset opintojaksot tulee olla suoritettuna ennen ylioppilaskoetta</a:t>
            </a:r>
          </a:p>
          <a:p>
            <a:r>
              <a:rPr lang="fi-FI" sz="1700" b="1" dirty="0"/>
              <a:t>Oppimateriaali (Huom. ensisijaisesti sähköinen!)</a:t>
            </a:r>
          </a:p>
          <a:p>
            <a:pPr lvl="1"/>
            <a:r>
              <a:rPr lang="fi-FI" sz="1700" dirty="0"/>
              <a:t>Oppikirjalista kotisivuilla</a:t>
            </a:r>
          </a:p>
          <a:p>
            <a:pPr lvl="1"/>
            <a:r>
              <a:rPr lang="fi-FI" sz="1700" dirty="0"/>
              <a:t>Tarvitaan jo ensimmäisellä tapaamisella</a:t>
            </a:r>
          </a:p>
          <a:p>
            <a:r>
              <a:rPr lang="fi-FI" sz="1700" b="1" dirty="0"/>
              <a:t>Poissaolot</a:t>
            </a:r>
          </a:p>
          <a:p>
            <a:pPr lvl="1"/>
            <a:r>
              <a:rPr lang="fi-FI" sz="1700" dirty="0"/>
              <a:t>Ilmoita opettajalle poissaolostasi mahdollisuuksien mukaan</a:t>
            </a:r>
          </a:p>
          <a:p>
            <a:pPr lvl="1"/>
            <a:r>
              <a:rPr lang="fi-FI" sz="1700" dirty="0"/>
              <a:t>Selvitä itse tuntien aikana opiskellut asiat ja mahdolliset kotitehtävät</a:t>
            </a:r>
          </a:p>
          <a:p>
            <a:pPr lvl="1"/>
            <a:r>
              <a:rPr lang="fi-FI" sz="1700" dirty="0"/>
              <a:t>Poissaolojen korvaamiseen opiskelija itse ottaa yhteyttä opettajaan ja pyytää korvaavat tehtävät</a:t>
            </a:r>
          </a:p>
          <a:p>
            <a:endParaRPr lang="fi-FI" sz="1700" dirty="0"/>
          </a:p>
        </p:txBody>
      </p:sp>
      <p:pic>
        <p:nvPicPr>
          <p:cNvPr id="4" name="Kuva 3" descr="teaching | Assailed Teacher | Pag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8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B525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509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Iltaopiskelu Aikuislukiossa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9029"/>
          </a:xfrm>
        </p:spPr>
        <p:txBody>
          <a:bodyPr>
            <a:normAutofit/>
          </a:bodyPr>
          <a:lstStyle/>
          <a:p>
            <a:r>
              <a:rPr lang="fi-FI" b="1" dirty="0"/>
              <a:t>Wilma – opintojen etenemisen seuranta (ei aineopiskelijoilla)</a:t>
            </a:r>
          </a:p>
          <a:p>
            <a:r>
              <a:rPr lang="fi-FI" b="1" dirty="0"/>
              <a:t>Kurssisuunnitelma/opintojaksosuunnitelma</a:t>
            </a:r>
          </a:p>
          <a:p>
            <a:pPr marL="457200" lvl="1" indent="0">
              <a:buNone/>
            </a:pPr>
            <a:r>
              <a:rPr lang="fi-FI" dirty="0"/>
              <a:t>Tutustu huolella opettajan laatimaan suunnitelmaan:</a:t>
            </a:r>
          </a:p>
          <a:p>
            <a:pPr lvl="2"/>
            <a:r>
              <a:rPr lang="fi-FI" dirty="0"/>
              <a:t>Tehtävien palautuspäivät</a:t>
            </a:r>
          </a:p>
          <a:p>
            <a:pPr lvl="2"/>
            <a:r>
              <a:rPr lang="fi-FI" dirty="0"/>
              <a:t>Koepäivä</a:t>
            </a:r>
          </a:p>
          <a:p>
            <a:r>
              <a:rPr lang="fi-FI" b="1" dirty="0"/>
              <a:t>Kurssin keskeytyminen</a:t>
            </a:r>
          </a:p>
          <a:p>
            <a:pPr lvl="1"/>
            <a:r>
              <a:rPr lang="fi-FI" dirty="0"/>
              <a:t>Jos kurssin/opintojakson tehtävät jäävät tekemättä, se keskeytyy </a:t>
            </a:r>
          </a:p>
          <a:p>
            <a:pPr lvl="1"/>
            <a:r>
              <a:rPr lang="fi-FI" dirty="0"/>
              <a:t>Keskeytyneen suorituksen merkintä on X </a:t>
            </a:r>
          </a:p>
          <a:p>
            <a:pPr lvl="1"/>
            <a:r>
              <a:rPr lang="fi-FI" dirty="0"/>
              <a:t>Sovi kurssin/opintojakson täydentämisestä opettajan kanssa</a:t>
            </a:r>
          </a:p>
          <a:p>
            <a:pPr lvl="1"/>
            <a:r>
              <a:rPr lang="fi-FI" dirty="0"/>
              <a:t>Keskeneräiset on suoritettava loppuun seuraavan kahden jakson aikana, tai muuten kurssi/opintojakso on suoritettava kokonaan uudelleen</a:t>
            </a:r>
          </a:p>
        </p:txBody>
      </p:sp>
    </p:spTree>
    <p:extLst>
      <p:ext uri="{BB962C8B-B14F-4D97-AF65-F5344CB8AC3E}">
        <p14:creationId xmlns:p14="http://schemas.microsoft.com/office/powerpoint/2010/main" val="2983585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                      </a:t>
            </a:r>
            <a:r>
              <a:rPr lang="fi-FI" sz="4800" b="1" dirty="0">
                <a:solidFill>
                  <a:srgbClr val="D3656D"/>
                </a:solidFill>
              </a:rPr>
              <a:t>Opiskelu verkossa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Verkkokurssit ja uuden opetussuunnitelman mukaiset</a:t>
            </a:r>
          </a:p>
          <a:p>
            <a:pPr marL="0" indent="0">
              <a:buNone/>
            </a:pPr>
            <a:r>
              <a:rPr lang="fi-FI" dirty="0"/>
              <a:t>verkko-opintojaksot avoinna läpi lukuvuoden työajan</a:t>
            </a:r>
          </a:p>
          <a:p>
            <a:r>
              <a:rPr lang="fi-FI" dirty="0"/>
              <a:t>Ilmoittaudu suoraan kurssin/opintojakson opettajalle sähköpostitse</a:t>
            </a:r>
          </a:p>
          <a:p>
            <a:pPr lvl="1"/>
            <a:r>
              <a:rPr lang="fi-FI" dirty="0"/>
              <a:t>Opettaja antaa ohjeet suorittamista varten</a:t>
            </a:r>
          </a:p>
          <a:p>
            <a:r>
              <a:rPr lang="fi-FI" dirty="0"/>
              <a:t>Suositus, että kurssi/opintojakso suoritetaan kahden jakson aikana</a:t>
            </a:r>
          </a:p>
          <a:p>
            <a:r>
              <a:rPr lang="fi-FI" dirty="0"/>
              <a:t>Loppukoe suoritetaan yleensä yleisinä tenttipäivinä tai koeviikolla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2000" i="1" dirty="0">
                <a:solidFill>
                  <a:srgbClr val="D365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Äidinkieli – Ruotsi – Englanti – Matematiikka – Fysiikka – Kemia – Biologia – Maantiede – Terveystieto – Uskonto – ET – Filosofia – Psykologia – Historia – Yhteiskuntaoppi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07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7FB86A-F3AE-4DC1-866B-3E5629033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Ylioppilastutkinnon rakenne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2C6298-DB00-44CE-A909-085277905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Viisi</a:t>
            </a:r>
            <a:r>
              <a:rPr lang="fi-FI" dirty="0"/>
              <a:t> kirjoitettavaa ainetta:</a:t>
            </a:r>
          </a:p>
          <a:p>
            <a:pPr lvl="1"/>
            <a:r>
              <a:rPr lang="fi-FI" sz="2800" dirty="0"/>
              <a:t>Äidinkieli ja kirjallisuus kaikille pakollinen</a:t>
            </a:r>
          </a:p>
          <a:p>
            <a:pPr lvl="1"/>
            <a:r>
              <a:rPr lang="fi-FI" sz="2800" dirty="0"/>
              <a:t>Muut aineet (valitse näistä kolme)</a:t>
            </a:r>
          </a:p>
          <a:p>
            <a:pPr lvl="2"/>
            <a:r>
              <a:rPr lang="fi-FI" sz="2800" dirty="0"/>
              <a:t>Matematiikka</a:t>
            </a:r>
          </a:p>
          <a:p>
            <a:pPr lvl="2"/>
            <a:r>
              <a:rPr lang="fi-FI" sz="2800" dirty="0"/>
              <a:t>Toinen kotimainen kieli</a:t>
            </a:r>
          </a:p>
          <a:p>
            <a:pPr lvl="2"/>
            <a:r>
              <a:rPr lang="fi-FI" sz="2800" dirty="0"/>
              <a:t>Vieras kieli</a:t>
            </a:r>
          </a:p>
          <a:p>
            <a:pPr lvl="2"/>
            <a:r>
              <a:rPr lang="fi-FI" sz="2800" dirty="0"/>
              <a:t>Reaaliaine</a:t>
            </a:r>
          </a:p>
          <a:p>
            <a:pPr lvl="1"/>
            <a:r>
              <a:rPr lang="fi-FI" sz="2800" dirty="0"/>
              <a:t>Lisäksi yksi koe edellisestä ryhmästä</a:t>
            </a:r>
          </a:p>
          <a:p>
            <a:pPr marL="457200" lvl="1" indent="0">
              <a:buNone/>
            </a:pPr>
            <a:endParaRPr lang="fi-FI" sz="2800" dirty="0"/>
          </a:p>
          <a:p>
            <a:pPr marL="457200" lvl="1" indent="0">
              <a:buNone/>
            </a:pPr>
            <a:r>
              <a:rPr lang="fi-FI" sz="2800" b="1" dirty="0">
                <a:solidFill>
                  <a:srgbClr val="D3656D"/>
                </a:solidFill>
              </a:rPr>
              <a:t>Yksi kirjoitettavista kokeista tulee olla ns. pitkä koe!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0ACD0BC-1E01-43AD-86DC-CEB4B93527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5"/>
          <a:stretch/>
        </p:blipFill>
        <p:spPr>
          <a:xfrm>
            <a:off x="7670568" y="2708910"/>
            <a:ext cx="4521432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93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2207"/>
            <a:ext cx="12192000" cy="5239820"/>
          </a:xfrm>
        </p:spPr>
      </p:pic>
    </p:spTree>
    <p:extLst>
      <p:ext uri="{BB962C8B-B14F-4D97-AF65-F5344CB8AC3E}">
        <p14:creationId xmlns:p14="http://schemas.microsoft.com/office/powerpoint/2010/main" val="88193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7CD596-989C-4D3B-83B1-F1F12DB3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Opiskelumahdollisuudet Aikuislukiossa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6EC0F8-DC83-4146-9253-3F81ED912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D3656D"/>
                </a:solidFill>
              </a:rPr>
              <a:t>Varsinaisena Aikuislukio-opiskelijana (ilmaista)</a:t>
            </a:r>
          </a:p>
          <a:p>
            <a:pPr>
              <a:buFontTx/>
              <a:buChar char="-"/>
            </a:pPr>
            <a:r>
              <a:rPr lang="fi-FI" dirty="0"/>
              <a:t>tavoitteena lukion oppimäärä aikuisten opetussuunnitelman mukaisesti ja/tai ylioppilastutkinto</a:t>
            </a:r>
          </a:p>
          <a:p>
            <a:pPr>
              <a:buFontTx/>
              <a:buChar char="-"/>
            </a:pPr>
            <a:r>
              <a:rPr lang="fi-FI" dirty="0"/>
              <a:t>laajuus 88 opintopistettä (ennen 44 kurssia)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b="1" dirty="0">
                <a:solidFill>
                  <a:srgbClr val="D3656D"/>
                </a:solidFill>
              </a:rPr>
              <a:t>Aine-opiskelijana</a:t>
            </a:r>
          </a:p>
          <a:p>
            <a:pPr>
              <a:buFontTx/>
              <a:buChar char="-"/>
            </a:pPr>
            <a:r>
              <a:rPr lang="fi-FI" dirty="0"/>
              <a:t>tavoitteena opiskella tiettyä oppiainetta tai oppiaineita</a:t>
            </a:r>
          </a:p>
          <a:p>
            <a:pPr>
              <a:buFontTx/>
              <a:buChar char="-"/>
            </a:pPr>
            <a:r>
              <a:rPr lang="fi-FI" dirty="0"/>
              <a:t>aineopiskelumaksu 30e per opintojakso/kurssi lukuvuoden kolmesta ensimmäisestä suoritetusta</a:t>
            </a:r>
          </a:p>
          <a:p>
            <a:pPr>
              <a:buFontTx/>
              <a:buChar char="-"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BA54F61-E72D-43D7-8E85-99FBDD06DF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" b="5457"/>
          <a:stretch/>
        </p:blipFill>
        <p:spPr>
          <a:xfrm>
            <a:off x="0" y="5532437"/>
            <a:ext cx="3436862" cy="1325563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2B81BDFA-7064-42DC-8AEF-467129D3D2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" b="5457"/>
          <a:stretch/>
        </p:blipFill>
        <p:spPr>
          <a:xfrm>
            <a:off x="4119937" y="5514181"/>
            <a:ext cx="3436862" cy="132556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A2B6023-DB1B-4F78-9AEF-DF29E8BFBD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" b="5457"/>
          <a:stretch/>
        </p:blipFill>
        <p:spPr>
          <a:xfrm>
            <a:off x="8239874" y="5429696"/>
            <a:ext cx="3436862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3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Opiskelumahdollisuus </a:t>
            </a:r>
            <a:r>
              <a:rPr lang="fi-FI" b="1" dirty="0" err="1">
                <a:solidFill>
                  <a:srgbClr val="D3656D"/>
                </a:solidFill>
              </a:rPr>
              <a:t>Ailussa</a:t>
            </a:r>
            <a:r>
              <a:rPr lang="fi-FI" b="1" dirty="0">
                <a:solidFill>
                  <a:srgbClr val="D3656D"/>
                </a:solidFill>
              </a:rPr>
              <a:t> myös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rgbClr val="D3656D"/>
                </a:solidFill>
              </a:rPr>
              <a:t>Aikuisten perusopetuksen opiskelijana (AIPE)</a:t>
            </a:r>
          </a:p>
          <a:p>
            <a:pPr marL="742950" lvl="1" indent="-285750"/>
            <a:r>
              <a:rPr lang="fi-FI" dirty="0"/>
              <a:t>tavoitteena suorittaa loppuun kesken jäänyt peruskoulu tai korottaa aiempia peruskoulun arvosanoja</a:t>
            </a:r>
          </a:p>
          <a:p>
            <a:pPr marL="742950" lvl="1" indent="-285750"/>
            <a:r>
              <a:rPr lang="fi-FI" dirty="0"/>
              <a:t>opetus päiväaikaan henkilökohtaisen opintosuunnitelman mukaisesti</a:t>
            </a:r>
          </a:p>
          <a:p>
            <a:pPr marL="0" indent="0">
              <a:buNone/>
            </a:pPr>
            <a:r>
              <a:rPr lang="fi-FI" b="1" dirty="0">
                <a:solidFill>
                  <a:srgbClr val="D3656D"/>
                </a:solidFill>
              </a:rPr>
              <a:t>Tutkintokoulutukseen valmentavassa koulutuksessa, TUVA</a:t>
            </a:r>
          </a:p>
          <a:p>
            <a:pPr marL="0" indent="0">
              <a:buNone/>
            </a:pPr>
            <a:endParaRPr lang="fi-FI" b="1" dirty="0">
              <a:solidFill>
                <a:srgbClr val="D3656D"/>
              </a:solidFill>
            </a:endParaRPr>
          </a:p>
          <a:p>
            <a:pPr marL="0" indent="0">
              <a:buNone/>
            </a:pPr>
            <a:r>
              <a:rPr lang="fi-FI" b="1" dirty="0">
                <a:solidFill>
                  <a:srgbClr val="D3656D"/>
                </a:solidFill>
              </a:rPr>
              <a:t>Kahden tutkinnon opiskelijana </a:t>
            </a:r>
            <a:r>
              <a:rPr lang="fi-FI" b="1" dirty="0" err="1">
                <a:solidFill>
                  <a:srgbClr val="D3656D"/>
                </a:solidFill>
              </a:rPr>
              <a:t>Riverialla</a:t>
            </a:r>
            <a:endParaRPr lang="fi-FI" b="1" dirty="0">
              <a:solidFill>
                <a:srgbClr val="D3656D"/>
              </a:solidFill>
            </a:endParaRPr>
          </a:p>
          <a:p>
            <a:pPr marL="0" indent="0">
              <a:buNone/>
            </a:pPr>
            <a:endParaRPr lang="fi-FI" b="1" dirty="0">
              <a:solidFill>
                <a:srgbClr val="D3656D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5"/>
          <a:stretch/>
        </p:blipFill>
        <p:spPr>
          <a:xfrm>
            <a:off x="7670568" y="3825269"/>
            <a:ext cx="4521432" cy="303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262C14-68E6-45F0-A705-D09013F7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D3656D"/>
                </a:solidFill>
              </a:rPr>
              <a:t>   Opintojen aloittaminen </a:t>
            </a:r>
            <a:r>
              <a:rPr lang="fi-FI" sz="2800" b="1" dirty="0">
                <a:solidFill>
                  <a:srgbClr val="E7D6D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milloin vain!</a:t>
            </a:r>
            <a:endParaRPr lang="fi-FI" b="1" dirty="0">
              <a:solidFill>
                <a:srgbClr val="D3656D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1EB13-E891-4FE0-9B55-C2B7744A6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313" y="1787704"/>
            <a:ext cx="10515600" cy="42351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dirty="0"/>
              <a:t>1. Voit aloittaa opiskelun milloin vain lukuvuoden aikana</a:t>
            </a:r>
          </a:p>
          <a:p>
            <a:pPr>
              <a:buFontTx/>
              <a:buChar char="-"/>
            </a:pPr>
            <a:r>
              <a:rPr lang="fi-FI" dirty="0"/>
              <a:t>Täytä ilmoittautumislomake kansliassa tai opinto-ohjaajan luona </a:t>
            </a:r>
          </a:p>
          <a:p>
            <a:pPr>
              <a:buFontTx/>
              <a:buChar char="-"/>
            </a:pPr>
            <a:r>
              <a:rPr lang="fi-FI" dirty="0"/>
              <a:t>Tuo mahdolliset todistukset aiemmista opinnoista mukanasi</a:t>
            </a:r>
          </a:p>
          <a:p>
            <a:pPr marL="0" indent="0">
              <a:buNone/>
            </a:pPr>
            <a:r>
              <a:rPr lang="fi-FI" b="1" dirty="0"/>
              <a:t>2. Laadi henkilökohtainen suunnitelma opinnoistasi</a:t>
            </a:r>
          </a:p>
          <a:p>
            <a:pPr marL="0" indent="0">
              <a:buNone/>
            </a:pPr>
            <a:r>
              <a:rPr lang="fi-FI" b="1" dirty="0"/>
              <a:t>Apunasi ovat:</a:t>
            </a:r>
            <a:endParaRPr lang="fi-FI" dirty="0"/>
          </a:p>
          <a:p>
            <a:r>
              <a:rPr lang="fi-FI" dirty="0"/>
              <a:t>Janne Riekki, opo/erityisopettaja, </a:t>
            </a:r>
            <a:r>
              <a:rPr lang="fi-FI" dirty="0">
                <a:hlinkClick r:id="rId2"/>
              </a:rPr>
              <a:t>Janne.Riekki@edu.joensuu.fi</a:t>
            </a:r>
            <a:r>
              <a:rPr lang="fi-FI" dirty="0"/>
              <a:t>, p. 050 592 4779</a:t>
            </a:r>
          </a:p>
          <a:p>
            <a:r>
              <a:rPr lang="fi-FI" dirty="0"/>
              <a:t>Saara Hartikainen, opo, </a:t>
            </a:r>
            <a:r>
              <a:rPr lang="fi-FI" u="sng" dirty="0">
                <a:solidFill>
                  <a:schemeClr val="accent1">
                    <a:lumMod val="75000"/>
                  </a:schemeClr>
                </a:solidFill>
              </a:rPr>
              <a:t>Saara.Hartikainen</a:t>
            </a:r>
            <a:r>
              <a:rPr lang="fi-FI" dirty="0">
                <a:hlinkClick r:id="rId3"/>
              </a:rPr>
              <a:t>@edu.joensuu.fi</a:t>
            </a:r>
            <a:r>
              <a:rPr lang="fi-FI" dirty="0"/>
              <a:t>, p. 050 465 1185  </a:t>
            </a:r>
          </a:p>
          <a:p>
            <a:pPr marL="0" indent="0">
              <a:buNone/>
            </a:pPr>
            <a:r>
              <a:rPr lang="fi-FI" dirty="0"/>
              <a:t>   Laita opolle viesti ja sovi tapaaminen! </a:t>
            </a:r>
            <a:r>
              <a:rPr lang="fi-FI" dirty="0">
                <a:sym typeface="Wingdings" panose="05000000000000000000" pitchFamily="2" charset="2"/>
              </a:rPr>
              <a:t> 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E7304AAB-FE4A-4A88-8C78-FAE45D3154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270" y="681037"/>
            <a:ext cx="1852654" cy="185265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59414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D647AD-6AB8-4757-9A2C-3C0A69E12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rgbClr val="D3656D"/>
                </a:solidFill>
              </a:rPr>
              <a:t>Apunasi ovat myös...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C44B74-58F6-463D-8684-511C2D305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Rehtori Mari Levy, </a:t>
            </a:r>
            <a:r>
              <a:rPr lang="fi-FI" dirty="0">
                <a:hlinkClick r:id="rId2"/>
              </a:rPr>
              <a:t>Mari.Levy@joensuu.fi</a:t>
            </a:r>
            <a:r>
              <a:rPr lang="fi-FI" dirty="0"/>
              <a:t>, p. 050 338 1875 </a:t>
            </a:r>
          </a:p>
          <a:p>
            <a:r>
              <a:rPr lang="fi-FI" dirty="0"/>
              <a:t>Apulaisrehtori Mari Pesonen, </a:t>
            </a:r>
            <a:r>
              <a:rPr lang="fi-FI" dirty="0">
                <a:hlinkClick r:id="rId3"/>
              </a:rPr>
              <a:t>Mari.Pesonen@edu.joensuu.fi</a:t>
            </a:r>
            <a:r>
              <a:rPr lang="fi-FI" dirty="0"/>
              <a:t>, p. 050 468 9247 </a:t>
            </a:r>
          </a:p>
          <a:p>
            <a:r>
              <a:rPr lang="fi-FI" dirty="0"/>
              <a:t>Koulusihteeri Marja-Leena Hämäläinen, </a:t>
            </a:r>
            <a:r>
              <a:rPr lang="fi-FI" dirty="0">
                <a:hlinkClick r:id="rId4"/>
              </a:rPr>
              <a:t>marja-leena.hamalainen@joensuu.fi</a:t>
            </a:r>
            <a:r>
              <a:rPr lang="fi-FI" dirty="0"/>
              <a:t>, p. 050 439 1059</a:t>
            </a:r>
          </a:p>
          <a:p>
            <a:r>
              <a:rPr lang="fi-FI" b="1" dirty="0">
                <a:solidFill>
                  <a:srgbClr val="D3656D"/>
                </a:solidFill>
              </a:rPr>
              <a:t>Kanslian aukioloajat: ma-ti klo 11-18, ke-to 9-16, pe 9-12</a:t>
            </a:r>
          </a:p>
          <a:p>
            <a:r>
              <a:rPr lang="fi-FI" b="1" dirty="0">
                <a:solidFill>
                  <a:srgbClr val="D3656D"/>
                </a:solidFill>
                <a:sym typeface="Wingdings" panose="05000000000000000000" pitchFamily="2" charset="2"/>
              </a:rPr>
              <a:t>Rehtorit ja kanslian sekä opojen ja erityisopettajan työhuoneet löydät Tiedepuiston 3A-rakennuksen 2. kerroksesta!</a:t>
            </a:r>
            <a:endParaRPr lang="fi-FI" b="1" dirty="0">
              <a:solidFill>
                <a:srgbClr val="D3656D"/>
              </a:solidFill>
            </a:endParaRPr>
          </a:p>
          <a:p>
            <a:endParaRPr lang="fi-FI" b="1" dirty="0">
              <a:solidFill>
                <a:srgbClr val="D3656D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6" name="Sisällön paikkamerkki 3">
            <a:extLst>
              <a:ext uri="{FF2B5EF4-FFF2-40B4-BE49-F238E27FC236}">
                <a16:creationId xmlns:a16="http://schemas.microsoft.com/office/drawing/2014/main" id="{2B99C680-EC08-452E-A0A2-1A04693998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727" y="428489"/>
            <a:ext cx="1852654" cy="185265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61159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87012F-0DC3-4130-990B-662D081D7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Iltaopettajat lv 23-24, opetus luokissa 204-209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BD4A40-E959-40B7-809C-CCFD71570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8241"/>
            <a:ext cx="10515600" cy="471432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Lyhyt matematiikka ja kemia: Esa Harjulampi, myös illan ryhmänohjaaja </a:t>
            </a:r>
          </a:p>
          <a:p>
            <a:r>
              <a:rPr lang="fi-FI" dirty="0"/>
              <a:t>Pitkä matematiikka ja fysiikka: Mika Leinonen</a:t>
            </a:r>
          </a:p>
          <a:p>
            <a:r>
              <a:rPr lang="fi-FI" dirty="0"/>
              <a:t>Äidinkielen opettaja: Aleksi Jokinen ja Sonja Kuokka</a:t>
            </a:r>
          </a:p>
          <a:p>
            <a:r>
              <a:rPr lang="fi-FI" dirty="0"/>
              <a:t>S2: Anna-Mari Happonen (alkava), </a:t>
            </a:r>
            <a:r>
              <a:rPr lang="fi-FI" dirty="0" err="1"/>
              <a:t>Sallamaari</a:t>
            </a:r>
            <a:r>
              <a:rPr lang="fi-FI" dirty="0"/>
              <a:t> Kyllönen (jatkava)</a:t>
            </a:r>
          </a:p>
          <a:p>
            <a:r>
              <a:rPr lang="fi-FI" dirty="0"/>
              <a:t>Englanti ja ruotsi: Laleh Jokinen</a:t>
            </a:r>
          </a:p>
          <a:p>
            <a:r>
              <a:rPr lang="fi-FI" dirty="0"/>
              <a:t>Saksa: Mari Pesonen, venäjä: Milla Kemppi,</a:t>
            </a:r>
          </a:p>
          <a:p>
            <a:r>
              <a:rPr lang="fi-FI" dirty="0"/>
              <a:t>Historia, uskonto, yhteiskuntaoppi, et: Janne Kosunen</a:t>
            </a:r>
          </a:p>
          <a:p>
            <a:r>
              <a:rPr lang="fi-FI" dirty="0"/>
              <a:t>Psykologia: Elina Orjala</a:t>
            </a:r>
          </a:p>
          <a:p>
            <a:r>
              <a:rPr lang="fi-FI" dirty="0"/>
              <a:t>Biologia, maantiede, terveystieto: Merja Metsola</a:t>
            </a:r>
          </a:p>
          <a:p>
            <a:pPr marL="0" indent="0">
              <a:buNone/>
            </a:pPr>
            <a:r>
              <a:rPr lang="fi-FI" dirty="0"/>
              <a:t>   </a:t>
            </a:r>
            <a:r>
              <a:rPr lang="fi-FI" b="1" dirty="0">
                <a:solidFill>
                  <a:srgbClr val="D3656D"/>
                </a:solidFill>
              </a:rPr>
              <a:t>Sähköposti </a:t>
            </a:r>
            <a:r>
              <a:rPr lang="fi-FI" b="1" u="sng" dirty="0">
                <a:solidFill>
                  <a:srgbClr val="D3656D"/>
                </a:solidFill>
              </a:rPr>
              <a:t>etunimi.sukunimi@edu.joensuu.fi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223F7145-D0D4-46C4-8AD5-8D290E0546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5"/>
          <a:stretch/>
        </p:blipFill>
        <p:spPr>
          <a:xfrm>
            <a:off x="8395063" y="4508104"/>
            <a:ext cx="3796937" cy="213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70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fi-FI" sz="3700" b="1" dirty="0"/>
              <a:t>   RYHMÄNOHJAUS </a:t>
            </a:r>
            <a:br>
              <a:rPr lang="fi-FI" sz="3700" b="1" dirty="0"/>
            </a:br>
            <a:r>
              <a:rPr lang="fi-FI" sz="3700" b="1" dirty="0"/>
              <a:t>”uusille opiskelijoille”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fi-FI" sz="2000" dirty="0"/>
              <a:t>Ryhmänohjaajana toimii Esa Harjulampi</a:t>
            </a:r>
          </a:p>
          <a:p>
            <a:r>
              <a:rPr lang="fi-FI" sz="2000" dirty="0"/>
              <a:t>Ensimmäisen jakson aikana ryhmänohjaukset maanantaisin 28.8. ja 11.9. välitunnilla klo 18:25-18:45                                                                             </a:t>
            </a:r>
          </a:p>
          <a:p>
            <a:r>
              <a:rPr lang="fi-FI" sz="2000" dirty="0"/>
              <a:t>Seuraavat kerrat jokaisen jakson                                                                   ensimmäisen maanantain välitunnilla</a:t>
            </a:r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5" name="Sisällön paikkamerkki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2" r="4" b="4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04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29A1B-10B8-461E-995D-66F4A147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Oppivelvollisuuden laajentuminen ja maksuton toinen aste voimaan 1.8.2021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FA9510-FEF7-423B-9FEE-FDE60441D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Oppivelvollisuus laajeni 18-ikävuoteen 1.8.2021 alkaen </a:t>
            </a:r>
          </a:p>
          <a:p>
            <a:r>
              <a:rPr lang="fi-FI" dirty="0"/>
              <a:t>Koulutus on opiskelijalle maksutonta, kun hän a) suorittaa ensimmäistä toisen asteen tutkintoaan JA b) on aloittanut opinnot ennen 18 vuoden ikää</a:t>
            </a:r>
          </a:p>
          <a:p>
            <a:r>
              <a:rPr lang="fi-FI" dirty="0"/>
              <a:t>Koskee ensimmäisen kerran keväällä 2021 peruskoulun päättäneitä (pääosin 2005 syntyneet)</a:t>
            </a:r>
          </a:p>
          <a:p>
            <a:r>
              <a:rPr lang="fi-FI" dirty="0"/>
              <a:t>Maksuttomia osaamisen hankkimiseksi tarvittavat oppimateriaalit sekä työvälineet, työasut ja työaineet (tietokone, lisenssit oppimateriaaleihin) -&gt; </a:t>
            </a:r>
            <a:r>
              <a:rPr lang="fi-FI" b="1" dirty="0">
                <a:solidFill>
                  <a:srgbClr val="D3656D"/>
                </a:solidFill>
              </a:rPr>
              <a:t>koskee myös lukio-opintoja tutkinto-opiskelijoilla (huom. ei aineopiskelijoita; aineopiskelija hankkii oppimateriaalinsa ja myös läppärinsä itse)</a:t>
            </a:r>
          </a:p>
          <a:p>
            <a:r>
              <a:rPr lang="fi-FI" dirty="0"/>
              <a:t>Ylioppilaskirjoituksissa 5 ensimmäistä koetta (myös hylättyjen uusinnat)</a:t>
            </a:r>
          </a:p>
        </p:txBody>
      </p:sp>
    </p:spTree>
    <p:extLst>
      <p:ext uri="{BB962C8B-B14F-4D97-AF65-F5344CB8AC3E}">
        <p14:creationId xmlns:p14="http://schemas.microsoft.com/office/powerpoint/2010/main" val="40149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7125FB-4171-44A4-A14A-3B8DA34D7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D3656D"/>
                </a:solidFill>
              </a:rPr>
              <a:t> Huomioitavaa opintojaksoissa (LOPS 2021)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01FFBC-D94E-4A3F-BB58-D9ECADD56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849"/>
            <a:ext cx="10515600" cy="464611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Käsitteistö muuttui: entisten kurssien sijaan suoritetaan opintojaksoja, jotka ovat laajuudeltaan 1-3 opintopistettä </a:t>
            </a:r>
          </a:p>
          <a:p>
            <a:r>
              <a:rPr lang="fi-FI" dirty="0"/>
              <a:t>Yksi entinen lukiokurssi = 2 opintopistettä</a:t>
            </a:r>
          </a:p>
          <a:p>
            <a:r>
              <a:rPr lang="fi-FI" b="1" dirty="0">
                <a:solidFill>
                  <a:srgbClr val="D3656D"/>
                </a:solidFill>
              </a:rPr>
              <a:t>2 opintopisteen laajuiset opintojaksot kestävät yhden kokonaisen jakson ajan; 1 opintopisteen laajuiset puolikkaan jakson, esim. KE1 (1 op) + KE2 (1 op) jaksossa 2 opiskellaan yhden ja saman lukiojakson aikana</a:t>
            </a:r>
          </a:p>
          <a:p>
            <a:r>
              <a:rPr lang="fi-FI" b="1" dirty="0">
                <a:solidFill>
                  <a:srgbClr val="D3656D"/>
                </a:solidFill>
              </a:rPr>
              <a:t>3 opintopisteen laajuiset, joita on erityisesti pitkässä matikassa, opiskellaan 1½ jakson aikana, esim. MAA2** 2. jakson alusta 3. jakson puoliväliin</a:t>
            </a:r>
          </a:p>
          <a:p>
            <a:r>
              <a:rPr lang="fi-FI" b="1" dirty="0">
                <a:solidFill>
                  <a:srgbClr val="D3656D"/>
                </a:solidFill>
              </a:rPr>
              <a:t>ENA1+ENA2* (3 op) opiskellaan 3. jaksosta alusta 4. jakson loppuun</a:t>
            </a:r>
          </a:p>
        </p:txBody>
      </p:sp>
    </p:spTree>
    <p:extLst>
      <p:ext uri="{BB962C8B-B14F-4D97-AF65-F5344CB8AC3E}">
        <p14:creationId xmlns:p14="http://schemas.microsoft.com/office/powerpoint/2010/main" val="247907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22656e03-4a7e-4d61-808a-835df6bb81e2" xsi:nil="true"/>
    <MigrationWizIdVersion xmlns="22656e03-4a7e-4d61-808a-835df6bb81e2" xsi:nil="true"/>
    <MigrationWizId xmlns="22656e03-4a7e-4d61-808a-835df6bb81e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45A28B73EB57D49865775D3B5E58BB5" ma:contentTypeVersion="6" ma:contentTypeDescription="Luo uusi asiakirja." ma:contentTypeScope="" ma:versionID="870cc84d60ae59edb0d853bd99eeee0e">
  <xsd:schema xmlns:xsd="http://www.w3.org/2001/XMLSchema" xmlns:xs="http://www.w3.org/2001/XMLSchema" xmlns:p="http://schemas.microsoft.com/office/2006/metadata/properties" xmlns:ns3="22656e03-4a7e-4d61-808a-835df6bb81e2" targetNamespace="http://schemas.microsoft.com/office/2006/metadata/properties" ma:root="true" ma:fieldsID="8774e0b80a825ba6b5589d4ae5c0964c" ns3:_="">
    <xsd:import namespace="22656e03-4a7e-4d61-808a-835df6bb81e2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Version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656e03-4a7e-4d61-808a-835df6bb81e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B96E80-EF04-462D-AE54-74297E2E11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3CCE71-2146-422C-82A5-3333852B84B2}">
  <ds:schemaRefs>
    <ds:schemaRef ds:uri="http://schemas.openxmlformats.org/package/2006/metadata/core-properties"/>
    <ds:schemaRef ds:uri="22656e03-4a7e-4d61-808a-835df6bb81e2"/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870B0DA-3596-4E21-BB29-59D5198932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656e03-4a7e-4d61-808a-835df6bb81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904</Words>
  <Application>Microsoft Office PowerPoint</Application>
  <PresentationFormat>Laajakuva</PresentationFormat>
  <Paragraphs>135</Paragraphs>
  <Slides>18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Office-teema</vt:lpstr>
      <vt:lpstr>PowerPoint-esitys</vt:lpstr>
      <vt:lpstr>Opiskelumahdollisuudet Aikuislukiossa</vt:lpstr>
      <vt:lpstr>Opiskelumahdollisuus Ailussa myös</vt:lpstr>
      <vt:lpstr>   Opintojen aloittaminen milloin vain!</vt:lpstr>
      <vt:lpstr>Apunasi ovat myös...</vt:lpstr>
      <vt:lpstr>Iltaopettajat lv 23-24, opetus luokissa 204-209</vt:lpstr>
      <vt:lpstr>   RYHMÄNOHJAUS  ”uusille opiskelijoille”</vt:lpstr>
      <vt:lpstr>Oppivelvollisuuden laajentuminen ja maksuton toinen aste voimaan 1.8.2021</vt:lpstr>
      <vt:lpstr> Huomioitavaa opintojaksoissa (LOPS 2021)</vt:lpstr>
      <vt:lpstr>Illan kurssitarjotin 2023-2024 jaksot 1-2</vt:lpstr>
      <vt:lpstr>Illan kurssitarjotin 2023-2024 jaksot 3-4</vt:lpstr>
      <vt:lpstr>Illan kurssitarjotin 2023-2024 jaksot 5-6</vt:lpstr>
      <vt:lpstr>                          Illan oppitunnit</vt:lpstr>
      <vt:lpstr>ILTAOPISKELU AIKUISLUKIOSSA</vt:lpstr>
      <vt:lpstr>Iltaopiskelu Aikuislukiossa</vt:lpstr>
      <vt:lpstr>                      Opiskelu verkossa</vt:lpstr>
      <vt:lpstr>Ylioppilastutkinnon rakenne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Pesonen Mari</dc:creator>
  <cp:lastModifiedBy>Riekki Janne</cp:lastModifiedBy>
  <cp:revision>24</cp:revision>
  <cp:lastPrinted>2021-08-19T14:43:14Z</cp:lastPrinted>
  <dcterms:created xsi:type="dcterms:W3CDTF">2021-08-19T08:50:49Z</dcterms:created>
  <dcterms:modified xsi:type="dcterms:W3CDTF">2023-09-04T09:25:56Z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0x010100D45A28B73EB57D49865775D3B5E58BB5</vt:lpwstr>
  </property>
</Properties>
</file>